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6F_C641E43.xml" ContentType="application/vnd.ms-powerpoint.comments+xml"/>
  <Override PartName="/ppt/notesSlides/notesSlide2.xml" ContentType="application/vnd.openxmlformats-officedocument.presentationml.notesSlide+xml"/>
  <Override PartName="/ppt/comments/modernComment_1070_181EE733.xml" ContentType="application/vnd.ms-powerpoint.comments+xml"/>
  <Override PartName="/ppt/notesSlides/notesSlide3.xml" ContentType="application/vnd.openxmlformats-officedocument.presentationml.notesSlide+xml"/>
  <Override PartName="/ppt/comments/modernComment_1071_7DD5B7A4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207" r:id="rId5"/>
    <p:sldId id="4208" r:id="rId6"/>
    <p:sldId id="4209" r:id="rId7"/>
    <p:sldId id="257" r:id="rId8"/>
    <p:sldId id="42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F0EC03-B529-77E3-4345-F0E0B2E07DBB}" name="Kaitlyn Majesky" initials="KM" userId="S::Kaitlyn.Majesky@england.nhs.uk::d445062b-ad7d-42e6-a68e-a0ed4fcf6ea4" providerId="AD"/>
  <p188:author id="{E2EF2915-1EDC-F30F-736B-1ACFB8EEA0EA}" name="Hindle, Linda" initials="HL" userId="S::Linda.Hindle@dhsc.gov.uk::3545a9aa-1562-48c0-9820-f68f1d50e7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5D4AF-825E-4A5D-9C1D-75B0BDAC6111}" v="1" dt="2024-02-08T17:13:50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16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omments/modernComment_106F_C641E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D6AC5A-C9F6-420F-AC2D-965EB646C767}" authorId="{E2EF2915-1EDC-F30F-736B-1ACFB8EEA0EA}" status="resolved" created="2024-01-10T16:53:56.7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7887939" sldId="4207"/>
      <ac:spMk id="4" creationId="{E9AFEB81-CAC0-F660-6565-CEFE8E25DB12}"/>
    </ac:deMkLst>
    <p188:replyLst>
      <p188:reply id="{263DE641-0303-4D72-9D64-FFCEA01D6D22}" authorId="{85F0EC03-B529-77E3-4345-F0E0B2E07DBB}" created="2024-01-11T09:02:27.140">
        <p188:txBody>
          <a:bodyPr/>
          <a:lstStyle/>
          <a:p>
            <a:r>
              <a:rPr lang="en-GB"/>
              <a:t>We can get the event schedule on The Hub. I'd say we need the final event schedule by no later than Wednesday 17th January (COB)</a:t>
            </a:r>
          </a:p>
        </p188:txBody>
      </p188:reply>
    </p188:replyLst>
    <p188:txBody>
      <a:bodyPr/>
      <a:lstStyle/>
      <a:p>
        <a:r>
          <a:rPr lang="en-GB"/>
          <a:t>@kaitlyn - will we be able to get this on the hub or do we need to say futures?
Shall we add - available from 22nd Jan (to give you time to finalise it?</a:t>
        </a:r>
      </a:p>
    </p188:txBody>
  </p188:cm>
</p188:cmLst>
</file>

<file path=ppt/comments/modernComment_1070_181EE7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D690E0-27EB-498F-A5E1-9F109BCC97F4}" authorId="{E2EF2915-1EDC-F30F-736B-1ACFB8EEA0EA}" status="resolved" created="2024-01-10T16:55:22.1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4678451" sldId="4208"/>
      <ac:spMk id="4" creationId="{E9AFEB81-CAC0-F660-6565-CEFE8E25DB12}"/>
    </ac:deMkLst>
    <p188:txBody>
      <a:bodyPr/>
      <a:lstStyle/>
      <a:p>
        <a:r>
          <a:rPr lang="en-GB"/>
          <a:t>I'm fine with these but we did talk about using the same 4 as least year - see evaluation slides.  I don't mind either</a:t>
        </a:r>
      </a:p>
    </p188:txBody>
  </p188:cm>
</p188:cmLst>
</file>

<file path=ppt/comments/modernComment_1071_7DD5B7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07AB07-F9A4-4C6F-9163-E3AE7F3FE2F4}" authorId="{E2EF2915-1EDC-F30F-736B-1ACFB8EEA0EA}" status="resolved" created="2024-01-10T17:01:00.21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1158180" sldId="4209"/>
      <ac:spMk id="3" creationId="{BF4B4241-33FB-1807-2C63-1B39096BDA23}"/>
    </ac:deMkLst>
    <p188:txBody>
      <a:bodyPr/>
      <a:lstStyle/>
      <a:p>
        <a:r>
          <a:rPr lang="en-GB"/>
          <a:t>I've re-worded slightly to give more flexibility to any changes we make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6300-DF1F-4113-9333-42B0495D4640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6AF2-49CA-45A6-A54B-C09B408DF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D950B-AB95-41B3-A00F-02A5CC15F7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0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D950B-AB95-41B3-A00F-02A5CC15F7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1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A6AF2-49CA-45A6-A54B-C09B408DF5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D950B-AB95-41B3-A00F-02A5CC15F7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956C-CC78-AF44-453B-A6584842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EDA94-C239-C18D-62C5-5D7AF256F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18AF-D43C-C1F6-7D18-759CB544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9DB20-DF0B-59F7-BF0E-46589B9D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0B283-B539-1176-8BB8-41716E9D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F675-52B4-9FC8-067E-EC1B41F2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9B098-C9E4-7E1D-BACF-DB47F81C6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E21-02A2-743F-7C17-CF3C87E2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6A73-8ABC-77AF-A64E-4B9FFCA9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5615-E3D4-BB9C-4846-A17EE256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1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D5EA9-27AC-EB34-8CF5-BDCFDB0A4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5D5F8-7D1F-B3E0-892B-5806E326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4CD0-E9D1-C019-5D04-021B8083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6EA5-30DA-5C89-DF3C-16A748AB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D26E-C8F2-8521-CFF0-3A87E16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593A-9357-68DC-F2CD-0587AC1F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A92BE-B4BC-C39D-D4AF-4120842D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2A06-9815-964F-6720-6E05A73E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8AC0-1854-90BE-E4DC-D45FA42E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0878-D663-444A-0054-D11923ED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1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63AC-11DA-A1B3-10A4-8FF6E223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CE3FC-9EEA-7F9D-667C-1593C508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6090-A4D9-452F-A690-93A2E1A1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56A3-C1A2-3EDA-875A-94369D85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156B-A782-3274-EBD6-C2720BEA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9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F180-8BE1-C57C-C924-AA156C46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CC3C-553C-28F7-F524-F963E0500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4B7B3-D785-A915-5E1A-3FCF91A41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42648-E151-17EE-771D-ECB371F0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BF0EC-D09B-A6D1-F02E-DD3070CB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54DC-AA9A-8A03-6F4F-94EA8B7D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999E-5023-7F79-ACBE-C5A32B6E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713C9-CDF9-7ABF-EF65-1E4A04CA8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D6994-6B94-E7FC-D7AD-0D56022CD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97434-843C-0B53-38C8-F11EE8A71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904CE-C2AA-95F4-18F3-A437B71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7052A-3023-E7EA-19CA-11084AC0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6B4ED-2C7B-A630-0C00-67615F26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B0EDA-2316-71B5-63B4-5617BDCA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6EBB-2F19-AD36-6E79-F17A38FC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5C6A4-601F-7608-4911-91B58C87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2949E-C0EC-41DE-48BC-4D1EBAAC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E997A-97AE-7248-E0FF-F9E295CC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9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FB45A-7AEF-7E70-CB4E-6BAED4BC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1AF59-E4B7-2C24-7856-51C232E1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FE33-36C6-30C6-9012-262139C1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897A-66E1-E579-B54E-04C2C586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D45-3876-F9A5-7109-8897BBB5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8BC2-D0E1-4B44-E994-094FBAAD1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41A2-9088-C252-F198-80EE8521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6D35-41AE-71A0-D560-DC767028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8E67-035A-7134-F670-DE8AB9A9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A8FF-29A2-07E2-2058-1A8DF5FD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E7B70-E9D4-CF8A-C35B-CF4A8DD67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BB339-3B55-E2D5-7517-F33784EE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FD3BD-13BD-1F57-2CC8-A044713F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5A8C0-A1EC-397E-DFBE-AEF251E3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BDE3-E9B1-62A1-9D4F-89CB41C5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0F5F9-31F7-E552-44BD-EC71E139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FB29D-7491-ADEC-354A-FAF7F4FA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3447A-F86D-2BD2-C65C-ABCED1B57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CA6A-5F5C-48F4-94D6-740A2409038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EE42-BECE-46D5-C71D-DEC668C7A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4D95-0FEA-3627-49A2-4FB69EA4D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6760-88A0-404C-AB85-E9BC3A0CB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F_C641E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0_181EE7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1_7DD5B7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holmes1@nhs.net" TargetMode="External"/><Relationship Id="rId2" Type="http://schemas.openxmlformats.org/officeDocument/2006/relationships/hyperlink" Target="mailto:Jacqueline.gordon3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samanthaholmes1@nhs.net" TargetMode="External"/><Relationship Id="rId4" Type="http://schemas.openxmlformats.org/officeDocument/2006/relationships/hyperlink" Target="mailto:Jacqueline.gordon3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14D679B-82C3-493C-95C9-B269E5BE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8269"/>
            <a:ext cx="6182564" cy="2252364"/>
          </a:xfrm>
          <a:prstGeom prst="rect">
            <a:avLst/>
          </a:prstGeom>
        </p:spPr>
      </p:pic>
      <p:pic>
        <p:nvPicPr>
          <p:cNvPr id="20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B085D2E-B352-4586-BB4E-DEE4C4B5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" y="22274"/>
            <a:ext cx="6182564" cy="2252364"/>
          </a:xfrm>
          <a:prstGeom prst="rect">
            <a:avLst/>
          </a:prstGeom>
        </p:spPr>
      </p:pic>
      <p:pic>
        <p:nvPicPr>
          <p:cNvPr id="2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17BCCD8-CFA5-4BD8-BEAA-EF16C336EA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2276057"/>
            <a:ext cx="6394513" cy="2329579"/>
          </a:xfrm>
          <a:prstGeom prst="rect">
            <a:avLst/>
          </a:prstGeom>
        </p:spPr>
      </p:pic>
      <p:pic>
        <p:nvPicPr>
          <p:cNvPr id="22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7ACC1DE-DBD8-409F-A9F1-A048C86C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4" y="4593790"/>
            <a:ext cx="6182564" cy="2252364"/>
          </a:xfrm>
          <a:prstGeom prst="rect">
            <a:avLst/>
          </a:prstGeom>
        </p:spPr>
      </p:pic>
      <p:pic>
        <p:nvPicPr>
          <p:cNvPr id="2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3F0BA47-7A1B-473D-BD6F-9D8B23EF06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182564" cy="2252364"/>
          </a:xfrm>
          <a:prstGeom prst="rect">
            <a:avLst/>
          </a:prstGeom>
        </p:spPr>
      </p:pic>
      <p:pic>
        <p:nvPicPr>
          <p:cNvPr id="1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B721402F-2264-4E75-86C9-154FCEA518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4135"/>
            <a:ext cx="6182564" cy="22523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FDA7D3-996A-49C7-8051-5BF25847A7A7}"/>
              </a:ext>
            </a:extLst>
          </p:cNvPr>
          <p:cNvSpPr/>
          <p:nvPr/>
        </p:nvSpPr>
        <p:spPr>
          <a:xfrm>
            <a:off x="-15047" y="-22274"/>
            <a:ext cx="12202633" cy="6858000"/>
          </a:xfrm>
          <a:prstGeom prst="rect">
            <a:avLst/>
          </a:prstGeom>
          <a:gradFill flip="none" rotWithShape="1">
            <a:gsLst>
              <a:gs pos="0">
                <a:srgbClr val="01953F"/>
              </a:gs>
              <a:gs pos="65000">
                <a:srgbClr val="CFE6B5">
                  <a:alpha val="30000"/>
                </a:srgbClr>
              </a:gs>
              <a:gs pos="96000">
                <a:schemeClr val="bg1">
                  <a:alpha val="81000"/>
                </a:schemeClr>
              </a:gs>
              <a:gs pos="42000">
                <a:srgbClr val="9FCD6A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82CA8B-88EC-49A7-9FBC-C976A6E812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r="25504"/>
          <a:stretch/>
        </p:blipFill>
        <p:spPr>
          <a:xfrm>
            <a:off x="7789229" y="100521"/>
            <a:ext cx="6329575" cy="6414579"/>
          </a:xfrm>
          <a:prstGeom prst="ellipse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BD0F474-A639-C63F-1F9C-35F050FD39BA}"/>
              </a:ext>
            </a:extLst>
          </p:cNvPr>
          <p:cNvSpPr txBox="1">
            <a:spLocks/>
          </p:cNvSpPr>
          <p:nvPr/>
        </p:nvSpPr>
        <p:spPr>
          <a:xfrm>
            <a:off x="602053" y="55731"/>
            <a:ext cx="6916054" cy="759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#GreenerAHP Week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AFEB81-CAC0-F660-6565-CEFE8E25DB12}"/>
              </a:ext>
            </a:extLst>
          </p:cNvPr>
          <p:cNvSpPr txBox="1">
            <a:spLocks/>
          </p:cNvSpPr>
          <p:nvPr/>
        </p:nvSpPr>
        <p:spPr>
          <a:xfrm>
            <a:off x="145306" y="1336803"/>
            <a:ext cx="7796418" cy="5099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,Sans-Serif" panose="05000000000000000000" pitchFamily="2" charset="2"/>
              <a:buChar char="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 the date: 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en-GB" sz="20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26</a:t>
            </a:r>
            <a:r>
              <a:rPr lang="en-GB" sz="20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April 2024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Wingdings,Sans-Serif" panose="05000000000000000000" pitchFamily="2" charset="2"/>
              <a:buChar char="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Comms launch date: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Monday 22</a:t>
            </a:r>
            <a:r>
              <a:rPr lang="en-GB" sz="20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January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,Sans-Serif" panose="05000000000000000000" pitchFamily="2" charset="2"/>
              <a:buChar char="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Check out the 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event schedule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 each day on the </a:t>
            </a:r>
            <a:r>
              <a:rPr lang="en-GB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Greener AHP Hub (available after 22</a:t>
            </a:r>
            <a:r>
              <a:rPr lang="en-GB" sz="2000" b="1" baseline="30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nd</a:t>
            </a:r>
            <a:r>
              <a:rPr lang="en-GB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January)</a:t>
            </a:r>
            <a:br>
              <a:rPr lang="en-GB" sz="2000" dirty="0">
                <a:ea typeface="+mn-lt"/>
                <a:cs typeface="Arial" panose="020B0604020202020204" pitchFamily="34" charset="0"/>
              </a:rPr>
            </a:br>
            <a:endParaRPr lang="en-GB" sz="2000" dirty="0"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Wingdings,Sans-Serif" panose="05000000000000000000" pitchFamily="2" charset="2"/>
              <a:buChar char=""/>
            </a:pPr>
            <a:endParaRPr lang="en-GB" sz="2000" dirty="0">
              <a:solidFill>
                <a:srgbClr val="000000"/>
              </a:solidFill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Wingdings,Sans-Serif" panose="05000000000000000000" pitchFamily="2" charset="2"/>
              <a:buChar char=""/>
            </a:pPr>
            <a:endParaRPr lang="en-GB" sz="2000" dirty="0">
              <a:solidFill>
                <a:srgbClr val="000000"/>
              </a:solidFill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Wingdings,Sans-Serif" panose="05000000000000000000" pitchFamily="2" charset="2"/>
              <a:buChar char=""/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handles: 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@WeAHPs @SuzanneRastrick @HindleLinda 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@e8Muffin @Sholmes_SLT @kidzfizz @SusHealthcare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79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14D679B-82C3-493C-95C9-B269E5BE91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8269"/>
            <a:ext cx="6182564" cy="2252364"/>
          </a:xfrm>
          <a:prstGeom prst="rect">
            <a:avLst/>
          </a:prstGeom>
        </p:spPr>
      </p:pic>
      <p:pic>
        <p:nvPicPr>
          <p:cNvPr id="20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B085D2E-B352-4586-BB4E-DEE4C4B5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" y="22274"/>
            <a:ext cx="6182564" cy="2252364"/>
          </a:xfrm>
          <a:prstGeom prst="rect">
            <a:avLst/>
          </a:prstGeom>
        </p:spPr>
      </p:pic>
      <p:pic>
        <p:nvPicPr>
          <p:cNvPr id="2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17BCCD8-CFA5-4BD8-BEAA-EF16C336EA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2276057"/>
            <a:ext cx="6394513" cy="2329579"/>
          </a:xfrm>
          <a:prstGeom prst="rect">
            <a:avLst/>
          </a:prstGeom>
        </p:spPr>
      </p:pic>
      <p:pic>
        <p:nvPicPr>
          <p:cNvPr id="22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7ACC1DE-DBD8-409F-A9F1-A048C86C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4" y="4593790"/>
            <a:ext cx="6182564" cy="2252364"/>
          </a:xfrm>
          <a:prstGeom prst="rect">
            <a:avLst/>
          </a:prstGeom>
        </p:spPr>
      </p:pic>
      <p:pic>
        <p:nvPicPr>
          <p:cNvPr id="2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3F0BA47-7A1B-473D-BD6F-9D8B23EF06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182564" cy="2252364"/>
          </a:xfrm>
          <a:prstGeom prst="rect">
            <a:avLst/>
          </a:prstGeom>
        </p:spPr>
      </p:pic>
      <p:pic>
        <p:nvPicPr>
          <p:cNvPr id="1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B721402F-2264-4E75-86C9-154FCEA518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4135"/>
            <a:ext cx="6182564" cy="22523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FDA7D3-996A-49C7-8051-5BF25847A7A7}"/>
              </a:ext>
            </a:extLst>
          </p:cNvPr>
          <p:cNvSpPr/>
          <p:nvPr/>
        </p:nvSpPr>
        <p:spPr>
          <a:xfrm>
            <a:off x="-15047" y="-22274"/>
            <a:ext cx="12202633" cy="6858000"/>
          </a:xfrm>
          <a:prstGeom prst="rect">
            <a:avLst/>
          </a:prstGeom>
          <a:gradFill flip="none" rotWithShape="1">
            <a:gsLst>
              <a:gs pos="0">
                <a:srgbClr val="01953F"/>
              </a:gs>
              <a:gs pos="65000">
                <a:srgbClr val="CFE6B5">
                  <a:alpha val="30000"/>
                </a:srgbClr>
              </a:gs>
              <a:gs pos="96000">
                <a:schemeClr val="bg1">
                  <a:alpha val="81000"/>
                </a:schemeClr>
              </a:gs>
              <a:gs pos="42000">
                <a:srgbClr val="9FCD6A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82CA8B-88EC-49A7-9FBC-C976A6E812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r="25504"/>
          <a:stretch/>
        </p:blipFill>
        <p:spPr>
          <a:xfrm>
            <a:off x="7789229" y="100521"/>
            <a:ext cx="6329575" cy="6414579"/>
          </a:xfrm>
          <a:prstGeom prst="ellipse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254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BD0F474-A639-C63F-1F9C-35F050FD39BA}"/>
              </a:ext>
            </a:extLst>
          </p:cNvPr>
          <p:cNvSpPr txBox="1">
            <a:spLocks/>
          </p:cNvSpPr>
          <p:nvPr/>
        </p:nvSpPr>
        <p:spPr>
          <a:xfrm>
            <a:off x="676273" y="539076"/>
            <a:ext cx="6916054" cy="759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#GreenerAHP Week</a:t>
            </a: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AFEB81-CAC0-F660-6565-CEFE8E25DB12}"/>
              </a:ext>
            </a:extLst>
          </p:cNvPr>
          <p:cNvSpPr txBox="1">
            <a:spLocks/>
          </p:cNvSpPr>
          <p:nvPr/>
        </p:nvSpPr>
        <p:spPr>
          <a:xfrm>
            <a:off x="145306" y="1581374"/>
            <a:ext cx="7447021" cy="4855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 awareness of the links between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NHS Net Zero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ambition and the shifts required to build a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Greener NHS programme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nationally and regionally.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engagement and momentum through showcasing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AHP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wider initiatives 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practical actions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clinicians can undertake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traffic to Greener AHP hub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number of AHPs completing the ‘Building a Net Zero NHS’ e-LFH module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ngagement with activities and talks during the week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Encourage submission of case studies and Greener AHP award nominations</a:t>
            </a:r>
          </a:p>
          <a:p>
            <a:endParaRPr lang="en-GB" sz="16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GB" sz="1600" b="1" dirty="0">
                <a:latin typeface="Arial"/>
                <a:ea typeface="Times New Roman" panose="02020603050405020304" pitchFamily="18" charset="0"/>
                <a:cs typeface="Arial"/>
              </a:rPr>
              <a:t>X handles: </a:t>
            </a:r>
          </a:p>
          <a:p>
            <a:r>
              <a:rPr lang="en-GB" sz="1600" dirty="0">
                <a:latin typeface="Arial"/>
                <a:ea typeface="Times New Roman" panose="02020603050405020304" pitchFamily="18" charset="0"/>
                <a:cs typeface="Arial"/>
              </a:rPr>
              <a:t>@WeAHPs @SuzanneRastrick @HindleLinda </a:t>
            </a:r>
            <a:endParaRPr lang="en-GB" sz="1600" dirty="0">
              <a:latin typeface="Calibri" panose="020F0502020204030204"/>
              <a:ea typeface="Times New Roman" panose="02020603050405020304" pitchFamily="18" charset="0"/>
              <a:cs typeface="Calibri" panose="020F0502020204030204"/>
            </a:endParaRPr>
          </a:p>
          <a:p>
            <a:r>
              <a:rPr lang="en-GB" sz="1600" dirty="0">
                <a:latin typeface="Arial"/>
                <a:ea typeface="Times New Roman" panose="02020603050405020304" pitchFamily="18" charset="0"/>
                <a:cs typeface="Arial"/>
              </a:rPr>
              <a:t>@e8Muffin @Sholmes_SLT @kidzfizz @SusHealthcare</a:t>
            </a:r>
            <a:endParaRPr lang="en-GB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6784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9816-AA3F-8A82-2E80-967D8494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4" y="79363"/>
            <a:ext cx="11873046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What’s happening in #GreenerAHP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4241-33FB-1807-2C63-1B39096B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80" y="1408746"/>
            <a:ext cx="6983257" cy="4923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Launch webinar on 22</a:t>
            </a:r>
            <a:r>
              <a:rPr lang="en-GB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April to introduce the week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Spotlight conversation between Suzanne Rastrick, Chief AHP, and Nicky Philpott, Greener NHS Deputy Director</a:t>
            </a: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Series of information sessions covering: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Virtual rehab clinics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Environmental benefits in mental health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700" dirty="0">
                <a:latin typeface="Arial"/>
                <a:cs typeface="Arial"/>
              </a:rPr>
              <a:t>Greener NHS / Net Zero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Equipment re-use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Sustainability in Education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Planetary Health Report Card project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Carbon Literacy  and e-learning for AHPs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Clean Air and active travel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700" dirty="0">
                <a:latin typeface="Arial"/>
                <a:cs typeface="Arial"/>
              </a:rPr>
              <a:t>Recruitment and retention benefits of sustainable practices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Multidisciplinary panel discussions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…and more!</a:t>
            </a:r>
          </a:p>
          <a:p>
            <a:pPr marL="342900" indent="-342900" algn="ctr">
              <a:buFont typeface="Wingdings,Sans-Serif" panose="05000000000000000000" pitchFamily="2" charset="2"/>
              <a:buChar char=""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8BF71F-6F4E-AED5-AE3C-8E32F3544EBC}"/>
              </a:ext>
            </a:extLst>
          </p:cNvPr>
          <p:cNvGrpSpPr>
            <a:grpSpLocks noChangeAspect="1"/>
          </p:cNvGrpSpPr>
          <p:nvPr/>
        </p:nvGrpSpPr>
        <p:grpSpPr>
          <a:xfrm>
            <a:off x="7332376" y="1371600"/>
            <a:ext cx="4700147" cy="4471070"/>
            <a:chOff x="3495041" y="501967"/>
            <a:chExt cx="6471920" cy="64680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8B6FB4-A429-8BC5-6034-6AB7DBA82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6" r="25504"/>
            <a:stretch/>
          </p:blipFill>
          <p:spPr>
            <a:xfrm>
              <a:off x="3495041" y="501967"/>
              <a:ext cx="6471920" cy="6468075"/>
            </a:xfrm>
            <a:prstGeom prst="ellipse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softEdge rad="25400"/>
            </a:effectLst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1FB6E25-E119-ACB1-0764-47AF57AB6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46" y="1452707"/>
              <a:ext cx="3229109" cy="456659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111581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9816-AA3F-8A82-2E80-967D8494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4" y="79363"/>
            <a:ext cx="11873046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get involved in #GreenerAHP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4241-33FB-1807-2C63-1B39096B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80" y="1408746"/>
            <a:ext cx="6983257" cy="4923184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time to join the information sessions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Arrange team discussions 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 </a:t>
            </a:r>
            <a:r>
              <a:rPr lang="en-GB" sz="4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you or</a:t>
            </a: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4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</a:t>
            </a: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team are doing</a:t>
            </a:r>
            <a:r>
              <a:rPr lang="en-GB" sz="4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using</a:t>
            </a: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4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#GreenerAHP on social media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case studies through CSH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Host your own event during the week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Commit to undertake e-learning during the week</a:t>
            </a:r>
          </a:p>
          <a:p>
            <a:pPr marL="342900" indent="-342900" algn="ctr">
              <a:lnSpc>
                <a:spcPct val="120000"/>
              </a:lnSpc>
              <a:buFont typeface="Wingdings,Sans-Serif" panose="05000000000000000000" pitchFamily="2" charset="2"/>
              <a:buChar char=""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a pledge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GB" sz="4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Let’s build the conversation – share your plans in advance via social media, on the Greener AHP Futures platform or by emailing </a:t>
            </a:r>
            <a:r>
              <a:rPr lang="en-GB" sz="4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Jacqueline.gordon3@nhs.net</a:t>
            </a:r>
            <a:r>
              <a:rPr lang="en-GB" sz="4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or  </a:t>
            </a:r>
            <a:r>
              <a:rPr lang="en-GB" sz="4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samanthaholmes1@nhs.net</a:t>
            </a:r>
            <a:r>
              <a:rPr lang="en-GB" sz="4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en-GB" sz="4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handles: </a:t>
            </a:r>
          </a:p>
          <a:p>
            <a:pPr marL="0" indent="0" algn="ctr">
              <a:buNone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@WeAHPs @SuzanneRastrick @HindleLinda </a:t>
            </a:r>
          </a:p>
          <a:p>
            <a:pPr marL="0" indent="0" algn="ctr">
              <a:buNone/>
            </a:pPr>
            <a:r>
              <a:rPr lang="en-GB" sz="4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@e8Muffin @Sholmes_SLT @kidzfizz @SusHealthcare</a:t>
            </a:r>
            <a:endParaRPr lang="en-GB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8BF71F-6F4E-AED5-AE3C-8E32F3544EBC}"/>
              </a:ext>
            </a:extLst>
          </p:cNvPr>
          <p:cNvGrpSpPr>
            <a:grpSpLocks noChangeAspect="1"/>
          </p:cNvGrpSpPr>
          <p:nvPr/>
        </p:nvGrpSpPr>
        <p:grpSpPr>
          <a:xfrm>
            <a:off x="7332376" y="1371600"/>
            <a:ext cx="4700147" cy="4471070"/>
            <a:chOff x="3495041" y="501967"/>
            <a:chExt cx="6471920" cy="64680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8B6FB4-A429-8BC5-6034-6AB7DBA82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6" r="25504"/>
            <a:stretch/>
          </p:blipFill>
          <p:spPr>
            <a:xfrm>
              <a:off x="3495041" y="501967"/>
              <a:ext cx="6471920" cy="6468075"/>
            </a:xfrm>
            <a:prstGeom prst="ellipse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softEdge rad="25400"/>
            </a:effectLst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1FB6E25-E119-ACB1-0764-47AF57AB6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46" y="1452707"/>
              <a:ext cx="3229109" cy="456659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91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14D679B-82C3-493C-95C9-B269E5BE91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8269"/>
            <a:ext cx="6182564" cy="2252364"/>
          </a:xfrm>
          <a:prstGeom prst="rect">
            <a:avLst/>
          </a:prstGeom>
        </p:spPr>
      </p:pic>
      <p:pic>
        <p:nvPicPr>
          <p:cNvPr id="20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B085D2E-B352-4586-BB4E-DEE4C4B5DA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" y="22274"/>
            <a:ext cx="6182564" cy="2252364"/>
          </a:xfrm>
          <a:prstGeom prst="rect">
            <a:avLst/>
          </a:prstGeom>
        </p:spPr>
      </p:pic>
      <p:pic>
        <p:nvPicPr>
          <p:cNvPr id="2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17BCCD8-CFA5-4BD8-BEAA-EF16C336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2276057"/>
            <a:ext cx="6394513" cy="2329579"/>
          </a:xfrm>
          <a:prstGeom prst="rect">
            <a:avLst/>
          </a:prstGeom>
        </p:spPr>
      </p:pic>
      <p:pic>
        <p:nvPicPr>
          <p:cNvPr id="22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7ACC1DE-DBD8-409F-A9F1-A048C86CB6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4" y="4593790"/>
            <a:ext cx="6182564" cy="2252364"/>
          </a:xfrm>
          <a:prstGeom prst="rect">
            <a:avLst/>
          </a:prstGeom>
        </p:spPr>
      </p:pic>
      <p:pic>
        <p:nvPicPr>
          <p:cNvPr id="24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3F0BA47-7A1B-473D-BD6F-9D8B23EF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182564" cy="2252364"/>
          </a:xfrm>
          <a:prstGeom prst="rect">
            <a:avLst/>
          </a:prstGeom>
        </p:spPr>
      </p:pic>
      <p:pic>
        <p:nvPicPr>
          <p:cNvPr id="11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B721402F-2264-4E75-86C9-154FCEA518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4135"/>
            <a:ext cx="6182564" cy="22523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FDA7D3-996A-49C7-8051-5BF25847A7A7}"/>
              </a:ext>
            </a:extLst>
          </p:cNvPr>
          <p:cNvSpPr/>
          <p:nvPr/>
        </p:nvSpPr>
        <p:spPr>
          <a:xfrm>
            <a:off x="-10633" y="-32859"/>
            <a:ext cx="12202633" cy="6858000"/>
          </a:xfrm>
          <a:prstGeom prst="rect">
            <a:avLst/>
          </a:prstGeom>
          <a:gradFill flip="none" rotWithShape="1">
            <a:gsLst>
              <a:gs pos="0">
                <a:srgbClr val="01953F"/>
              </a:gs>
              <a:gs pos="65000">
                <a:srgbClr val="CFE6B5">
                  <a:alpha val="30000"/>
                </a:srgbClr>
              </a:gs>
              <a:gs pos="96000">
                <a:schemeClr val="bg1">
                  <a:alpha val="81000"/>
                </a:schemeClr>
              </a:gs>
              <a:gs pos="42000">
                <a:srgbClr val="9FCD6A">
                  <a:alpha val="3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9F4237B-34A1-4654-A624-1D5334EF18B7}"/>
              </a:ext>
            </a:extLst>
          </p:cNvPr>
          <p:cNvSpPr txBox="1">
            <a:spLocks/>
          </p:cNvSpPr>
          <p:nvPr/>
        </p:nvSpPr>
        <p:spPr>
          <a:xfrm>
            <a:off x="1435099" y="2548977"/>
            <a:ext cx="8274051" cy="3605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cs typeface="Arial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5E49001-58FA-4D48-A2A6-C57323F8ED0D}"/>
              </a:ext>
            </a:extLst>
          </p:cNvPr>
          <p:cNvSpPr txBox="1">
            <a:spLocks/>
          </p:cNvSpPr>
          <p:nvPr/>
        </p:nvSpPr>
        <p:spPr>
          <a:xfrm>
            <a:off x="1435099" y="1710476"/>
            <a:ext cx="8274051" cy="541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200" b="1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0C9E5-37A2-754F-7D71-5FB8F29131DF}"/>
              </a:ext>
            </a:extLst>
          </p:cNvPr>
          <p:cNvSpPr txBox="1"/>
          <p:nvPr/>
        </p:nvSpPr>
        <p:spPr>
          <a:xfrm>
            <a:off x="4793837" y="1578995"/>
            <a:ext cx="707141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#GreenerAHP Week 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📆 22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– 26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April 2024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🧩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#GreenerAHP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share ideas, celebrate &amp; inspire our community about the importance of sustainability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Jacqueline.gordon3@nhs.net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samanthaholmes1@nhs.net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2A67C7-336D-730F-42A0-CF43CF76209F}"/>
              </a:ext>
            </a:extLst>
          </p:cNvPr>
          <p:cNvGrpSpPr>
            <a:grpSpLocks noChangeAspect="1"/>
          </p:cNvGrpSpPr>
          <p:nvPr/>
        </p:nvGrpSpPr>
        <p:grpSpPr>
          <a:xfrm>
            <a:off x="73756" y="1584742"/>
            <a:ext cx="4700147" cy="4471070"/>
            <a:chOff x="3495041" y="501967"/>
            <a:chExt cx="6471920" cy="64680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A08326-960D-CF51-ED14-04636418F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6" r="25504"/>
            <a:stretch/>
          </p:blipFill>
          <p:spPr>
            <a:xfrm>
              <a:off x="3495041" y="501967"/>
              <a:ext cx="6471920" cy="6468075"/>
            </a:xfrm>
            <a:prstGeom prst="ellipse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softEdge rad="25400"/>
            </a:effectLst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6D5AD31A-92CC-4381-CA90-02855571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46" y="1452707"/>
              <a:ext cx="3229109" cy="456659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2540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916A700D8E7438BD5E25C391F2D20" ma:contentTypeVersion="26" ma:contentTypeDescription="Create a new document." ma:contentTypeScope="" ma:versionID="dc0c93dac9ae4025fd92b583fa1bcba1">
  <xsd:schema xmlns:xsd="http://www.w3.org/2001/XMLSchema" xmlns:xs="http://www.w3.org/2001/XMLSchema" xmlns:p="http://schemas.microsoft.com/office/2006/metadata/properties" xmlns:ns1="http://schemas.microsoft.com/sharepoint/v3" xmlns:ns2="e9ae4b04-b374-4a67-b2a0-2c96e3c66870" xmlns:ns3="92535770-d680-4cae-ab49-b0c040ed36c1" xmlns:ns4="cccaf3ac-2de9-44d4-aa31-54302fceb5f7" targetNamespace="http://schemas.microsoft.com/office/2006/metadata/properties" ma:root="true" ma:fieldsID="394b1874cf4347f666b0c47af444686e" ns1:_="" ns2:_="" ns3:_="" ns4:_="">
    <xsd:import namespace="http://schemas.microsoft.com/sharepoint/v3"/>
    <xsd:import namespace="e9ae4b04-b374-4a67-b2a0-2c96e3c66870"/>
    <xsd:import namespace="92535770-d680-4cae-ab49-b0c040ed36c1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Review_x0020_Dat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e4b04-b374-4a67-b2a0-2c96e3c6687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9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Review_x0020_Date" ma:index="18" nillable="true" ma:displayName="Review date" ma:indexed="true" ma:internalName="Review_x0020_Dat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5770-d680-4cae-ab49-b0c040ed3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76c0586-99a1-427c-ac2f-3e117a8f572b}" ma:internalName="TaxCatchAll" ma:showField="CatchAllData" ma:web="6435f83e-f2ef-42f9-890b-f3e7eb766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Review_x0020_Date xmlns="e9ae4b04-b374-4a67-b2a0-2c96e3c66870" xsi:nil="true"/>
    <lcf76f155ced4ddcb4097134ff3c332f xmlns="e9ae4b04-b374-4a67-b2a0-2c96e3c66870">
      <Terms xmlns="http://schemas.microsoft.com/office/infopath/2007/PartnerControls"/>
    </lcf76f155ced4ddcb4097134ff3c332f>
    <TaxCatchAll xmlns="cccaf3ac-2de9-44d4-aa31-54302fceb5f7" xsi:nil="true"/>
  </documentManagement>
</p:properties>
</file>

<file path=customXml/itemProps1.xml><?xml version="1.0" encoding="utf-8"?>
<ds:datastoreItem xmlns:ds="http://schemas.openxmlformats.org/officeDocument/2006/customXml" ds:itemID="{5FFDCDF4-1FD3-4F5A-9CAF-2B2636A635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1FE34E-1698-422C-B7DE-99A190D67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ae4b04-b374-4a67-b2a0-2c96e3c66870"/>
    <ds:schemaRef ds:uri="92535770-d680-4cae-ab49-b0c040ed36c1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F0A27E-DB7E-4641-8EB8-AEE33D9B528B}">
  <ds:schemaRefs>
    <ds:schemaRef ds:uri="92535770-d680-4cae-ab49-b0c040ed36c1"/>
    <ds:schemaRef ds:uri="cccaf3ac-2de9-44d4-aa31-54302fceb5f7"/>
    <ds:schemaRef ds:uri="e9ae4b04-b374-4a67-b2a0-2c96e3c668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408</Words>
  <Application>Microsoft Office PowerPoint</Application>
  <PresentationFormat>Widescreen</PresentationFormat>
  <Paragraphs>66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Wingdings,Sans-Serif</vt:lpstr>
      <vt:lpstr>Office Theme</vt:lpstr>
      <vt:lpstr>PowerPoint Presentation</vt:lpstr>
      <vt:lpstr>PowerPoint Presentation</vt:lpstr>
      <vt:lpstr>What’s happening in #GreenerAHP Week</vt:lpstr>
      <vt:lpstr>How to get involved in #GreenerAHP Week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Pickard</dc:creator>
  <cp:lastModifiedBy>GARLAND, Sarah (NHS SUSSEX INTEGRATED CARE BOARD)</cp:lastModifiedBy>
  <cp:revision>22</cp:revision>
  <dcterms:created xsi:type="dcterms:W3CDTF">2023-03-16T09:21:00Z</dcterms:created>
  <dcterms:modified xsi:type="dcterms:W3CDTF">2024-02-19T12:46:23Z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0x01010080F916A700D8E7438BD5E25C391F2D20</vt:lpwstr>
  </property>
  <property fmtid="{D5CDD505-2E9C-101B-9397-08002B2CF9AE}" pid="3" name="MediaServiceImageTags">
    <vt:lpwstr/>
  </property>
</Properties>
</file>