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3960813"/>
  <p:notesSz cx="6858000" cy="9144000"/>
  <p:defaultTextStyle>
    <a:defPPr>
      <a:defRPr lang="en-US"/>
    </a:defPPr>
    <a:lvl1pPr marL="0" algn="l" defTabSz="65836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329184" algn="l" defTabSz="65836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658368" algn="l" defTabSz="65836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987552" algn="l" defTabSz="65836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316736" algn="l" defTabSz="65836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1645920" algn="l" defTabSz="65836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1975104" algn="l" defTabSz="65836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2304288" algn="l" defTabSz="65836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2633472" algn="l" defTabSz="65836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4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30" autoAdjust="0"/>
    <p:restoredTop sz="94602" autoAdjust="0"/>
  </p:normalViewPr>
  <p:slideViewPr>
    <p:cSldViewPr>
      <p:cViewPr varScale="1">
        <p:scale>
          <a:sx n="114" d="100"/>
          <a:sy n="114" d="100"/>
        </p:scale>
        <p:origin x="864" y="68"/>
      </p:cViewPr>
      <p:guideLst>
        <p:guide orient="horz" pos="1248"/>
        <p:guide pos="23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095" y="1230419"/>
            <a:ext cx="6427074" cy="8490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4190" y="2244461"/>
            <a:ext cx="5292884" cy="101220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29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583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8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16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45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75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304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633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42DDE-40CF-4699-86D6-41B8656A7237}" type="datetimeFigureOut">
              <a:rPr lang="en-GB" smtClean="0"/>
              <a:t>22/11/2021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E8F7-80C2-469D-B666-8B35797804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7746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42DDE-40CF-4699-86D6-41B8656A7237}" type="datetimeFigureOut">
              <a:rPr lang="en-GB" smtClean="0"/>
              <a:t>22/11/2021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E8F7-80C2-469D-B666-8B35797804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687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534133" y="91686"/>
            <a:ext cx="1405923" cy="195198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2427" y="91686"/>
            <a:ext cx="4095684" cy="19519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42DDE-40CF-4699-86D6-41B8656A7237}" type="datetimeFigureOut">
              <a:rPr lang="en-GB" smtClean="0"/>
              <a:t>22/11/2021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E8F7-80C2-469D-B666-8B35797804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3584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42DDE-40CF-4699-86D6-41B8656A7237}" type="datetimeFigureOut">
              <a:rPr lang="en-GB" smtClean="0"/>
              <a:t>22/11/2021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E8F7-80C2-469D-B666-8B35797804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704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287" y="2545190"/>
            <a:ext cx="6427074" cy="786661"/>
          </a:xfrm>
        </p:spPr>
        <p:txBody>
          <a:bodyPr anchor="t"/>
          <a:lstStyle>
            <a:lvl1pPr algn="l">
              <a:defRPr sz="29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287" y="1678762"/>
            <a:ext cx="6427074" cy="866428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32918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 marL="65836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98755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31673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64592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97510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304288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63347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42DDE-40CF-4699-86D6-41B8656A7237}" type="datetimeFigureOut">
              <a:rPr lang="en-GB" smtClean="0"/>
              <a:t>22/11/2021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E8F7-80C2-469D-B666-8B35797804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99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2428" y="533610"/>
            <a:ext cx="2750147" cy="1510060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88595" y="533610"/>
            <a:ext cx="2751460" cy="1510060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42DDE-40CF-4699-86D6-41B8656A7237}" type="datetimeFigureOut">
              <a:rPr lang="en-GB" smtClean="0"/>
              <a:t>22/11/2021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E8F7-80C2-469D-B666-8B35797804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880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63" y="158616"/>
            <a:ext cx="6805137" cy="66013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063" y="886599"/>
            <a:ext cx="3340871" cy="369492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9184" indent="0">
              <a:buNone/>
              <a:defRPr sz="1400" b="1"/>
            </a:lvl2pPr>
            <a:lvl3pPr marL="658368" indent="0">
              <a:buNone/>
              <a:defRPr sz="1300" b="1"/>
            </a:lvl3pPr>
            <a:lvl4pPr marL="987552" indent="0">
              <a:buNone/>
              <a:defRPr sz="1200" b="1"/>
            </a:lvl4pPr>
            <a:lvl5pPr marL="1316736" indent="0">
              <a:buNone/>
              <a:defRPr sz="1200" b="1"/>
            </a:lvl5pPr>
            <a:lvl6pPr marL="1645920" indent="0">
              <a:buNone/>
              <a:defRPr sz="1200" b="1"/>
            </a:lvl6pPr>
            <a:lvl7pPr marL="1975104" indent="0">
              <a:buNone/>
              <a:defRPr sz="1200" b="1"/>
            </a:lvl7pPr>
            <a:lvl8pPr marL="2304288" indent="0">
              <a:buNone/>
              <a:defRPr sz="1200" b="1"/>
            </a:lvl8pPr>
            <a:lvl9pPr marL="263347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8063" y="1256091"/>
            <a:ext cx="3340871" cy="2282052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1017" y="886599"/>
            <a:ext cx="3342183" cy="369492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9184" indent="0">
              <a:buNone/>
              <a:defRPr sz="1400" b="1"/>
            </a:lvl2pPr>
            <a:lvl3pPr marL="658368" indent="0">
              <a:buNone/>
              <a:defRPr sz="1300" b="1"/>
            </a:lvl3pPr>
            <a:lvl4pPr marL="987552" indent="0">
              <a:buNone/>
              <a:defRPr sz="1200" b="1"/>
            </a:lvl4pPr>
            <a:lvl5pPr marL="1316736" indent="0">
              <a:buNone/>
              <a:defRPr sz="1200" b="1"/>
            </a:lvl5pPr>
            <a:lvl6pPr marL="1645920" indent="0">
              <a:buNone/>
              <a:defRPr sz="1200" b="1"/>
            </a:lvl6pPr>
            <a:lvl7pPr marL="1975104" indent="0">
              <a:buNone/>
              <a:defRPr sz="1200" b="1"/>
            </a:lvl7pPr>
            <a:lvl8pPr marL="2304288" indent="0">
              <a:buNone/>
              <a:defRPr sz="1200" b="1"/>
            </a:lvl8pPr>
            <a:lvl9pPr marL="263347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1017" y="1256091"/>
            <a:ext cx="3342183" cy="2282052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42DDE-40CF-4699-86D6-41B8656A7237}" type="datetimeFigureOut">
              <a:rPr lang="en-GB" smtClean="0"/>
              <a:t>22/11/2021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E8F7-80C2-469D-B666-8B35797804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005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42DDE-40CF-4699-86D6-41B8656A7237}" type="datetimeFigureOut">
              <a:rPr lang="en-GB" smtClean="0"/>
              <a:t>22/11/2021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E8F7-80C2-469D-B666-8B35797804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0146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42DDE-40CF-4699-86D6-41B8656A7237}" type="datetimeFigureOut">
              <a:rPr lang="en-GB" smtClean="0"/>
              <a:t>22/11/2021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E8F7-80C2-469D-B666-8B35797804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101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64" y="157699"/>
            <a:ext cx="2487603" cy="671138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6244" y="157699"/>
            <a:ext cx="4226956" cy="3380444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8064" y="828837"/>
            <a:ext cx="2487603" cy="2709306"/>
          </a:xfrm>
        </p:spPr>
        <p:txBody>
          <a:bodyPr/>
          <a:lstStyle>
            <a:lvl1pPr marL="0" indent="0">
              <a:buNone/>
              <a:defRPr sz="1000"/>
            </a:lvl1pPr>
            <a:lvl2pPr marL="329184" indent="0">
              <a:buNone/>
              <a:defRPr sz="900"/>
            </a:lvl2pPr>
            <a:lvl3pPr marL="658368" indent="0">
              <a:buNone/>
              <a:defRPr sz="700"/>
            </a:lvl3pPr>
            <a:lvl4pPr marL="987552" indent="0">
              <a:buNone/>
              <a:defRPr sz="600"/>
            </a:lvl4pPr>
            <a:lvl5pPr marL="1316736" indent="0">
              <a:buNone/>
              <a:defRPr sz="600"/>
            </a:lvl5pPr>
            <a:lvl6pPr marL="1645920" indent="0">
              <a:buNone/>
              <a:defRPr sz="600"/>
            </a:lvl6pPr>
            <a:lvl7pPr marL="1975104" indent="0">
              <a:buNone/>
              <a:defRPr sz="600"/>
            </a:lvl7pPr>
            <a:lvl8pPr marL="2304288" indent="0">
              <a:buNone/>
              <a:defRPr sz="600"/>
            </a:lvl8pPr>
            <a:lvl9pPr marL="263347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42DDE-40CF-4699-86D6-41B8656A7237}" type="datetimeFigureOut">
              <a:rPr lang="en-GB" smtClean="0"/>
              <a:t>22/11/2021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E8F7-80C2-469D-B666-8B35797804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678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060" y="2772569"/>
            <a:ext cx="4536758" cy="327317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2060" y="353906"/>
            <a:ext cx="4536758" cy="2376488"/>
          </a:xfrm>
        </p:spPr>
        <p:txBody>
          <a:bodyPr/>
          <a:lstStyle>
            <a:lvl1pPr marL="0" indent="0">
              <a:buNone/>
              <a:defRPr sz="2300"/>
            </a:lvl1pPr>
            <a:lvl2pPr marL="329184" indent="0">
              <a:buNone/>
              <a:defRPr sz="2000"/>
            </a:lvl2pPr>
            <a:lvl3pPr marL="658368" indent="0">
              <a:buNone/>
              <a:defRPr sz="1700"/>
            </a:lvl3pPr>
            <a:lvl4pPr marL="987552" indent="0">
              <a:buNone/>
              <a:defRPr sz="1400"/>
            </a:lvl4pPr>
            <a:lvl5pPr marL="1316736" indent="0">
              <a:buNone/>
              <a:defRPr sz="1400"/>
            </a:lvl5pPr>
            <a:lvl6pPr marL="1645920" indent="0">
              <a:buNone/>
              <a:defRPr sz="1400"/>
            </a:lvl6pPr>
            <a:lvl7pPr marL="1975104" indent="0">
              <a:buNone/>
              <a:defRPr sz="1400"/>
            </a:lvl7pPr>
            <a:lvl8pPr marL="2304288" indent="0">
              <a:buNone/>
              <a:defRPr sz="1400"/>
            </a:lvl8pPr>
            <a:lvl9pPr marL="2633472" indent="0">
              <a:buNone/>
              <a:defRPr sz="14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060" y="3099887"/>
            <a:ext cx="4536758" cy="464845"/>
          </a:xfrm>
        </p:spPr>
        <p:txBody>
          <a:bodyPr/>
          <a:lstStyle>
            <a:lvl1pPr marL="0" indent="0">
              <a:buNone/>
              <a:defRPr sz="1000"/>
            </a:lvl1pPr>
            <a:lvl2pPr marL="329184" indent="0">
              <a:buNone/>
              <a:defRPr sz="900"/>
            </a:lvl2pPr>
            <a:lvl3pPr marL="658368" indent="0">
              <a:buNone/>
              <a:defRPr sz="700"/>
            </a:lvl3pPr>
            <a:lvl4pPr marL="987552" indent="0">
              <a:buNone/>
              <a:defRPr sz="600"/>
            </a:lvl4pPr>
            <a:lvl5pPr marL="1316736" indent="0">
              <a:buNone/>
              <a:defRPr sz="600"/>
            </a:lvl5pPr>
            <a:lvl6pPr marL="1645920" indent="0">
              <a:buNone/>
              <a:defRPr sz="600"/>
            </a:lvl6pPr>
            <a:lvl7pPr marL="1975104" indent="0">
              <a:buNone/>
              <a:defRPr sz="600"/>
            </a:lvl7pPr>
            <a:lvl8pPr marL="2304288" indent="0">
              <a:buNone/>
              <a:defRPr sz="600"/>
            </a:lvl8pPr>
            <a:lvl9pPr marL="263347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42DDE-40CF-4699-86D6-41B8656A7237}" type="datetimeFigureOut">
              <a:rPr lang="en-GB" smtClean="0"/>
              <a:t>22/11/2021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E8F7-80C2-469D-B666-8B35797804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0368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0"/>
                <a:lumOff val="10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063" y="158616"/>
            <a:ext cx="6805137" cy="660136"/>
          </a:xfrm>
          <a:prstGeom prst="rect">
            <a:avLst/>
          </a:prstGeom>
        </p:spPr>
        <p:txBody>
          <a:bodyPr vert="horz" lIns="65837" tIns="32918" rIns="65837" bIns="32918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063" y="924190"/>
            <a:ext cx="6805137" cy="2613953"/>
          </a:xfrm>
          <a:prstGeom prst="rect">
            <a:avLst/>
          </a:prstGeom>
        </p:spPr>
        <p:txBody>
          <a:bodyPr vert="horz" lIns="65837" tIns="32918" rIns="65837" bIns="3291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063" y="3671087"/>
            <a:ext cx="1764295" cy="210877"/>
          </a:xfrm>
          <a:prstGeom prst="rect">
            <a:avLst/>
          </a:prstGeom>
        </p:spPr>
        <p:txBody>
          <a:bodyPr vert="horz" lIns="65837" tIns="32918" rIns="65837" bIns="32918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42DDE-40CF-4699-86D6-41B8656A7237}" type="datetimeFigureOut">
              <a:rPr lang="en-GB" smtClean="0"/>
              <a:t>22/11/2021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3432" y="3671087"/>
            <a:ext cx="2394400" cy="210877"/>
          </a:xfrm>
          <a:prstGeom prst="rect">
            <a:avLst/>
          </a:prstGeom>
        </p:spPr>
        <p:txBody>
          <a:bodyPr vert="horz" lIns="65837" tIns="32918" rIns="65837" bIns="32918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8905" y="3671087"/>
            <a:ext cx="1764295" cy="210877"/>
          </a:xfrm>
          <a:prstGeom prst="rect">
            <a:avLst/>
          </a:prstGeom>
        </p:spPr>
        <p:txBody>
          <a:bodyPr vert="horz" lIns="65837" tIns="32918" rIns="65837" bIns="32918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3E8F7-80C2-469D-B666-8B35797804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7067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58368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658368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34924" indent="-205740" algn="l" defTabSz="658368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64592" algn="l" defTabSz="658368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144" indent="-164592" algn="l" defTabSz="658368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164592" algn="l" defTabSz="658368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10512" indent="-164592" algn="l" defTabSz="658368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39696" indent="-164592" algn="l" defTabSz="658368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68880" indent="-164592" algn="l" defTabSz="658368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98064" indent="-164592" algn="l" defTabSz="658368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836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" algn="l" defTabSz="65836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58368" algn="l" defTabSz="65836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87552" algn="l" defTabSz="65836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16736" algn="l" defTabSz="65836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algn="l" defTabSz="65836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75104" algn="l" defTabSz="65836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04288" algn="l" defTabSz="65836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33472" algn="l" defTabSz="65836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6190"/>
            <a:ext cx="7544573" cy="504056"/>
          </a:xfrm>
        </p:spPr>
        <p:txBody>
          <a:bodyPr>
            <a:normAutofit fontScale="90000"/>
          </a:bodyPr>
          <a:lstStyle/>
          <a:p>
            <a:r>
              <a:rPr lang="en-GB" sz="1600" b="1" dirty="0">
                <a:solidFill>
                  <a:schemeClr val="accent4">
                    <a:lumMod val="50000"/>
                  </a:schemeClr>
                </a:solidFill>
              </a:rPr>
              <a:t>Pandemic innovation: a home-visiting service for laryngectomees</a:t>
            </a:r>
            <a:br>
              <a:rPr lang="en-GB" sz="4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GB" sz="700" dirty="0">
                <a:solidFill>
                  <a:schemeClr val="accent4">
                    <a:lumMod val="50000"/>
                  </a:schemeClr>
                </a:solidFill>
              </a:rPr>
              <a:t>Rhiannon Haag (NELFT NHS Foundation Trust)</a:t>
            </a:r>
            <a:br>
              <a:rPr lang="en-GB" sz="7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GB" sz="700" dirty="0">
                <a:solidFill>
                  <a:schemeClr val="accent4">
                    <a:lumMod val="50000"/>
                  </a:schemeClr>
                </a:solidFill>
              </a:rPr>
              <a:t>Michelle Coleman (NELFT NHS Foundation Trust)</a:t>
            </a:r>
            <a:br>
              <a:rPr lang="en-GB" sz="700" dirty="0">
                <a:solidFill>
                  <a:schemeClr val="accent4">
                    <a:lumMod val="50000"/>
                  </a:schemeClr>
                </a:solidFill>
              </a:rPr>
            </a:br>
            <a:br>
              <a:rPr lang="en-GB" sz="700" b="1" dirty="0"/>
            </a:br>
            <a:endParaRPr lang="en-GB" sz="7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8682" y="634109"/>
            <a:ext cx="7561263" cy="3276551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745" y="82295"/>
            <a:ext cx="115887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25426" y="522351"/>
            <a:ext cx="2234301" cy="1674079"/>
          </a:xfrm>
          <a:prstGeom prst="rect">
            <a:avLst/>
          </a:prstGeom>
          <a:solidFill>
            <a:sysClr val="window" lastClr="FFFFFF"/>
          </a:solidFill>
          <a:ln w="38100">
            <a:solidFill>
              <a:schemeClr val="accent4">
                <a:lumMod val="75000"/>
              </a:schemeClr>
            </a:solidFill>
            <a:round/>
            <a:headEnd/>
            <a:tailEnd/>
          </a:ln>
        </p:spPr>
        <p:txBody>
          <a:bodyPr lIns="126544" tIns="63272" rIns="126544" bIns="126544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tabLst>
                <a:tab pos="500063" algn="l"/>
              </a:tabLst>
              <a:defRPr sz="9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tabLst>
                <a:tab pos="500063" algn="l"/>
              </a:tabLst>
              <a:defRPr sz="8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tabLst>
                <a:tab pos="500063" algn="l"/>
              </a:tabLst>
              <a:defRPr sz="73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tabLst>
                <a:tab pos="500063" algn="l"/>
              </a:tabLst>
              <a:defRPr sz="6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tabLst>
                <a:tab pos="500063" algn="l"/>
              </a:tabLst>
              <a:defRPr sz="6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tabLst>
                <a:tab pos="500063" algn="l"/>
              </a:tabLst>
              <a:defRPr sz="6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tabLst>
                <a:tab pos="500063" algn="l"/>
              </a:tabLst>
              <a:defRPr sz="6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tabLst>
                <a:tab pos="500063" algn="l"/>
              </a:tabLst>
              <a:defRPr sz="6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tabLst>
                <a:tab pos="500063" algn="l"/>
              </a:tabLst>
              <a:defRPr sz="6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lang="en-US" altLang="en-US" sz="1100" b="1" kern="0" noProof="0" dirty="0">
              <a:solidFill>
                <a:prstClr val="white"/>
              </a:solidFill>
              <a:ea typeface="MS PGothic" pitchFamily="34" charset="-128"/>
              <a:cs typeface="Arial" pitchFamily="34" charset="0"/>
            </a:endParaRPr>
          </a:p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r>
              <a:rPr kumimoji="0" lang="en-GB" altLang="en-US" sz="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  <a:t>The NELFT Speech and Language Therapy (SLT) department historically provided a laryngectomy service at a local acute hospital. Routine clinics ran fortnightly with ad </a:t>
            </a:r>
            <a:r>
              <a:rPr lang="en-GB" altLang="en-US" sz="600" kern="0" dirty="0">
                <a:solidFill>
                  <a:prstClr val="black"/>
                </a:solidFill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  <a:t>h</a:t>
            </a:r>
            <a:r>
              <a:rPr kumimoji="0" lang="en-GB" altLang="en-US" sz="6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  <a:t>oc</a:t>
            </a:r>
            <a:r>
              <a:rPr kumimoji="0" lang="en-GB" altLang="en-US" sz="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  <a:t> emergency appointments when required. </a:t>
            </a:r>
          </a:p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GB" altLang="en-US" sz="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MS PGothic" pitchFamily="34" charset="-128"/>
              <a:cs typeface="Calibri" panose="020F0502020204030204" pitchFamily="34" charset="0"/>
            </a:endParaRPr>
          </a:p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GB" altLang="en-US" sz="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  <a:t>In March 2020, the outpatients department was closed and our clinic room was declared unsuitable for aerosol generating procedures (AGPs).  Waiting times rose to a high of 83 days. An alternative, innovative model of community-based provision was introduced to reduce waiting times, limit </a:t>
            </a:r>
            <a:r>
              <a:rPr kumimoji="0" lang="en-GB" altLang="en-US" sz="6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  <a:t>covid</a:t>
            </a:r>
            <a:r>
              <a:rPr kumimoji="0" lang="en-GB" altLang="en-US" sz="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  <a:t> exposure, and re-establish local care, whilst maintaining patient safety. 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pitchFamily="12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itchFamily="12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US" altLang="ja-JP" sz="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 flipH="1">
            <a:off x="244236" y="587102"/>
            <a:ext cx="1755732" cy="9929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9" tIns="7204" rIns="14409" bIns="7204" anchor="ctr"/>
          <a:lstStyle/>
          <a:p>
            <a:pPr algn="ctr">
              <a:defRPr/>
            </a:pPr>
            <a:r>
              <a:rPr lang="en-IE" sz="1100" b="1" dirty="0">
                <a:solidFill>
                  <a:schemeClr val="bg1"/>
                </a:solidFill>
              </a:rPr>
              <a:t>Introduction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48383" y="3420566"/>
            <a:ext cx="184731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25426" y="2227979"/>
            <a:ext cx="2226294" cy="994881"/>
          </a:xfrm>
          <a:prstGeom prst="rect">
            <a:avLst/>
          </a:prstGeom>
          <a:solidFill>
            <a:sysClr val="window" lastClr="FFFFFF"/>
          </a:solidFill>
          <a:ln w="38100">
            <a:solidFill>
              <a:schemeClr val="accent4">
                <a:lumMod val="75000"/>
              </a:schemeClr>
            </a:solidFill>
            <a:round/>
            <a:headEnd/>
            <a:tailEnd/>
          </a:ln>
        </p:spPr>
        <p:txBody>
          <a:bodyPr lIns="126544" tIns="63272" rIns="126544" bIns="126544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tabLst>
                <a:tab pos="508000" algn="l"/>
              </a:tabLst>
              <a:defRPr sz="9100">
                <a:solidFill>
                  <a:schemeClr val="tx1"/>
                </a:solidFill>
                <a:latin typeface="Arial" pitchFamily="34" charset="0"/>
              </a:defRPr>
            </a:lvl1pPr>
            <a:lvl2pPr marL="914400" indent="-457200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tabLst>
                <a:tab pos="508000" algn="l"/>
              </a:tabLst>
              <a:defRPr sz="8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tabLst>
                <a:tab pos="508000" algn="l"/>
              </a:tabLst>
              <a:defRPr sz="73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tabLst>
                <a:tab pos="508000" algn="l"/>
              </a:tabLst>
              <a:defRPr sz="6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tabLst>
                <a:tab pos="508000" algn="l"/>
              </a:tabLst>
              <a:defRPr sz="6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tabLst>
                <a:tab pos="508000" algn="l"/>
              </a:tabLst>
              <a:defRPr sz="6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tabLst>
                <a:tab pos="508000" algn="l"/>
              </a:tabLst>
              <a:defRPr sz="6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tabLst>
                <a:tab pos="508000" algn="l"/>
              </a:tabLst>
              <a:defRPr sz="6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tabLst>
                <a:tab pos="508000" algn="l"/>
              </a:tabLst>
              <a:defRPr sz="6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8000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171450" indent="-171450" defTabSz="914400" eaLnBrk="1" fontAlgn="base" hangingPunct="1">
              <a:spcBef>
                <a:spcPct val="0"/>
              </a:spcBef>
              <a:spcAft>
                <a:spcPct val="0"/>
              </a:spcAft>
              <a:buClrTx/>
              <a:tabLst/>
            </a:pPr>
            <a:endParaRPr kumimoji="0" lang="en-GB" altLang="en-US" sz="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MS PGothic" pitchFamily="34" charset="-128"/>
              <a:cs typeface="Calibri" panose="020F0502020204030204" pitchFamily="34" charset="0"/>
            </a:endParaRPr>
          </a:p>
          <a:p>
            <a:pPr marL="171450" indent="-171450" defTabSz="914400" eaLnBrk="1" fontAlgn="base" hangingPunct="1">
              <a:spcBef>
                <a:spcPct val="0"/>
              </a:spcBef>
              <a:spcAft>
                <a:spcPct val="0"/>
              </a:spcAft>
              <a:buClrTx/>
              <a:tabLst/>
            </a:pPr>
            <a:endParaRPr kumimoji="0" lang="en-GB" altLang="en-US" sz="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MS PGothic" pitchFamily="34" charset="-128"/>
              <a:cs typeface="Calibri" panose="020F0502020204030204" pitchFamily="34" charset="0"/>
            </a:endParaRPr>
          </a:p>
          <a:p>
            <a:pPr marL="171450" indent="-171450" defTabSz="914400" eaLnBrk="1" fontAlgn="base" hangingPunct="1">
              <a:spcBef>
                <a:spcPct val="0"/>
              </a:spcBef>
              <a:spcAft>
                <a:spcPct val="0"/>
              </a:spcAft>
              <a:buClrTx/>
              <a:tabLst/>
            </a:pPr>
            <a:r>
              <a:rPr kumimoji="0" lang="en-GB" altLang="en-US" sz="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  <a:t>To reduce waiting times to valve change to &lt;14 days during the pandemic.</a:t>
            </a:r>
          </a:p>
          <a:p>
            <a:pPr marL="171450" indent="-171450" defTabSz="914400" eaLnBrk="1" fontAlgn="base" hangingPunct="1">
              <a:spcBef>
                <a:spcPct val="0"/>
              </a:spcBef>
              <a:spcAft>
                <a:spcPct val="0"/>
              </a:spcAft>
              <a:buClrTx/>
              <a:tabLst/>
            </a:pPr>
            <a:r>
              <a:rPr kumimoji="0" lang="en-GB" altLang="en-US" sz="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  <a:t>To ensure safety by monitoring adverse events and responding accordingly.</a:t>
            </a:r>
          </a:p>
          <a:p>
            <a:pPr marL="171450" indent="-171450" defTabSz="914400" eaLnBrk="1" fontAlgn="base" hangingPunct="1">
              <a:spcBef>
                <a:spcPct val="0"/>
              </a:spcBef>
              <a:spcAft>
                <a:spcPct val="0"/>
              </a:spcAft>
              <a:buClrTx/>
              <a:tabLst/>
            </a:pPr>
            <a:r>
              <a:rPr kumimoji="0" lang="en-GB" altLang="en-US" sz="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  <a:t>To obtain service user feedback.</a:t>
            </a:r>
          </a:p>
          <a:p>
            <a:pPr marL="171450" indent="-171450" defTabSz="914400" eaLnBrk="1" fontAlgn="base" hangingPunct="1">
              <a:spcBef>
                <a:spcPct val="0"/>
              </a:spcBef>
              <a:spcAft>
                <a:spcPct val="0"/>
              </a:spcAft>
              <a:buClrTx/>
              <a:tabLst/>
            </a:pPr>
            <a:r>
              <a:rPr kumimoji="0" lang="en-GB" altLang="en-US" sz="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  <a:t>To monitor ‘balance measures’ for any additional consequences of the service change.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8000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pitchFamily="12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8000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pitchFamily="12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8000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pitchFamily="12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8000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pitchFamily="12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8000" algn="l"/>
              </a:tabLst>
              <a:defRPr/>
            </a:pPr>
            <a:endParaRPr kumimoji="0" lang="en-US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36709" y="2289983"/>
            <a:ext cx="1755732" cy="151584"/>
          </a:xfrm>
          <a:prstGeom prst="rect">
            <a:avLst/>
          </a:prstGeom>
          <a:solidFill>
            <a:schemeClr val="accent4">
              <a:lumMod val="75000"/>
            </a:schemeClr>
          </a:solidFill>
          <a:ln w="19050" cap="flat" cmpd="sng" algn="ctr">
            <a:solidFill>
              <a:srgbClr val="838D9B">
                <a:shade val="50000"/>
              </a:srgbClr>
            </a:solidFill>
            <a:prstDash val="solid"/>
          </a:ln>
          <a:effectLst/>
        </p:spPr>
        <p:txBody>
          <a:bodyPr lIns="14409" tIns="7204" rIns="14409" bIns="7204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1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Aims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2268463" y="522351"/>
            <a:ext cx="5267374" cy="1242031"/>
          </a:xfrm>
          <a:prstGeom prst="rect">
            <a:avLst/>
          </a:prstGeom>
          <a:solidFill>
            <a:sysClr val="window" lastClr="FFFFFF"/>
          </a:solidFill>
          <a:ln w="38100">
            <a:solidFill>
              <a:schemeClr val="accent4">
                <a:lumMod val="75000"/>
              </a:schemeClr>
            </a:solidFill>
            <a:round/>
            <a:headEnd/>
            <a:tailEnd/>
          </a:ln>
        </p:spPr>
        <p:txBody>
          <a:bodyPr lIns="126544" tIns="63272" rIns="126544" bIns="126544"/>
          <a:lstStyle>
            <a:lvl1pPr eaLnBrk="0" hangingPunct="0">
              <a:spcBef>
                <a:spcPct val="20000"/>
              </a:spcBef>
              <a:buChar char="•"/>
              <a:tabLst>
                <a:tab pos="635000" algn="l"/>
              </a:tabLst>
              <a:defRPr sz="12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635000" algn="l"/>
              </a:tabLst>
              <a:defRPr sz="11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635000" algn="l"/>
              </a:tabLst>
              <a:defRPr sz="9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635000" algn="l"/>
              </a:tabLst>
              <a:defRPr sz="7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635000" algn="l"/>
              </a:tabLst>
              <a:defRPr sz="7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35000" algn="l"/>
              </a:tabLst>
              <a:defRPr sz="7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35000" algn="l"/>
              </a:tabLst>
              <a:defRPr sz="7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35000" algn="l"/>
              </a:tabLst>
              <a:defRPr sz="7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35000" algn="l"/>
              </a:tabLst>
              <a:defRPr sz="7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5000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itchFamily="34" charset="-128"/>
              <a:cs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5000" algn="l"/>
              </a:tabLst>
              <a:defRPr/>
            </a:pPr>
            <a:endParaRPr kumimoji="0" lang="en-IE" altLang="en-US" sz="400" b="1" i="0" u="sng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itchFamily="34" charset="-128"/>
              <a:cs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5000" algn="l"/>
              </a:tabLst>
              <a:defRPr/>
            </a:pPr>
            <a:r>
              <a:rPr kumimoji="0" lang="en-IE" altLang="en-US" sz="6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MS PGothic" pitchFamily="34" charset="-128"/>
                <a:cs typeface="Arial" panose="020B0604020202020204" pitchFamily="34" charset="0"/>
              </a:rPr>
              <a:t>Travel distance to appointment  </a:t>
            </a:r>
          </a:p>
          <a:p>
            <a:pPr marL="81052" marR="0" lvl="0" indent="-81052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635000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itchFamily="34" charset="-128"/>
              <a:cs typeface="Arial" panose="020B0604020202020204" pitchFamily="34" charset="0"/>
            </a:endParaRPr>
          </a:p>
          <a:p>
            <a:pPr marL="81052" marR="0" lvl="0" indent="-81052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635000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itchFamily="34" charset="-128"/>
              <a:cs typeface="Arial" panose="020B0604020202020204" pitchFamily="34" charset="0"/>
            </a:endParaRPr>
          </a:p>
          <a:p>
            <a:pPr marL="81052" marR="0" lvl="0" indent="-81052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635000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itchFamily="34" charset="-128"/>
              <a:cs typeface="Arial" panose="020B0604020202020204" pitchFamily="34" charset="0"/>
            </a:endParaRPr>
          </a:p>
          <a:p>
            <a:pPr marL="81052" marR="0" lvl="0" indent="-81052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635000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itchFamily="34" charset="-128"/>
              <a:cs typeface="Arial" panose="020B0604020202020204" pitchFamily="34" charset="0"/>
            </a:endParaRPr>
          </a:p>
          <a:p>
            <a:pPr marL="81052" marR="0" lvl="0" indent="-81052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635000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itchFamily="34" charset="-128"/>
              <a:cs typeface="Arial" panose="020B0604020202020204" pitchFamily="34" charset="0"/>
            </a:endParaRPr>
          </a:p>
          <a:p>
            <a:pPr marL="81052" marR="0" lvl="0" indent="-81052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635000" algn="l"/>
              </a:tabLst>
              <a:defRPr/>
            </a:pPr>
            <a:endParaRPr kumimoji="0" lang="en-US" altLang="en-US" sz="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MS PGothic" pitchFamily="34" charset="-128"/>
              <a:cs typeface="Arial" panose="020B0604020202020204" pitchFamily="34" charset="0"/>
            </a:endParaRPr>
          </a:p>
        </p:txBody>
      </p:sp>
      <p:pic>
        <p:nvPicPr>
          <p:cNvPr id="15" name="Picture 14" descr="C:\Users\ColemanM\AppData\Local\Microsoft\Windows\INetCache\Content.Outlook\8OA2NU17\chart-161086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317" y="805187"/>
            <a:ext cx="5103825" cy="921086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Rectangle 15"/>
          <p:cNvSpPr/>
          <p:nvPr/>
        </p:nvSpPr>
        <p:spPr>
          <a:xfrm>
            <a:off x="3955144" y="583898"/>
            <a:ext cx="1748596" cy="100421"/>
          </a:xfrm>
          <a:prstGeom prst="rect">
            <a:avLst/>
          </a:prstGeom>
          <a:solidFill>
            <a:schemeClr val="accent4">
              <a:lumMod val="75000"/>
            </a:schemeClr>
          </a:solidFill>
          <a:ln w="19050" cap="flat" cmpd="sng" algn="ctr">
            <a:solidFill>
              <a:srgbClr val="838D9B">
                <a:shade val="50000"/>
              </a:srgbClr>
            </a:solidFill>
            <a:prstDash val="solid"/>
          </a:ln>
          <a:effectLst/>
        </p:spPr>
        <p:txBody>
          <a:bodyPr lIns="14409" tIns="7204" rIns="14409" bIns="7204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1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Graph</a:t>
            </a:r>
            <a:endParaRPr kumimoji="0" lang="en-IE" sz="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2268464" y="1780750"/>
            <a:ext cx="5267374" cy="1018467"/>
          </a:xfrm>
          <a:prstGeom prst="rect">
            <a:avLst/>
          </a:prstGeom>
          <a:solidFill>
            <a:sysClr val="window" lastClr="FFFFFF"/>
          </a:solidFill>
          <a:ln w="38100">
            <a:solidFill>
              <a:schemeClr val="accent4">
                <a:lumMod val="75000"/>
              </a:schemeClr>
            </a:solidFill>
            <a:round/>
            <a:headEnd/>
            <a:tailEnd/>
          </a:ln>
        </p:spPr>
        <p:txBody>
          <a:bodyPr lIns="126544" tIns="63272" rIns="126544" bIns="126544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tabLst>
                <a:tab pos="500063" algn="l"/>
              </a:tabLst>
              <a:defRPr sz="9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tabLst>
                <a:tab pos="500063" algn="l"/>
              </a:tabLst>
              <a:defRPr sz="8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tabLst>
                <a:tab pos="500063" algn="l"/>
              </a:tabLst>
              <a:defRPr sz="73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tabLst>
                <a:tab pos="500063" algn="l"/>
              </a:tabLst>
              <a:defRPr sz="6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tabLst>
                <a:tab pos="500063" algn="l"/>
              </a:tabLst>
              <a:defRPr sz="6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tabLst>
                <a:tab pos="500063" algn="l"/>
              </a:tabLst>
              <a:defRPr sz="6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tabLst>
                <a:tab pos="500063" algn="l"/>
              </a:tabLst>
              <a:defRPr sz="6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tabLst>
                <a:tab pos="500063" algn="l"/>
              </a:tabLst>
              <a:defRPr sz="6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tabLst>
                <a:tab pos="500063" algn="l"/>
              </a:tabLst>
              <a:defRPr sz="6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lang="en-US" altLang="en-US" sz="1100" b="1" kern="0" dirty="0">
              <a:solidFill>
                <a:prstClr val="white"/>
              </a:solidFill>
              <a:ea typeface="MS PGothic" pitchFamily="34" charset="-128"/>
              <a:cs typeface="Arial" pitchFamily="34" charset="0"/>
            </a:endParaRPr>
          </a:p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r>
              <a:rPr kumimoji="0" lang="en-GB" altLang="en-US" sz="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  <a:t>T</a:t>
            </a:r>
            <a:r>
              <a:rPr kumimoji="0" lang="en-GB" altLang="en-US" sz="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  <a:t>he primary aim of reducing waiting times for valve changes from 83  days to &lt;14 days was exceeded and patient satisfaction is high.  </a:t>
            </a:r>
            <a:r>
              <a:rPr lang="en-GB" altLang="en-US" sz="600" kern="0" dirty="0">
                <a:solidFill>
                  <a:prstClr val="black"/>
                </a:solidFill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  <a:t>O</a:t>
            </a:r>
            <a:r>
              <a:rPr kumimoji="0" lang="en-GB" altLang="en-US" sz="6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  <a:t>ur</a:t>
            </a:r>
            <a:r>
              <a:rPr kumimoji="0" lang="en-GB" altLang="en-US" sz="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  <a:t> balance measure of distance travelled showed some unexpected data.</a:t>
            </a:r>
            <a:r>
              <a:rPr lang="en-GB" altLang="en-US" sz="600" kern="0" dirty="0">
                <a:solidFill>
                  <a:prstClr val="black"/>
                </a:solidFill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  <a:t>  </a:t>
            </a:r>
            <a:r>
              <a:rPr kumimoji="0" lang="en-GB" altLang="en-US" sz="6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  <a:t>Our graph </a:t>
            </a:r>
            <a:r>
              <a:rPr kumimoji="0" lang="en-GB" altLang="en-US" sz="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  <a:t>shows that since moving to a </a:t>
            </a:r>
            <a:r>
              <a:rPr lang="en-GB" altLang="en-US" sz="600" kern="0" dirty="0">
                <a:solidFill>
                  <a:prstClr val="black"/>
                </a:solidFill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  <a:t>domiciliary</a:t>
            </a:r>
            <a:r>
              <a:rPr kumimoji="0" lang="en-GB" altLang="en-US" sz="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  <a:t> service, there was a</a:t>
            </a:r>
            <a:r>
              <a:rPr kumimoji="0" lang="en-GB" altLang="en-US" sz="600" b="0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  <a:t> small</a:t>
            </a:r>
            <a:r>
              <a:rPr kumimoji="0" lang="en-GB" altLang="en-US" sz="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  <a:t> overall reduction in the number of miles per appointment.  </a:t>
            </a:r>
          </a:p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lang="en-GB" altLang="en-US" sz="600" kern="0" dirty="0">
              <a:solidFill>
                <a:prstClr val="black"/>
              </a:solidFill>
              <a:latin typeface="Calibri" panose="020F0502020204030204" pitchFamily="34" charset="0"/>
              <a:ea typeface="MS PGothic" pitchFamily="34" charset="-128"/>
              <a:cs typeface="Calibri" panose="020F0502020204030204" pitchFamily="34" charset="0"/>
            </a:endParaRPr>
          </a:p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r>
              <a:rPr kumimoji="0" lang="en-GB" altLang="en-US" sz="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  <a:t>Since two clinicians are required per appointment, this includes travel for two vehicles to adhere to covid-19 infection control policies. In the future, clinicians will be able to car share, resulting in this distance being halved.</a:t>
            </a:r>
          </a:p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lang="en-GB" altLang="en-US" sz="600" kern="0" dirty="0">
              <a:solidFill>
                <a:prstClr val="black"/>
              </a:solidFill>
              <a:latin typeface="Calibri" panose="020F0502020204030204" pitchFamily="34" charset="0"/>
              <a:ea typeface="MS PGothic" pitchFamily="34" charset="-128"/>
              <a:cs typeface="Calibri" panose="020F0502020204030204" pitchFamily="34" charset="0"/>
            </a:endParaRPr>
          </a:p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r>
              <a:rPr kumimoji="0" lang="en-GB" altLang="en-US" sz="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  <a:t>As such, the project not only led to improved service provision and patient satisfaction, </a:t>
            </a:r>
            <a:r>
              <a:rPr kumimoji="0" lang="en-GB" altLang="en-US" sz="6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  <a:t>it will also lead </a:t>
            </a:r>
            <a:r>
              <a:rPr kumimoji="0" lang="en-GB" altLang="en-US" sz="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  <a:t>to a reduction in emissions and traffic. </a:t>
            </a:r>
          </a:p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GB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MS PGothic" pitchFamily="34" charset="-128"/>
              <a:cs typeface="Calibri" panose="020F050202020403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3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US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>
                <a:tab pos="500063" algn="l"/>
              </a:tabLst>
              <a:defRPr/>
            </a:pPr>
            <a:r>
              <a:rPr kumimoji="0" lang="en-IE" altLang="en-US" sz="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Arial" pitchFamily="34" charset="0"/>
              </a:rPr>
              <a:t>						</a:t>
            </a:r>
            <a:endParaRPr kumimoji="0" lang="en-US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US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5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500" b="0" i="0" u="sng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US" altLang="en-US" sz="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924647" y="1847705"/>
            <a:ext cx="1724019" cy="99292"/>
          </a:xfrm>
          <a:prstGeom prst="rect">
            <a:avLst/>
          </a:prstGeom>
          <a:solidFill>
            <a:schemeClr val="accent4">
              <a:lumMod val="75000"/>
            </a:schemeClr>
          </a:solidFill>
          <a:ln w="19050" cap="flat" cmpd="sng" algn="ctr">
            <a:solidFill>
              <a:srgbClr val="838D9B">
                <a:shade val="50000"/>
              </a:srgbClr>
            </a:solidFill>
            <a:prstDash val="solid"/>
          </a:ln>
          <a:effectLst/>
        </p:spPr>
        <p:txBody>
          <a:bodyPr lIns="14409" tIns="7204" rIns="14409" bIns="7204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1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Results</a:t>
            </a:r>
          </a:p>
        </p:txBody>
      </p: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2268463" y="2837328"/>
            <a:ext cx="2721708" cy="1096202"/>
          </a:xfrm>
          <a:prstGeom prst="rect">
            <a:avLst/>
          </a:prstGeom>
          <a:solidFill>
            <a:sysClr val="window" lastClr="FFFFFF"/>
          </a:solidFill>
          <a:ln w="38100">
            <a:solidFill>
              <a:schemeClr val="accent4">
                <a:lumMod val="75000"/>
              </a:schemeClr>
            </a:solidFill>
            <a:round/>
            <a:headEnd/>
            <a:tailEnd/>
          </a:ln>
        </p:spPr>
        <p:txBody>
          <a:bodyPr lIns="126544" tIns="63272" rIns="126544" bIns="126544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tabLst>
                <a:tab pos="500063" algn="l"/>
              </a:tabLst>
              <a:defRPr sz="9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tabLst>
                <a:tab pos="500063" algn="l"/>
              </a:tabLst>
              <a:defRPr sz="8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tabLst>
                <a:tab pos="500063" algn="l"/>
              </a:tabLst>
              <a:defRPr sz="73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tabLst>
                <a:tab pos="500063" algn="l"/>
              </a:tabLst>
              <a:defRPr sz="6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tabLst>
                <a:tab pos="500063" algn="l"/>
              </a:tabLst>
              <a:defRPr sz="6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tabLst>
                <a:tab pos="500063" algn="l"/>
              </a:tabLst>
              <a:defRPr sz="6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tabLst>
                <a:tab pos="500063" algn="l"/>
              </a:tabLst>
              <a:defRPr sz="6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tabLst>
                <a:tab pos="500063" algn="l"/>
              </a:tabLst>
              <a:defRPr sz="6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tabLst>
                <a:tab pos="500063" algn="l"/>
              </a:tabLst>
              <a:defRPr sz="6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defTabSz="144091" eaLnBrk="1" hangingPunct="1">
              <a:spcBef>
                <a:spcPct val="0"/>
              </a:spcBef>
              <a:buClrTx/>
              <a:buFont typeface="Wingdings" pitchFamily="2" charset="2"/>
              <a:buNone/>
              <a:tabLst>
                <a:tab pos="78800" algn="l"/>
              </a:tabLst>
              <a:defRPr/>
            </a:pPr>
            <a:endParaRPr lang="en-US" altLang="en-US" sz="400" b="1" kern="0" dirty="0">
              <a:solidFill>
                <a:prstClr val="white"/>
              </a:solidFill>
              <a:ea typeface="MS PGothic" pitchFamily="34" charset="-128"/>
              <a:cs typeface="Arial" pitchFamily="34" charset="0"/>
            </a:endParaRPr>
          </a:p>
          <a:p>
            <a:pPr algn="just" defTabSz="144091" eaLnBrk="1" hangingPunct="1">
              <a:spcBef>
                <a:spcPct val="0"/>
              </a:spcBef>
              <a:buClrTx/>
              <a:buFont typeface="Wingdings" pitchFamily="2" charset="2"/>
              <a:buNone/>
              <a:tabLst>
                <a:tab pos="78800" algn="l"/>
              </a:tabLst>
              <a:defRPr/>
            </a:pPr>
            <a:endParaRPr lang="en-GB" altLang="en-US" sz="500" kern="0" dirty="0">
              <a:solidFill>
                <a:prstClr val="black"/>
              </a:solidFill>
              <a:latin typeface="Calibri" panose="020F0502020204030204" pitchFamily="34" charset="0"/>
              <a:ea typeface="MS PGothic" pitchFamily="34" charset="-128"/>
              <a:cs typeface="Calibri" panose="020F0502020204030204" pitchFamily="34" charset="0"/>
            </a:endParaRPr>
          </a:p>
          <a:p>
            <a:pPr algn="just" defTabSz="144091" eaLnBrk="1" hangingPunct="1">
              <a:spcBef>
                <a:spcPct val="0"/>
              </a:spcBef>
              <a:buClrTx/>
              <a:buFont typeface="Wingdings" pitchFamily="2" charset="2"/>
              <a:buNone/>
              <a:tabLst>
                <a:tab pos="78800" algn="l"/>
              </a:tabLst>
              <a:defRPr/>
            </a:pPr>
            <a:endParaRPr lang="en-GB" altLang="en-US" sz="500" kern="0" dirty="0">
              <a:solidFill>
                <a:prstClr val="black"/>
              </a:solidFill>
              <a:latin typeface="Calibri" panose="020F0502020204030204" pitchFamily="34" charset="0"/>
              <a:ea typeface="MS PGothic" pitchFamily="34" charset="-128"/>
              <a:cs typeface="Calibri" panose="020F0502020204030204" pitchFamily="34" charset="0"/>
            </a:endParaRPr>
          </a:p>
          <a:p>
            <a:pPr algn="just" defTabSz="144091" eaLnBrk="1" hangingPunct="1">
              <a:spcBef>
                <a:spcPct val="0"/>
              </a:spcBef>
              <a:buClrTx/>
              <a:buFont typeface="Wingdings" pitchFamily="2" charset="2"/>
              <a:buNone/>
              <a:tabLst>
                <a:tab pos="78800" algn="l"/>
              </a:tabLst>
              <a:defRPr/>
            </a:pPr>
            <a:r>
              <a:rPr lang="en-GB" altLang="en-US" sz="600" kern="0" dirty="0">
                <a:solidFill>
                  <a:prstClr val="black"/>
                </a:solidFill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  <a:t>The Model for Improvement was used. </a:t>
            </a:r>
          </a:p>
          <a:p>
            <a:pPr algn="just" defTabSz="144091">
              <a:buClrTx/>
              <a:buFont typeface="Wingdings" pitchFamily="2" charset="2"/>
              <a:buNone/>
              <a:tabLst>
                <a:tab pos="78800" algn="l"/>
              </a:tabLst>
              <a:defRPr/>
            </a:pPr>
            <a:r>
              <a:rPr lang="en-GB" altLang="en-US" sz="600" kern="0" dirty="0">
                <a:solidFill>
                  <a:prstClr val="black"/>
                </a:solidFill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  <a:t>A driver diagram guided development of change ideas. PDSA cycles were implemented to introduce and monitor change ideas. </a:t>
            </a:r>
          </a:p>
          <a:p>
            <a:pPr algn="just" defTabSz="144091">
              <a:buClrTx/>
              <a:buFont typeface="Wingdings" pitchFamily="2" charset="2"/>
              <a:buNone/>
              <a:tabLst>
                <a:tab pos="78800" algn="l"/>
              </a:tabLst>
              <a:defRPr/>
            </a:pPr>
            <a:r>
              <a:rPr lang="en-GB" altLang="en-US" sz="600" kern="0" dirty="0">
                <a:solidFill>
                  <a:prstClr val="black"/>
                </a:solidFill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  <a:t>Multiple measures were used - SPC charts, including waiting times, distance travelled, adverse events, and service user ratings (efficacy, comfort, safety, quality). </a:t>
            </a:r>
          </a:p>
          <a:p>
            <a:pPr algn="just" defTabSz="144091">
              <a:buClrTx/>
              <a:buFont typeface="Wingdings" pitchFamily="2" charset="2"/>
              <a:buNone/>
              <a:tabLst>
                <a:tab pos="78800" algn="l"/>
              </a:tabLst>
              <a:defRPr/>
            </a:pPr>
            <a:r>
              <a:rPr lang="en-GB" altLang="en-US" sz="600" kern="0" dirty="0">
                <a:solidFill>
                  <a:prstClr val="black"/>
                </a:solidFill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  <a:t>Additional qualitative data from service users was also  gathered.</a:t>
            </a:r>
          </a:p>
          <a:p>
            <a:pPr defTabSz="144091">
              <a:buClrTx/>
              <a:buFont typeface="Wingdings" pitchFamily="2" charset="2"/>
              <a:buNone/>
              <a:tabLst>
                <a:tab pos="78800" algn="l"/>
              </a:tabLst>
              <a:defRPr/>
            </a:pPr>
            <a:endParaRPr lang="en-IE" altLang="en-US" sz="400" kern="0" dirty="0">
              <a:solidFill>
                <a:prstClr val="black"/>
              </a:solidFill>
              <a:ea typeface="MS PGothic" pitchFamily="34" charset="-128"/>
              <a:cs typeface="Arial" pitchFamily="34" charset="0"/>
            </a:endParaRPr>
          </a:p>
          <a:p>
            <a:pPr defTabSz="144091">
              <a:buClrTx/>
              <a:buFont typeface="Wingdings" pitchFamily="2" charset="2"/>
              <a:buNone/>
              <a:tabLst>
                <a:tab pos="78800" algn="l"/>
              </a:tabLst>
              <a:defRPr/>
            </a:pPr>
            <a:endParaRPr lang="en-IE" altLang="en-US" sz="400" kern="0" dirty="0">
              <a:solidFill>
                <a:prstClr val="black"/>
              </a:solidFill>
              <a:ea typeface="MS PGothic" pitchFamily="34" charset="-128"/>
              <a:cs typeface="Arial" pitchFamily="34" charset="0"/>
            </a:endParaRPr>
          </a:p>
          <a:p>
            <a:pPr defTabSz="144091">
              <a:buClrTx/>
              <a:buFont typeface="Wingdings" pitchFamily="2" charset="2"/>
              <a:buNone/>
              <a:tabLst>
                <a:tab pos="78800" algn="l"/>
              </a:tabLst>
              <a:defRPr/>
            </a:pPr>
            <a:endParaRPr lang="en-IE" altLang="en-US" sz="400" kern="0" dirty="0">
              <a:solidFill>
                <a:prstClr val="black"/>
              </a:solidFill>
              <a:ea typeface="MS PGothic" pitchFamily="34" charset="-128"/>
              <a:cs typeface="Arial" pitchFamily="34" charset="0"/>
            </a:endParaRPr>
          </a:p>
          <a:p>
            <a:pPr defTabSz="144091">
              <a:buClrTx/>
              <a:buFont typeface="Wingdings" pitchFamily="2" charset="2"/>
              <a:buNone/>
              <a:tabLst>
                <a:tab pos="78800" algn="l"/>
              </a:tabLst>
              <a:defRPr/>
            </a:pPr>
            <a:endParaRPr lang="en-IE" altLang="en-US" sz="400" kern="0" dirty="0">
              <a:solidFill>
                <a:prstClr val="black"/>
              </a:solidFill>
              <a:ea typeface="MS PGothic" pitchFamily="34" charset="-128"/>
              <a:cs typeface="Arial" pitchFamily="34" charset="0"/>
            </a:endParaRPr>
          </a:p>
          <a:p>
            <a:pPr defTabSz="144091">
              <a:buClrTx/>
              <a:buFont typeface="Wingdings" pitchFamily="2" charset="2"/>
              <a:buNone/>
              <a:tabLst>
                <a:tab pos="78800" algn="l"/>
              </a:tabLst>
              <a:defRPr/>
            </a:pPr>
            <a:endParaRPr lang="en-IE" altLang="en-US" sz="400" kern="0" dirty="0">
              <a:solidFill>
                <a:prstClr val="white"/>
              </a:solidFill>
              <a:ea typeface="MS PGothic" pitchFamily="34" charset="-128"/>
              <a:cs typeface="Arial" pitchFamily="34" charset="0"/>
            </a:endParaRPr>
          </a:p>
          <a:p>
            <a:pPr defTabSz="144091">
              <a:buClrTx/>
              <a:buFont typeface="Wingdings" pitchFamily="2" charset="2"/>
              <a:buNone/>
              <a:tabLst>
                <a:tab pos="78800" algn="l"/>
              </a:tabLst>
              <a:defRPr/>
            </a:pPr>
            <a:endParaRPr lang="en-IE" altLang="en-US" sz="400" kern="0" dirty="0">
              <a:solidFill>
                <a:prstClr val="white"/>
              </a:solidFill>
              <a:ea typeface="MS PGothic" pitchFamily="34" charset="-128"/>
              <a:cs typeface="Arial" pitchFamily="34" charset="0"/>
            </a:endParaRPr>
          </a:p>
          <a:p>
            <a:pPr defTabSz="144091">
              <a:buClrTx/>
              <a:buFont typeface="Wingdings" pitchFamily="2" charset="2"/>
              <a:buNone/>
              <a:tabLst>
                <a:tab pos="78800" algn="l"/>
              </a:tabLst>
              <a:defRPr/>
            </a:pPr>
            <a:endParaRPr lang="en-IE" altLang="en-US" sz="400" kern="0" dirty="0">
              <a:solidFill>
                <a:prstClr val="white"/>
              </a:solidFill>
              <a:ea typeface="MS PGothic" pitchFamily="34" charset="-128"/>
              <a:cs typeface="Arial" pitchFamily="34" charset="0"/>
            </a:endParaRPr>
          </a:p>
          <a:p>
            <a:pPr defTabSz="144091" eaLnBrk="1" hangingPunct="1">
              <a:spcBef>
                <a:spcPct val="10000"/>
              </a:spcBef>
              <a:buClrTx/>
              <a:buFont typeface="Wingdings" pitchFamily="2" charset="2"/>
              <a:buNone/>
              <a:tabLst>
                <a:tab pos="78800" algn="l"/>
              </a:tabLst>
              <a:defRPr/>
            </a:pPr>
            <a:endParaRPr lang="en-US" altLang="en-US" sz="400" kern="0" dirty="0">
              <a:solidFill>
                <a:prstClr val="white"/>
              </a:solidFill>
              <a:latin typeface="Times New Roman" pitchFamily="18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735619" y="2902305"/>
            <a:ext cx="1724019" cy="139005"/>
          </a:xfrm>
          <a:prstGeom prst="rect">
            <a:avLst/>
          </a:prstGeom>
          <a:solidFill>
            <a:schemeClr val="accent4">
              <a:lumMod val="75000"/>
            </a:schemeClr>
          </a:solidFill>
          <a:ln w="19050" cap="flat" cmpd="sng" algn="ctr">
            <a:solidFill>
              <a:srgbClr val="629DD1">
                <a:shade val="50000"/>
              </a:srgbClr>
            </a:solidFill>
            <a:prstDash val="solid"/>
          </a:ln>
          <a:effectLst/>
        </p:spPr>
        <p:txBody>
          <a:bodyPr lIns="14409" tIns="7204" rIns="14409" bIns="7204" anchor="ctr"/>
          <a:lstStyle/>
          <a:p>
            <a:pPr algn="ctr" defTabSz="144091" fontAlgn="t">
              <a:defRPr/>
            </a:pPr>
            <a:r>
              <a:rPr lang="en-GB" sz="1100" b="1" kern="0" dirty="0">
                <a:solidFill>
                  <a:prstClr val="white"/>
                </a:solidFill>
                <a:ea typeface="MS PGothic" pitchFamily="34" charset="-128"/>
                <a:cs typeface="Calibri" panose="020F0502020204030204" pitchFamily="34" charset="0"/>
              </a:rPr>
              <a:t>Methodology</a:t>
            </a:r>
            <a:endParaRPr lang="en-GB" sz="1100" kern="0" dirty="0">
              <a:solidFill>
                <a:prstClr val="white"/>
              </a:solidFill>
              <a:ea typeface="MS PGothic" pitchFamily="34" charset="-128"/>
              <a:cs typeface="Calibri" panose="020F0502020204030204" pitchFamily="34" charset="0"/>
            </a:endParaRPr>
          </a:p>
        </p:txBody>
      </p:sp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4990172" y="2837327"/>
            <a:ext cx="2545666" cy="1100139"/>
          </a:xfrm>
          <a:prstGeom prst="rect">
            <a:avLst/>
          </a:prstGeom>
          <a:solidFill>
            <a:sysClr val="window" lastClr="FFFFFF"/>
          </a:solidFill>
          <a:ln w="38100">
            <a:solidFill>
              <a:schemeClr val="accent4">
                <a:lumMod val="75000"/>
              </a:schemeClr>
            </a:solidFill>
            <a:round/>
            <a:headEnd/>
            <a:tailEnd/>
          </a:ln>
        </p:spPr>
        <p:txBody>
          <a:bodyPr lIns="126544" tIns="63272" rIns="126544" bIns="126544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tabLst>
                <a:tab pos="500063" algn="l"/>
              </a:tabLst>
              <a:defRPr sz="9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tabLst>
                <a:tab pos="500063" algn="l"/>
              </a:tabLst>
              <a:defRPr sz="8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tabLst>
                <a:tab pos="500063" algn="l"/>
              </a:tabLst>
              <a:defRPr sz="73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tabLst>
                <a:tab pos="500063" algn="l"/>
              </a:tabLst>
              <a:defRPr sz="6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tabLst>
                <a:tab pos="500063" algn="l"/>
              </a:tabLst>
              <a:defRPr sz="6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tabLst>
                <a:tab pos="500063" algn="l"/>
              </a:tabLst>
              <a:defRPr sz="6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tabLst>
                <a:tab pos="500063" algn="l"/>
              </a:tabLst>
              <a:defRPr sz="6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tabLst>
                <a:tab pos="500063" algn="l"/>
              </a:tabLst>
              <a:defRPr sz="6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tabLst>
                <a:tab pos="500063" algn="l"/>
              </a:tabLst>
              <a:defRPr sz="6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GB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MS PGothic" pitchFamily="34" charset="-128"/>
              <a:cs typeface="Calibri" panose="020F0502020204030204" pitchFamily="34" charset="0"/>
            </a:endParaRPr>
          </a:p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lang="en-IE" altLang="en-US" sz="600" kern="0" dirty="0">
              <a:solidFill>
                <a:prstClr val="black"/>
              </a:solidFill>
              <a:latin typeface="+mn-lt"/>
              <a:ea typeface="MS PGothic" pitchFamily="34" charset="-128"/>
              <a:cs typeface="Arial" pitchFamily="34" charset="0"/>
            </a:endParaRPr>
          </a:p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r>
              <a:rPr lang="en-IE" altLang="en-US" sz="600" kern="0" dirty="0">
                <a:solidFill>
                  <a:prstClr val="black"/>
                </a:solidFill>
                <a:latin typeface="+mn-lt"/>
                <a:ea typeface="MS PGothic" pitchFamily="34" charset="-128"/>
                <a:cs typeface="Arial" pitchFamily="34" charset="0"/>
              </a:rPr>
              <a:t>The redesign of our service, away from a centralised, hospital-based model, to a domiciliary service, has had benefits over and above the anticipated improvements in access to services and patient satisfaction.</a:t>
            </a:r>
          </a:p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MS PGothic" pitchFamily="34" charset="-128"/>
              <a:cs typeface="Arial" pitchFamily="34" charset="0"/>
            </a:endParaRPr>
          </a:p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r>
              <a:rPr lang="en-IE" altLang="en-US" sz="600" kern="0" dirty="0">
                <a:solidFill>
                  <a:prstClr val="black"/>
                </a:solidFill>
                <a:latin typeface="+mn-lt"/>
                <a:ea typeface="MS PGothic" pitchFamily="34" charset="-128"/>
                <a:cs typeface="Arial" pitchFamily="34" charset="0"/>
              </a:rPr>
              <a:t>The change has had a significant impact on the travel miles required for the service, with a reduction in both emissions and local traffic.  If this model were adopted for other, hospital-based services, there could be significant benefits for the environment. </a:t>
            </a:r>
            <a:endParaRPr kumimoji="0" lang="en-IE" altLang="en-US" sz="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MS PGothic" pitchFamily="34" charset="-128"/>
              <a:cs typeface="Arial" pitchFamily="34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3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US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>
                <a:tab pos="500063" algn="l"/>
              </a:tabLst>
              <a:defRPr/>
            </a:pPr>
            <a:r>
              <a:rPr kumimoji="0" lang="en-IE" altLang="en-US" sz="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Arial" pitchFamily="34" charset="0"/>
              </a:rPr>
              <a:t>						</a:t>
            </a:r>
            <a:endParaRPr kumimoji="0" lang="en-US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US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5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500" b="0" i="0" u="sng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IE" altLang="en-US" sz="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3" algn="l"/>
              </a:tabLst>
              <a:defRPr/>
            </a:pPr>
            <a:endParaRPr kumimoji="0" lang="en-US" altLang="en-US" sz="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141365" y="2900735"/>
            <a:ext cx="2304255" cy="106021"/>
          </a:xfrm>
          <a:prstGeom prst="rect">
            <a:avLst/>
          </a:prstGeom>
          <a:solidFill>
            <a:schemeClr val="accent4">
              <a:lumMod val="75000"/>
            </a:schemeClr>
          </a:solidFill>
          <a:ln w="19050" cap="flat" cmpd="sng" algn="ctr">
            <a:solidFill>
              <a:srgbClr val="838D9B">
                <a:shade val="50000"/>
              </a:srgbClr>
            </a:solidFill>
            <a:prstDash val="solid"/>
          </a:ln>
          <a:effectLst/>
        </p:spPr>
        <p:txBody>
          <a:bodyPr lIns="14409" tIns="7204" rIns="14409" bIns="7204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1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lang="en-IE" sz="1100" b="1" kern="0" dirty="0">
                <a:solidFill>
                  <a:prstClr val="white"/>
                </a:solidFill>
              </a:rPr>
              <a:t>Conclusion/Future implication</a:t>
            </a:r>
            <a:r>
              <a:rPr lang="en-IE" sz="1100" b="1" kern="0" dirty="0">
                <a:solidFill>
                  <a:prstClr val="white"/>
                </a:solidFill>
                <a:latin typeface="Arial"/>
              </a:rPr>
              <a:t> </a:t>
            </a:r>
            <a:endParaRPr kumimoji="0" lang="en-IE" sz="11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5" name="Text Box 15"/>
          <p:cNvSpPr txBox="1">
            <a:spLocks noChangeArrowheads="1"/>
          </p:cNvSpPr>
          <p:nvPr/>
        </p:nvSpPr>
        <p:spPr bwMode="auto">
          <a:xfrm>
            <a:off x="19736" y="3254409"/>
            <a:ext cx="2231984" cy="679122"/>
          </a:xfrm>
          <a:prstGeom prst="rect">
            <a:avLst/>
          </a:prstGeom>
          <a:solidFill>
            <a:sysClr val="window" lastClr="FFFFFF"/>
          </a:solidFill>
          <a:ln w="3810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26544" tIns="63272" rIns="126544" bIns="126544" numCol="1" spcCol="126544"/>
          <a:lstStyle/>
          <a:p>
            <a:pPr marR="0" lvl="0" defTabSz="914400" eaLnBrk="1" fontAlgn="base" latinLnBrk="0" hangingPunct="1">
              <a:lnSpc>
                <a:spcPct val="100000"/>
              </a:lnSpc>
              <a:spcBef>
                <a:spcPts val="166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IE" sz="600" b="1" u="sng" kern="0" dirty="0">
                <a:solidFill>
                  <a:prstClr val="black">
                    <a:lumMod val="95000"/>
                    <a:lumOff val="5000"/>
                  </a:prstClr>
                </a:solidFill>
                <a:ea typeface="ＭＳ Ｐゴシック" pitchFamily="-111" charset="-128"/>
                <a:cs typeface="Arial" panose="020B0604020202020204" pitchFamily="34" charset="0"/>
              </a:rPr>
              <a:t>References</a:t>
            </a:r>
          </a:p>
          <a:p>
            <a:pPr marR="0" lvl="0" defTabSz="914400" eaLnBrk="1" fontAlgn="base" latinLnBrk="0" hangingPunct="1">
              <a:lnSpc>
                <a:spcPct val="100000"/>
              </a:lnSpc>
              <a:spcBef>
                <a:spcPts val="166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GB" sz="500" kern="0" dirty="0">
                <a:solidFill>
                  <a:prstClr val="black">
                    <a:lumMod val="95000"/>
                    <a:lumOff val="5000"/>
                  </a:prstClr>
                </a:solidFill>
                <a:ea typeface="ＭＳ Ｐゴシック" pitchFamily="-111" charset="-128"/>
                <a:cs typeface="Arial" panose="020B0604020202020204" pitchFamily="34" charset="0"/>
              </a:rPr>
              <a:t>Tordesillas, S (2020) Laryngectomy SLT Management in the Community. Guys and St Thomas’ NHS Foundation Trust and Lewisham and Greenwich NHS Trust (personal communication).</a:t>
            </a:r>
          </a:p>
          <a:p>
            <a:pPr lvl="0" defTabSz="914400" fontAlgn="base">
              <a:spcBef>
                <a:spcPts val="166"/>
              </a:spcBef>
              <a:spcAft>
                <a:spcPct val="0"/>
              </a:spcAft>
              <a:defRPr/>
            </a:pPr>
            <a:r>
              <a:rPr lang="en-GB" sz="500" kern="0" dirty="0">
                <a:solidFill>
                  <a:prstClr val="black">
                    <a:lumMod val="95000"/>
                    <a:lumOff val="5000"/>
                  </a:prstClr>
                </a:solidFill>
                <a:ea typeface="ＭＳ Ｐゴシック" pitchFamily="-111" charset="-128"/>
                <a:cs typeface="Arial" panose="020B0604020202020204" pitchFamily="34" charset="0"/>
              </a:rPr>
              <a:t>RCSLT (2009) ‘Prosthetic Surgical Voice Restoration (SVR): The role of the speech and language therapist. Policy Statement. </a:t>
            </a:r>
            <a:endParaRPr lang="en-IE" sz="500" kern="0" dirty="0">
              <a:solidFill>
                <a:prstClr val="black">
                  <a:lumMod val="95000"/>
                  <a:lumOff val="5000"/>
                </a:prstClr>
              </a:solidFill>
              <a:ea typeface="ＭＳ Ｐゴシック" pitchFamily="-111" charset="-128"/>
              <a:cs typeface="Arial" panose="020B0604020202020204" pitchFamily="34" charset="0"/>
            </a:endParaRPr>
          </a:p>
          <a:p>
            <a:pPr lvl="0" defTabSz="914400" fontAlgn="base">
              <a:spcBef>
                <a:spcPts val="166"/>
              </a:spcBef>
              <a:spcAft>
                <a:spcPct val="0"/>
              </a:spcAft>
              <a:defRPr/>
            </a:pPr>
            <a:endParaRPr lang="en-IE" sz="600" kern="0" dirty="0">
              <a:solidFill>
                <a:prstClr val="black">
                  <a:lumMod val="95000"/>
                  <a:lumOff val="5000"/>
                </a:prstClr>
              </a:solidFill>
              <a:ea typeface="ＭＳ Ｐゴシック" pitchFamily="-111" charset="-128"/>
              <a:cs typeface="Arial" panose="020B0604020202020204" pitchFamily="34" charset="0"/>
            </a:endParaRPr>
          </a:p>
          <a:p>
            <a:pPr marR="0" lvl="0" defTabSz="914400" eaLnBrk="1" fontAlgn="base" latinLnBrk="0" hangingPunct="1">
              <a:lnSpc>
                <a:spcPct val="100000"/>
              </a:lnSpc>
              <a:spcBef>
                <a:spcPts val="166"/>
              </a:spcBef>
              <a:spcAft>
                <a:spcPct val="0"/>
              </a:spcAft>
              <a:buClrTx/>
              <a:buSzTx/>
              <a:tabLst/>
              <a:defRPr/>
            </a:pPr>
            <a:endParaRPr lang="en-IE" sz="600" kern="0" dirty="0">
              <a:solidFill>
                <a:prstClr val="black">
                  <a:lumMod val="95000"/>
                  <a:lumOff val="5000"/>
                </a:prstClr>
              </a:solidFill>
              <a:latin typeface="Arial"/>
              <a:ea typeface="ＭＳ Ｐゴシック" pitchFamily="-111" charset="-128"/>
              <a:cs typeface="Arial" panose="020B0604020202020204" pitchFamily="34" charset="0"/>
            </a:endParaRPr>
          </a:p>
          <a:p>
            <a:pPr marR="0" lvl="0" defTabSz="914400" eaLnBrk="1" fontAlgn="base" latinLnBrk="0" hangingPunct="1">
              <a:lnSpc>
                <a:spcPct val="100000"/>
              </a:lnSpc>
              <a:spcBef>
                <a:spcPts val="166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IE" sz="300" kern="0" dirty="0">
                <a:solidFill>
                  <a:prstClr val="black">
                    <a:lumMod val="95000"/>
                    <a:lumOff val="5000"/>
                  </a:prstClr>
                </a:solidFill>
                <a:latin typeface="Arial"/>
                <a:ea typeface="ＭＳ Ｐゴシック" pitchFamily="-111" charset="-128"/>
                <a:cs typeface="Arial" panose="020B0604020202020204" pitchFamily="34" charset="0"/>
              </a:rPr>
              <a:t> </a:t>
            </a:r>
            <a:endParaRPr kumimoji="0" lang="en-IE" sz="3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Arial"/>
              <a:ea typeface="ＭＳ Ｐゴシック" pitchFamily="-111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091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230</TotalTime>
  <Words>533</Words>
  <Application>Microsoft Office PowerPoint</Application>
  <PresentationFormat>Custom</PresentationFormat>
  <Paragraphs>145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Helvetica</vt:lpstr>
      <vt:lpstr>Times New Roman</vt:lpstr>
      <vt:lpstr>Wingdings</vt:lpstr>
      <vt:lpstr>Office Theme</vt:lpstr>
      <vt:lpstr>Pandemic innovation: a home-visiting service for laryngectomees Rhiannon Haag (NELFT NHS Foundation Trust) Michelle Coleman (NELFT NHS Foundation Trust)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Jazmin Padhiar</dc:creator>
  <cp:lastModifiedBy>Haag Rhiannon (RAT) Developing Specialist Speech and Language Therapist</cp:lastModifiedBy>
  <cp:revision>20</cp:revision>
  <dcterms:created xsi:type="dcterms:W3CDTF">2021-08-05T14:53:01Z</dcterms:created>
  <dcterms:modified xsi:type="dcterms:W3CDTF">2021-11-22T11:20:31Z</dcterms:modified>
</cp:coreProperties>
</file>