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51"/>
  </p:notesMasterIdLst>
  <p:sldIdLst>
    <p:sldId id="256" r:id="rId2"/>
    <p:sldId id="298" r:id="rId3"/>
    <p:sldId id="367" r:id="rId4"/>
    <p:sldId id="311" r:id="rId5"/>
    <p:sldId id="270" r:id="rId6"/>
    <p:sldId id="338" r:id="rId7"/>
    <p:sldId id="291" r:id="rId8"/>
    <p:sldId id="337" r:id="rId9"/>
    <p:sldId id="326" r:id="rId10"/>
    <p:sldId id="327" r:id="rId11"/>
    <p:sldId id="328" r:id="rId12"/>
    <p:sldId id="329" r:id="rId13"/>
    <p:sldId id="330" r:id="rId14"/>
    <p:sldId id="313" r:id="rId15"/>
    <p:sldId id="317" r:id="rId16"/>
    <p:sldId id="323" r:id="rId17"/>
    <p:sldId id="318" r:id="rId18"/>
    <p:sldId id="332" r:id="rId19"/>
    <p:sldId id="333" r:id="rId20"/>
    <p:sldId id="306" r:id="rId21"/>
    <p:sldId id="272" r:id="rId22"/>
    <p:sldId id="273" r:id="rId23"/>
    <p:sldId id="301" r:id="rId24"/>
    <p:sldId id="347" r:id="rId25"/>
    <p:sldId id="340" r:id="rId26"/>
    <p:sldId id="343" r:id="rId27"/>
    <p:sldId id="345" r:id="rId28"/>
    <p:sldId id="346" r:id="rId29"/>
    <p:sldId id="368" r:id="rId30"/>
    <p:sldId id="349" r:id="rId31"/>
    <p:sldId id="366" r:id="rId32"/>
    <p:sldId id="321" r:id="rId33"/>
    <p:sldId id="322" r:id="rId34"/>
    <p:sldId id="351" r:id="rId35"/>
    <p:sldId id="314" r:id="rId36"/>
    <p:sldId id="315" r:id="rId37"/>
    <p:sldId id="353" r:id="rId38"/>
    <p:sldId id="356" r:id="rId39"/>
    <p:sldId id="357" r:id="rId40"/>
    <p:sldId id="342" r:id="rId41"/>
    <p:sldId id="358" r:id="rId42"/>
    <p:sldId id="360" r:id="rId43"/>
    <p:sldId id="364" r:id="rId44"/>
    <p:sldId id="365" r:id="rId45"/>
    <p:sldId id="363" r:id="rId46"/>
    <p:sldId id="305" r:id="rId47"/>
    <p:sldId id="289" r:id="rId48"/>
    <p:sldId id="302" r:id="rId49"/>
    <p:sldId id="312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27B"/>
    <a:srgbClr val="B79533"/>
    <a:srgbClr val="8C722C"/>
    <a:srgbClr val="009CD5"/>
    <a:srgbClr val="4B8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napToObjects="1">
      <p:cViewPr>
        <p:scale>
          <a:sx n="100" d="100"/>
          <a:sy n="100" d="100"/>
        </p:scale>
        <p:origin x="-13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06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D6407-EAC7-0C42-8411-AEABD8BFED1A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F57743-CFCA-394C-9DE3-D16641CE31B2}">
      <dgm:prSet/>
      <dgm:spPr/>
      <dgm:t>
        <a:bodyPr/>
        <a:lstStyle/>
        <a:p>
          <a:pPr rtl="0"/>
          <a:r>
            <a:rPr lang="en-US" baseline="0" smtClean="0"/>
            <a:t>Social</a:t>
          </a:r>
          <a:endParaRPr lang="en-US"/>
        </a:p>
      </dgm:t>
    </dgm:pt>
    <dgm:pt modelId="{6F0EB8FD-64B4-4345-AED5-AF90E2722222}" type="parTrans" cxnId="{EA99A38D-F21F-BE43-A10E-72E0B43BE222}">
      <dgm:prSet/>
      <dgm:spPr/>
      <dgm:t>
        <a:bodyPr/>
        <a:lstStyle/>
        <a:p>
          <a:endParaRPr lang="en-US"/>
        </a:p>
      </dgm:t>
    </dgm:pt>
    <dgm:pt modelId="{0D69E22E-662D-5B45-9728-62C9AB05CBB0}" type="sibTrans" cxnId="{EA99A38D-F21F-BE43-A10E-72E0B43BE222}">
      <dgm:prSet/>
      <dgm:spPr/>
      <dgm:t>
        <a:bodyPr/>
        <a:lstStyle/>
        <a:p>
          <a:endParaRPr lang="en-US"/>
        </a:p>
      </dgm:t>
    </dgm:pt>
    <dgm:pt modelId="{3AB7BB4E-C6BB-DE4C-8D1C-EAAEC57F422F}">
      <dgm:prSet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aseline="0" smtClean="0"/>
            <a:t>Economic</a:t>
          </a:r>
          <a:endParaRPr lang="en-US"/>
        </a:p>
      </dgm:t>
    </dgm:pt>
    <dgm:pt modelId="{21D6A519-1F62-0C40-B045-F68EBAD7B1B5}" type="parTrans" cxnId="{320ADBA0-D0FE-454A-9340-AFBF09ADE329}">
      <dgm:prSet/>
      <dgm:spPr/>
      <dgm:t>
        <a:bodyPr/>
        <a:lstStyle/>
        <a:p>
          <a:endParaRPr lang="en-US"/>
        </a:p>
      </dgm:t>
    </dgm:pt>
    <dgm:pt modelId="{C9846359-1CDF-1D42-95AD-C7CFEE250DBA}" type="sibTrans" cxnId="{320ADBA0-D0FE-454A-9340-AFBF09ADE329}">
      <dgm:prSet/>
      <dgm:spPr/>
      <dgm:t>
        <a:bodyPr/>
        <a:lstStyle/>
        <a:p>
          <a:endParaRPr lang="en-US"/>
        </a:p>
      </dgm:t>
    </dgm:pt>
    <dgm:pt modelId="{3D3F52BA-F959-024E-92C9-286B3258F0FC}">
      <dgm:prSet/>
      <dgm:spPr>
        <a:solidFill>
          <a:srgbClr val="CCFFCC">
            <a:alpha val="50000"/>
          </a:srgbClr>
        </a:solidFill>
      </dgm:spPr>
      <dgm:t>
        <a:bodyPr/>
        <a:lstStyle/>
        <a:p>
          <a:pPr rtl="0"/>
          <a:r>
            <a:rPr lang="en-US" baseline="0" smtClean="0"/>
            <a:t>Environmental</a:t>
          </a:r>
          <a:endParaRPr lang="en-US"/>
        </a:p>
      </dgm:t>
    </dgm:pt>
    <dgm:pt modelId="{6F6D58D6-96EB-A641-AEFC-8875F5CDB9A7}" type="parTrans" cxnId="{EB07977E-A455-7846-8D54-29EEE960DAFC}">
      <dgm:prSet/>
      <dgm:spPr/>
      <dgm:t>
        <a:bodyPr/>
        <a:lstStyle/>
        <a:p>
          <a:endParaRPr lang="en-US"/>
        </a:p>
      </dgm:t>
    </dgm:pt>
    <dgm:pt modelId="{1E6A5906-8A98-9B44-A62B-07707D94B064}" type="sibTrans" cxnId="{EB07977E-A455-7846-8D54-29EEE960DAFC}">
      <dgm:prSet/>
      <dgm:spPr/>
      <dgm:t>
        <a:bodyPr/>
        <a:lstStyle/>
        <a:p>
          <a:endParaRPr lang="en-US"/>
        </a:p>
      </dgm:t>
    </dgm:pt>
    <dgm:pt modelId="{C26890EA-70ED-774D-99A6-33674ECBDBBE}" type="pres">
      <dgm:prSet presAssocID="{E31D6407-EAC7-0C42-8411-AEABD8BFED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A70C19-6768-764B-AA27-D7DADC5245BA}" type="pres">
      <dgm:prSet presAssocID="{CCF57743-CFCA-394C-9DE3-D16641CE31B2}" presName="circ1" presStyleLbl="vennNode1" presStyleIdx="0" presStyleCnt="3"/>
      <dgm:spPr/>
      <dgm:t>
        <a:bodyPr/>
        <a:lstStyle/>
        <a:p>
          <a:endParaRPr lang="en-US"/>
        </a:p>
      </dgm:t>
    </dgm:pt>
    <dgm:pt modelId="{0DE14D2B-4191-8A46-A1B4-3D5E03CB780F}" type="pres">
      <dgm:prSet presAssocID="{CCF57743-CFCA-394C-9DE3-D16641CE31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0F318-EDF7-3E4C-A9F1-21A692D8B535}" type="pres">
      <dgm:prSet presAssocID="{3AB7BB4E-C6BB-DE4C-8D1C-EAAEC57F422F}" presName="circ2" presStyleLbl="vennNode1" presStyleIdx="1" presStyleCnt="3"/>
      <dgm:spPr/>
      <dgm:t>
        <a:bodyPr/>
        <a:lstStyle/>
        <a:p>
          <a:endParaRPr lang="en-US"/>
        </a:p>
      </dgm:t>
    </dgm:pt>
    <dgm:pt modelId="{05188578-F687-7C4A-BB33-67EDE6C536C1}" type="pres">
      <dgm:prSet presAssocID="{3AB7BB4E-C6BB-DE4C-8D1C-EAAEC57F422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6548B-C85F-5C4D-8DB5-442C59427E43}" type="pres">
      <dgm:prSet presAssocID="{3D3F52BA-F959-024E-92C9-286B3258F0FC}" presName="circ3" presStyleLbl="vennNode1" presStyleIdx="2" presStyleCnt="3"/>
      <dgm:spPr/>
      <dgm:t>
        <a:bodyPr/>
        <a:lstStyle/>
        <a:p>
          <a:endParaRPr lang="en-US"/>
        </a:p>
      </dgm:t>
    </dgm:pt>
    <dgm:pt modelId="{A0BD3FC8-42D0-F744-8C1B-DF50AF0BE7BC}" type="pres">
      <dgm:prSet presAssocID="{3D3F52BA-F959-024E-92C9-286B3258F0F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A3044E-E060-1B43-9B9C-2CEA38D02BC9}" type="presOf" srcId="{3D3F52BA-F959-024E-92C9-286B3258F0FC}" destId="{6346548B-C85F-5C4D-8DB5-442C59427E43}" srcOrd="0" destOrd="0" presId="urn:microsoft.com/office/officeart/2005/8/layout/venn1"/>
    <dgm:cxn modelId="{EA99A38D-F21F-BE43-A10E-72E0B43BE222}" srcId="{E31D6407-EAC7-0C42-8411-AEABD8BFED1A}" destId="{CCF57743-CFCA-394C-9DE3-D16641CE31B2}" srcOrd="0" destOrd="0" parTransId="{6F0EB8FD-64B4-4345-AED5-AF90E2722222}" sibTransId="{0D69E22E-662D-5B45-9728-62C9AB05CBB0}"/>
    <dgm:cxn modelId="{70FA6FFC-5019-DA42-8249-A90381039C69}" type="presOf" srcId="{3AB7BB4E-C6BB-DE4C-8D1C-EAAEC57F422F}" destId="{05188578-F687-7C4A-BB33-67EDE6C536C1}" srcOrd="1" destOrd="0" presId="urn:microsoft.com/office/officeart/2005/8/layout/venn1"/>
    <dgm:cxn modelId="{16B23553-F658-5448-ACD5-DAAF26F230D0}" type="presOf" srcId="{E31D6407-EAC7-0C42-8411-AEABD8BFED1A}" destId="{C26890EA-70ED-774D-99A6-33674ECBDBBE}" srcOrd="0" destOrd="0" presId="urn:microsoft.com/office/officeart/2005/8/layout/venn1"/>
    <dgm:cxn modelId="{EB07977E-A455-7846-8D54-29EEE960DAFC}" srcId="{E31D6407-EAC7-0C42-8411-AEABD8BFED1A}" destId="{3D3F52BA-F959-024E-92C9-286B3258F0FC}" srcOrd="2" destOrd="0" parTransId="{6F6D58D6-96EB-A641-AEFC-8875F5CDB9A7}" sibTransId="{1E6A5906-8A98-9B44-A62B-07707D94B064}"/>
    <dgm:cxn modelId="{D59A9584-BAA0-C84F-B47D-9EC741795AEF}" type="presOf" srcId="{CCF57743-CFCA-394C-9DE3-D16641CE31B2}" destId="{0DE14D2B-4191-8A46-A1B4-3D5E03CB780F}" srcOrd="1" destOrd="0" presId="urn:microsoft.com/office/officeart/2005/8/layout/venn1"/>
    <dgm:cxn modelId="{E0EFB872-FE24-1440-9317-83F0725DFDE0}" type="presOf" srcId="{CCF57743-CFCA-394C-9DE3-D16641CE31B2}" destId="{BFA70C19-6768-764B-AA27-D7DADC5245BA}" srcOrd="0" destOrd="0" presId="urn:microsoft.com/office/officeart/2005/8/layout/venn1"/>
    <dgm:cxn modelId="{D6593E3F-DEF0-0246-AD75-04DD34506FA9}" type="presOf" srcId="{3AB7BB4E-C6BB-DE4C-8D1C-EAAEC57F422F}" destId="{B430F318-EDF7-3E4C-A9F1-21A692D8B535}" srcOrd="0" destOrd="0" presId="urn:microsoft.com/office/officeart/2005/8/layout/venn1"/>
    <dgm:cxn modelId="{320ADBA0-D0FE-454A-9340-AFBF09ADE329}" srcId="{E31D6407-EAC7-0C42-8411-AEABD8BFED1A}" destId="{3AB7BB4E-C6BB-DE4C-8D1C-EAAEC57F422F}" srcOrd="1" destOrd="0" parTransId="{21D6A519-1F62-0C40-B045-F68EBAD7B1B5}" sibTransId="{C9846359-1CDF-1D42-95AD-C7CFEE250DBA}"/>
    <dgm:cxn modelId="{5BFB8533-8E55-0440-B517-EAB663578681}" type="presOf" srcId="{3D3F52BA-F959-024E-92C9-286B3258F0FC}" destId="{A0BD3FC8-42D0-F744-8C1B-DF50AF0BE7BC}" srcOrd="1" destOrd="0" presId="urn:microsoft.com/office/officeart/2005/8/layout/venn1"/>
    <dgm:cxn modelId="{10D10142-25FB-6E46-A565-88D708BB4700}" type="presParOf" srcId="{C26890EA-70ED-774D-99A6-33674ECBDBBE}" destId="{BFA70C19-6768-764B-AA27-D7DADC5245BA}" srcOrd="0" destOrd="0" presId="urn:microsoft.com/office/officeart/2005/8/layout/venn1"/>
    <dgm:cxn modelId="{D007EFB6-678D-6C47-8218-782F6385E2CB}" type="presParOf" srcId="{C26890EA-70ED-774D-99A6-33674ECBDBBE}" destId="{0DE14D2B-4191-8A46-A1B4-3D5E03CB780F}" srcOrd="1" destOrd="0" presId="urn:microsoft.com/office/officeart/2005/8/layout/venn1"/>
    <dgm:cxn modelId="{38641B6D-EE27-4341-979F-BF3D34A0F585}" type="presParOf" srcId="{C26890EA-70ED-774D-99A6-33674ECBDBBE}" destId="{B430F318-EDF7-3E4C-A9F1-21A692D8B535}" srcOrd="2" destOrd="0" presId="urn:microsoft.com/office/officeart/2005/8/layout/venn1"/>
    <dgm:cxn modelId="{761A2041-AB90-D746-ACD0-9C449268B85E}" type="presParOf" srcId="{C26890EA-70ED-774D-99A6-33674ECBDBBE}" destId="{05188578-F687-7C4A-BB33-67EDE6C536C1}" srcOrd="3" destOrd="0" presId="urn:microsoft.com/office/officeart/2005/8/layout/venn1"/>
    <dgm:cxn modelId="{9E82DC1B-868A-DC45-90B2-AA0CFE4A87FA}" type="presParOf" srcId="{C26890EA-70ED-774D-99A6-33674ECBDBBE}" destId="{6346548B-C85F-5C4D-8DB5-442C59427E43}" srcOrd="4" destOrd="0" presId="urn:microsoft.com/office/officeart/2005/8/layout/venn1"/>
    <dgm:cxn modelId="{96F11062-6EC2-5D44-A896-3DED042188E0}" type="presParOf" srcId="{C26890EA-70ED-774D-99A6-33674ECBDBBE}" destId="{A0BD3FC8-42D0-F744-8C1B-DF50AF0BE7B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1D6407-EAC7-0C42-8411-AEABD8BFED1A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F57743-CFCA-394C-9DE3-D16641CE31B2}">
      <dgm:prSet/>
      <dgm:spPr/>
      <dgm:t>
        <a:bodyPr/>
        <a:lstStyle/>
        <a:p>
          <a:pPr rtl="0"/>
          <a:r>
            <a:rPr lang="en-US" baseline="0" smtClean="0"/>
            <a:t>Social</a:t>
          </a:r>
          <a:endParaRPr lang="en-US"/>
        </a:p>
      </dgm:t>
    </dgm:pt>
    <dgm:pt modelId="{6F0EB8FD-64B4-4345-AED5-AF90E2722222}" type="parTrans" cxnId="{EA99A38D-F21F-BE43-A10E-72E0B43BE222}">
      <dgm:prSet/>
      <dgm:spPr/>
      <dgm:t>
        <a:bodyPr/>
        <a:lstStyle/>
        <a:p>
          <a:endParaRPr lang="en-US"/>
        </a:p>
      </dgm:t>
    </dgm:pt>
    <dgm:pt modelId="{0D69E22E-662D-5B45-9728-62C9AB05CBB0}" type="sibTrans" cxnId="{EA99A38D-F21F-BE43-A10E-72E0B43BE222}">
      <dgm:prSet/>
      <dgm:spPr/>
      <dgm:t>
        <a:bodyPr/>
        <a:lstStyle/>
        <a:p>
          <a:endParaRPr lang="en-US"/>
        </a:p>
      </dgm:t>
    </dgm:pt>
    <dgm:pt modelId="{3AB7BB4E-C6BB-DE4C-8D1C-EAAEC57F422F}">
      <dgm:prSet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aseline="0" smtClean="0"/>
            <a:t>Economic</a:t>
          </a:r>
          <a:endParaRPr lang="en-US"/>
        </a:p>
      </dgm:t>
    </dgm:pt>
    <dgm:pt modelId="{21D6A519-1F62-0C40-B045-F68EBAD7B1B5}" type="parTrans" cxnId="{320ADBA0-D0FE-454A-9340-AFBF09ADE329}">
      <dgm:prSet/>
      <dgm:spPr/>
      <dgm:t>
        <a:bodyPr/>
        <a:lstStyle/>
        <a:p>
          <a:endParaRPr lang="en-US"/>
        </a:p>
      </dgm:t>
    </dgm:pt>
    <dgm:pt modelId="{C9846359-1CDF-1D42-95AD-C7CFEE250DBA}" type="sibTrans" cxnId="{320ADBA0-D0FE-454A-9340-AFBF09ADE329}">
      <dgm:prSet/>
      <dgm:spPr/>
      <dgm:t>
        <a:bodyPr/>
        <a:lstStyle/>
        <a:p>
          <a:endParaRPr lang="en-US"/>
        </a:p>
      </dgm:t>
    </dgm:pt>
    <dgm:pt modelId="{3D3F52BA-F959-024E-92C9-286B3258F0FC}">
      <dgm:prSet/>
      <dgm:spPr>
        <a:solidFill>
          <a:srgbClr val="CCFFCC">
            <a:alpha val="50000"/>
          </a:srgbClr>
        </a:solidFill>
      </dgm:spPr>
      <dgm:t>
        <a:bodyPr/>
        <a:lstStyle/>
        <a:p>
          <a:pPr rtl="0"/>
          <a:r>
            <a:rPr lang="en-US" baseline="0" smtClean="0"/>
            <a:t>Environmental</a:t>
          </a:r>
          <a:endParaRPr lang="en-US"/>
        </a:p>
      </dgm:t>
    </dgm:pt>
    <dgm:pt modelId="{6F6D58D6-96EB-A641-AEFC-8875F5CDB9A7}" type="parTrans" cxnId="{EB07977E-A455-7846-8D54-29EEE960DAFC}">
      <dgm:prSet/>
      <dgm:spPr/>
      <dgm:t>
        <a:bodyPr/>
        <a:lstStyle/>
        <a:p>
          <a:endParaRPr lang="en-US"/>
        </a:p>
      </dgm:t>
    </dgm:pt>
    <dgm:pt modelId="{1E6A5906-8A98-9B44-A62B-07707D94B064}" type="sibTrans" cxnId="{EB07977E-A455-7846-8D54-29EEE960DAFC}">
      <dgm:prSet/>
      <dgm:spPr/>
      <dgm:t>
        <a:bodyPr/>
        <a:lstStyle/>
        <a:p>
          <a:endParaRPr lang="en-US"/>
        </a:p>
      </dgm:t>
    </dgm:pt>
    <dgm:pt modelId="{C26890EA-70ED-774D-99A6-33674ECBDBBE}" type="pres">
      <dgm:prSet presAssocID="{E31D6407-EAC7-0C42-8411-AEABD8BFED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A70C19-6768-764B-AA27-D7DADC5245BA}" type="pres">
      <dgm:prSet presAssocID="{CCF57743-CFCA-394C-9DE3-D16641CE31B2}" presName="circ1" presStyleLbl="vennNode1" presStyleIdx="0" presStyleCnt="3"/>
      <dgm:spPr/>
      <dgm:t>
        <a:bodyPr/>
        <a:lstStyle/>
        <a:p>
          <a:endParaRPr lang="en-US"/>
        </a:p>
      </dgm:t>
    </dgm:pt>
    <dgm:pt modelId="{0DE14D2B-4191-8A46-A1B4-3D5E03CB780F}" type="pres">
      <dgm:prSet presAssocID="{CCF57743-CFCA-394C-9DE3-D16641CE31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0F318-EDF7-3E4C-A9F1-21A692D8B535}" type="pres">
      <dgm:prSet presAssocID="{3AB7BB4E-C6BB-DE4C-8D1C-EAAEC57F422F}" presName="circ2" presStyleLbl="vennNode1" presStyleIdx="1" presStyleCnt="3"/>
      <dgm:spPr/>
      <dgm:t>
        <a:bodyPr/>
        <a:lstStyle/>
        <a:p>
          <a:endParaRPr lang="en-US"/>
        </a:p>
      </dgm:t>
    </dgm:pt>
    <dgm:pt modelId="{05188578-F687-7C4A-BB33-67EDE6C536C1}" type="pres">
      <dgm:prSet presAssocID="{3AB7BB4E-C6BB-DE4C-8D1C-EAAEC57F422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6548B-C85F-5C4D-8DB5-442C59427E43}" type="pres">
      <dgm:prSet presAssocID="{3D3F52BA-F959-024E-92C9-286B3258F0FC}" presName="circ3" presStyleLbl="vennNode1" presStyleIdx="2" presStyleCnt="3"/>
      <dgm:spPr/>
      <dgm:t>
        <a:bodyPr/>
        <a:lstStyle/>
        <a:p>
          <a:endParaRPr lang="en-US"/>
        </a:p>
      </dgm:t>
    </dgm:pt>
    <dgm:pt modelId="{A0BD3FC8-42D0-F744-8C1B-DF50AF0BE7BC}" type="pres">
      <dgm:prSet presAssocID="{3D3F52BA-F959-024E-92C9-286B3258F0F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DB6F2C-F766-4944-B9F2-1D4C6FEB5A65}" type="presOf" srcId="{3D3F52BA-F959-024E-92C9-286B3258F0FC}" destId="{A0BD3FC8-42D0-F744-8C1B-DF50AF0BE7BC}" srcOrd="1" destOrd="0" presId="urn:microsoft.com/office/officeart/2005/8/layout/venn1"/>
    <dgm:cxn modelId="{4979BB87-C2FF-594C-B26A-C387C3232B07}" type="presOf" srcId="{CCF57743-CFCA-394C-9DE3-D16641CE31B2}" destId="{0DE14D2B-4191-8A46-A1B4-3D5E03CB780F}" srcOrd="1" destOrd="0" presId="urn:microsoft.com/office/officeart/2005/8/layout/venn1"/>
    <dgm:cxn modelId="{320ADBA0-D0FE-454A-9340-AFBF09ADE329}" srcId="{E31D6407-EAC7-0C42-8411-AEABD8BFED1A}" destId="{3AB7BB4E-C6BB-DE4C-8D1C-EAAEC57F422F}" srcOrd="1" destOrd="0" parTransId="{21D6A519-1F62-0C40-B045-F68EBAD7B1B5}" sibTransId="{C9846359-1CDF-1D42-95AD-C7CFEE250DBA}"/>
    <dgm:cxn modelId="{4EEC519E-EF4E-7A4A-8087-5B90BF74A659}" type="presOf" srcId="{3AB7BB4E-C6BB-DE4C-8D1C-EAAEC57F422F}" destId="{B430F318-EDF7-3E4C-A9F1-21A692D8B535}" srcOrd="0" destOrd="0" presId="urn:microsoft.com/office/officeart/2005/8/layout/venn1"/>
    <dgm:cxn modelId="{EA99A38D-F21F-BE43-A10E-72E0B43BE222}" srcId="{E31D6407-EAC7-0C42-8411-AEABD8BFED1A}" destId="{CCF57743-CFCA-394C-9DE3-D16641CE31B2}" srcOrd="0" destOrd="0" parTransId="{6F0EB8FD-64B4-4345-AED5-AF90E2722222}" sibTransId="{0D69E22E-662D-5B45-9728-62C9AB05CBB0}"/>
    <dgm:cxn modelId="{4950106D-4EFD-944A-AE5A-1D3FD43DC74E}" type="presOf" srcId="{CCF57743-CFCA-394C-9DE3-D16641CE31B2}" destId="{BFA70C19-6768-764B-AA27-D7DADC5245BA}" srcOrd="0" destOrd="0" presId="urn:microsoft.com/office/officeart/2005/8/layout/venn1"/>
    <dgm:cxn modelId="{D4F2638B-D836-7740-9AB6-A87F1B1AC3FA}" type="presOf" srcId="{E31D6407-EAC7-0C42-8411-AEABD8BFED1A}" destId="{C26890EA-70ED-774D-99A6-33674ECBDBBE}" srcOrd="0" destOrd="0" presId="urn:microsoft.com/office/officeart/2005/8/layout/venn1"/>
    <dgm:cxn modelId="{EB07977E-A455-7846-8D54-29EEE960DAFC}" srcId="{E31D6407-EAC7-0C42-8411-AEABD8BFED1A}" destId="{3D3F52BA-F959-024E-92C9-286B3258F0FC}" srcOrd="2" destOrd="0" parTransId="{6F6D58D6-96EB-A641-AEFC-8875F5CDB9A7}" sibTransId="{1E6A5906-8A98-9B44-A62B-07707D94B064}"/>
    <dgm:cxn modelId="{300E87F9-5DA2-D242-807F-1590B1553796}" type="presOf" srcId="{3AB7BB4E-C6BB-DE4C-8D1C-EAAEC57F422F}" destId="{05188578-F687-7C4A-BB33-67EDE6C536C1}" srcOrd="1" destOrd="0" presId="urn:microsoft.com/office/officeart/2005/8/layout/venn1"/>
    <dgm:cxn modelId="{38AFDC65-9F9F-4349-A1D9-D6016229C56E}" type="presOf" srcId="{3D3F52BA-F959-024E-92C9-286B3258F0FC}" destId="{6346548B-C85F-5C4D-8DB5-442C59427E43}" srcOrd="0" destOrd="0" presId="urn:microsoft.com/office/officeart/2005/8/layout/venn1"/>
    <dgm:cxn modelId="{76CF718E-A879-0846-AAA0-0962AD9F5A41}" type="presParOf" srcId="{C26890EA-70ED-774D-99A6-33674ECBDBBE}" destId="{BFA70C19-6768-764B-AA27-D7DADC5245BA}" srcOrd="0" destOrd="0" presId="urn:microsoft.com/office/officeart/2005/8/layout/venn1"/>
    <dgm:cxn modelId="{88D08541-169B-4740-BC59-9E2BDE0138D9}" type="presParOf" srcId="{C26890EA-70ED-774D-99A6-33674ECBDBBE}" destId="{0DE14D2B-4191-8A46-A1B4-3D5E03CB780F}" srcOrd="1" destOrd="0" presId="urn:microsoft.com/office/officeart/2005/8/layout/venn1"/>
    <dgm:cxn modelId="{8F0FB20B-7E91-BA40-8306-6AEC747BA987}" type="presParOf" srcId="{C26890EA-70ED-774D-99A6-33674ECBDBBE}" destId="{B430F318-EDF7-3E4C-A9F1-21A692D8B535}" srcOrd="2" destOrd="0" presId="urn:microsoft.com/office/officeart/2005/8/layout/venn1"/>
    <dgm:cxn modelId="{B71F0C5D-03EA-674A-BC20-BBF78FD69C12}" type="presParOf" srcId="{C26890EA-70ED-774D-99A6-33674ECBDBBE}" destId="{05188578-F687-7C4A-BB33-67EDE6C536C1}" srcOrd="3" destOrd="0" presId="urn:microsoft.com/office/officeart/2005/8/layout/venn1"/>
    <dgm:cxn modelId="{D56A5912-9870-0A4C-AE13-F413A686E970}" type="presParOf" srcId="{C26890EA-70ED-774D-99A6-33674ECBDBBE}" destId="{6346548B-C85F-5C4D-8DB5-442C59427E43}" srcOrd="4" destOrd="0" presId="urn:microsoft.com/office/officeart/2005/8/layout/venn1"/>
    <dgm:cxn modelId="{CC3F8868-F056-8743-83B7-50A205129D73}" type="presParOf" srcId="{C26890EA-70ED-774D-99A6-33674ECBDBBE}" destId="{A0BD3FC8-42D0-F744-8C1B-DF50AF0BE7B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718771-C787-404A-9B6E-F78E84EBC3D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A55199-E67E-4907-8A13-A9C0893B8D84}">
      <dgm:prSet phldrT="[Text]"/>
      <dgm:spPr/>
      <dgm:t>
        <a:bodyPr/>
        <a:lstStyle/>
        <a:p>
          <a:r>
            <a:rPr lang="en-GB" b="1"/>
            <a:t>Allied Health Professions Federation</a:t>
          </a:r>
        </a:p>
      </dgm:t>
    </dgm:pt>
    <dgm:pt modelId="{0A36B6F4-C066-4B69-941C-8FBB4B13A3FD}" type="parTrans" cxnId="{7CC548B1-9204-4540-BA88-07852F9AC98C}">
      <dgm:prSet/>
      <dgm:spPr/>
      <dgm:t>
        <a:bodyPr/>
        <a:lstStyle/>
        <a:p>
          <a:endParaRPr lang="en-GB" b="1"/>
        </a:p>
      </dgm:t>
    </dgm:pt>
    <dgm:pt modelId="{EE0B4D24-9DE6-4F28-971E-E7998A2B4BED}" type="sibTrans" cxnId="{7CC548B1-9204-4540-BA88-07852F9AC98C}">
      <dgm:prSet/>
      <dgm:spPr/>
      <dgm:t>
        <a:bodyPr/>
        <a:lstStyle/>
        <a:p>
          <a:endParaRPr lang="en-GB" b="1"/>
        </a:p>
      </dgm:t>
    </dgm:pt>
    <dgm:pt modelId="{98DE528B-70FE-4520-BD54-76D15984255E}">
      <dgm:prSet phldrT="[Text]"/>
      <dgm:spPr/>
      <dgm:t>
        <a:bodyPr/>
        <a:lstStyle/>
        <a:p>
          <a:r>
            <a:rPr lang="en-GB" b="1"/>
            <a:t>Association of Directors of Adult Social Services</a:t>
          </a:r>
        </a:p>
      </dgm:t>
    </dgm:pt>
    <dgm:pt modelId="{C61EA6A5-3BB0-4265-87BA-0F2736248559}" type="parTrans" cxnId="{EAD4799B-F2CA-4F5C-8EDC-5ADC95471905}">
      <dgm:prSet/>
      <dgm:spPr/>
      <dgm:t>
        <a:bodyPr/>
        <a:lstStyle/>
        <a:p>
          <a:endParaRPr lang="en-GB" b="1"/>
        </a:p>
      </dgm:t>
    </dgm:pt>
    <dgm:pt modelId="{011CF053-134C-4732-87FD-4A80A76126CF}" type="sibTrans" cxnId="{EAD4799B-F2CA-4F5C-8EDC-5ADC95471905}">
      <dgm:prSet/>
      <dgm:spPr/>
      <dgm:t>
        <a:bodyPr/>
        <a:lstStyle/>
        <a:p>
          <a:endParaRPr lang="en-GB" b="1"/>
        </a:p>
      </dgm:t>
    </dgm:pt>
    <dgm:pt modelId="{7A6C2AA5-C413-4750-9F33-9F8EC1A0C33A}">
      <dgm:prSet phldrT="[Text]"/>
      <dgm:spPr/>
      <dgm:t>
        <a:bodyPr/>
        <a:lstStyle/>
        <a:p>
          <a:r>
            <a:rPr lang="en-GB" b="1"/>
            <a:t>Association of Directors of Public Health</a:t>
          </a:r>
        </a:p>
      </dgm:t>
    </dgm:pt>
    <dgm:pt modelId="{CF79E1C1-BD0F-41C7-8F6D-ED84F876EEB3}" type="parTrans" cxnId="{32437998-1B50-4183-962D-1AE48DA44279}">
      <dgm:prSet/>
      <dgm:spPr/>
      <dgm:t>
        <a:bodyPr/>
        <a:lstStyle/>
        <a:p>
          <a:endParaRPr lang="en-GB" b="1"/>
        </a:p>
      </dgm:t>
    </dgm:pt>
    <dgm:pt modelId="{C4B762A0-A369-4728-8586-F2D918213E27}" type="sibTrans" cxnId="{32437998-1B50-4183-962D-1AE48DA44279}">
      <dgm:prSet/>
      <dgm:spPr/>
      <dgm:t>
        <a:bodyPr/>
        <a:lstStyle/>
        <a:p>
          <a:endParaRPr lang="en-GB" b="1"/>
        </a:p>
      </dgm:t>
    </dgm:pt>
    <dgm:pt modelId="{E4CA1A03-E542-42EE-906C-B18A764EA6FD}">
      <dgm:prSet phldrT="[Text]"/>
      <dgm:spPr/>
      <dgm:t>
        <a:bodyPr/>
        <a:lstStyle/>
        <a:p>
          <a:r>
            <a:rPr lang="en-GB" b="1"/>
            <a:t>Association of London Councils</a:t>
          </a:r>
        </a:p>
      </dgm:t>
    </dgm:pt>
    <dgm:pt modelId="{FDB18D27-CC51-4B19-B9C5-1A658A9C1D25}" type="parTrans" cxnId="{C8082E91-98F8-47D7-9446-63803017BEA0}">
      <dgm:prSet/>
      <dgm:spPr/>
      <dgm:t>
        <a:bodyPr/>
        <a:lstStyle/>
        <a:p>
          <a:endParaRPr lang="en-GB" b="1"/>
        </a:p>
      </dgm:t>
    </dgm:pt>
    <dgm:pt modelId="{60762CDA-49AC-4363-BDD1-FCD9A1279139}" type="sibTrans" cxnId="{C8082E91-98F8-47D7-9446-63803017BEA0}">
      <dgm:prSet/>
      <dgm:spPr/>
      <dgm:t>
        <a:bodyPr/>
        <a:lstStyle/>
        <a:p>
          <a:endParaRPr lang="en-GB" b="1"/>
        </a:p>
      </dgm:t>
    </dgm:pt>
    <dgm:pt modelId="{043865A5-B2C2-4316-8285-5062599EF5E3}">
      <dgm:prSet/>
      <dgm:spPr/>
      <dgm:t>
        <a:bodyPr/>
        <a:lstStyle/>
        <a:p>
          <a:r>
            <a:rPr lang="en-GB" b="1"/>
            <a:t>Academy of Medical Royal Colleges</a:t>
          </a:r>
        </a:p>
      </dgm:t>
    </dgm:pt>
    <dgm:pt modelId="{74C8612C-C88A-4FD9-8212-F7D7AE4A0D72}" type="parTrans" cxnId="{4A8645E2-680D-4976-8B87-823797977A12}">
      <dgm:prSet/>
      <dgm:spPr/>
      <dgm:t>
        <a:bodyPr/>
        <a:lstStyle/>
        <a:p>
          <a:endParaRPr lang="en-GB" b="1"/>
        </a:p>
      </dgm:t>
    </dgm:pt>
    <dgm:pt modelId="{39214646-405A-4462-BFEB-E18F5C79CE1F}" type="sibTrans" cxnId="{4A8645E2-680D-4976-8B87-823797977A12}">
      <dgm:prSet/>
      <dgm:spPr/>
      <dgm:t>
        <a:bodyPr/>
        <a:lstStyle/>
        <a:p>
          <a:endParaRPr lang="en-GB" b="1"/>
        </a:p>
      </dgm:t>
    </dgm:pt>
    <dgm:pt modelId="{6E1422CE-0E0A-44DD-9476-31D1E88BC55F}">
      <dgm:prSet/>
      <dgm:spPr/>
      <dgm:t>
        <a:bodyPr/>
        <a:lstStyle/>
        <a:p>
          <a:r>
            <a:rPr lang="en-GB" b="1"/>
            <a:t>British Medical Association</a:t>
          </a:r>
        </a:p>
      </dgm:t>
    </dgm:pt>
    <dgm:pt modelId="{CD0480B7-8F7A-490B-BD7C-76614148140F}" type="parTrans" cxnId="{6DF0E72D-AE99-446E-90E2-6A82C6BA73B6}">
      <dgm:prSet/>
      <dgm:spPr/>
      <dgm:t>
        <a:bodyPr/>
        <a:lstStyle/>
        <a:p>
          <a:endParaRPr lang="en-GB" b="1"/>
        </a:p>
      </dgm:t>
    </dgm:pt>
    <dgm:pt modelId="{7C29FC82-DFC1-43EB-B613-3907CF00DF73}" type="sibTrans" cxnId="{6DF0E72D-AE99-446E-90E2-6A82C6BA73B6}">
      <dgm:prSet/>
      <dgm:spPr/>
      <dgm:t>
        <a:bodyPr/>
        <a:lstStyle/>
        <a:p>
          <a:endParaRPr lang="en-GB" b="1"/>
        </a:p>
      </dgm:t>
    </dgm:pt>
    <dgm:pt modelId="{4507444F-33CE-44AC-9E4E-626F025C8F0D}">
      <dgm:prSet/>
      <dgm:spPr/>
      <dgm:t>
        <a:bodyPr/>
        <a:lstStyle/>
        <a:p>
          <a:r>
            <a:rPr lang="en-GB" b="1"/>
            <a:t>Care Providers Alliance</a:t>
          </a:r>
        </a:p>
      </dgm:t>
    </dgm:pt>
    <dgm:pt modelId="{4701797A-3A43-4C22-BB47-75BCC00DEAA4}" type="parTrans" cxnId="{21F0BE14-8AF2-4413-A42E-FE0D13227BAE}">
      <dgm:prSet/>
      <dgm:spPr/>
      <dgm:t>
        <a:bodyPr/>
        <a:lstStyle/>
        <a:p>
          <a:endParaRPr lang="en-GB" b="1"/>
        </a:p>
      </dgm:t>
    </dgm:pt>
    <dgm:pt modelId="{4E05C4BE-C9EE-4840-983D-463371DE1BA1}" type="sibTrans" cxnId="{21F0BE14-8AF2-4413-A42E-FE0D13227BAE}">
      <dgm:prSet/>
      <dgm:spPr/>
      <dgm:t>
        <a:bodyPr/>
        <a:lstStyle/>
        <a:p>
          <a:endParaRPr lang="en-GB" b="1"/>
        </a:p>
      </dgm:t>
    </dgm:pt>
    <dgm:pt modelId="{BD22C5F9-1565-4DC7-B2D4-AD9D2D8879EA}">
      <dgm:prSet/>
      <dgm:spPr/>
      <dgm:t>
        <a:bodyPr/>
        <a:lstStyle/>
        <a:p>
          <a:r>
            <a:rPr lang="en-GB" b="1"/>
            <a:t>Chartered Institute of Environmental Health</a:t>
          </a:r>
        </a:p>
      </dgm:t>
    </dgm:pt>
    <dgm:pt modelId="{B352CBBD-E921-4D17-B6DE-EE2C1F0A22B9}" type="parTrans" cxnId="{95B7895C-8C2F-420B-9FFA-FE58A1732F70}">
      <dgm:prSet/>
      <dgm:spPr/>
      <dgm:t>
        <a:bodyPr/>
        <a:lstStyle/>
        <a:p>
          <a:endParaRPr lang="en-GB" b="1"/>
        </a:p>
      </dgm:t>
    </dgm:pt>
    <dgm:pt modelId="{CDAC9F28-2702-492C-9658-59D124DF5371}" type="sibTrans" cxnId="{95B7895C-8C2F-420B-9FFA-FE58A1732F70}">
      <dgm:prSet/>
      <dgm:spPr/>
      <dgm:t>
        <a:bodyPr/>
        <a:lstStyle/>
        <a:p>
          <a:endParaRPr lang="en-GB" b="1"/>
        </a:p>
      </dgm:t>
    </dgm:pt>
    <dgm:pt modelId="{6BFED94A-F29A-4AA9-9400-E521BF7B349A}">
      <dgm:prSet/>
      <dgm:spPr/>
      <dgm:t>
        <a:bodyPr/>
        <a:lstStyle/>
        <a:p>
          <a:r>
            <a:rPr lang="en-GB" b="1"/>
            <a:t>Care Quality Commission</a:t>
          </a:r>
        </a:p>
      </dgm:t>
    </dgm:pt>
    <dgm:pt modelId="{A1B36A57-522D-4CBE-9CD0-59893CD0C647}" type="parTrans" cxnId="{B60258E1-286D-4F11-8B73-38D4A474A7A1}">
      <dgm:prSet/>
      <dgm:spPr/>
      <dgm:t>
        <a:bodyPr/>
        <a:lstStyle/>
        <a:p>
          <a:endParaRPr lang="en-GB" b="1"/>
        </a:p>
      </dgm:t>
    </dgm:pt>
    <dgm:pt modelId="{07D954A4-F273-477E-AE42-27BDB56C29E8}" type="sibTrans" cxnId="{B60258E1-286D-4F11-8B73-38D4A474A7A1}">
      <dgm:prSet/>
      <dgm:spPr/>
      <dgm:t>
        <a:bodyPr/>
        <a:lstStyle/>
        <a:p>
          <a:endParaRPr lang="en-GB" b="1"/>
        </a:p>
      </dgm:t>
    </dgm:pt>
    <dgm:pt modelId="{20A6A92E-B01E-4F69-8670-7422CF07F4BF}">
      <dgm:prSet/>
      <dgm:spPr/>
      <dgm:t>
        <a:bodyPr/>
        <a:lstStyle/>
        <a:p>
          <a:r>
            <a:rPr lang="en-GB" b="1"/>
            <a:t>Health Education England</a:t>
          </a:r>
        </a:p>
      </dgm:t>
    </dgm:pt>
    <dgm:pt modelId="{FC5893D1-603C-4D8A-9299-60A658407A44}" type="parTrans" cxnId="{D8A4101E-7D4B-456C-B81E-890518B0B749}">
      <dgm:prSet/>
      <dgm:spPr/>
      <dgm:t>
        <a:bodyPr/>
        <a:lstStyle/>
        <a:p>
          <a:endParaRPr lang="en-GB" b="1"/>
        </a:p>
      </dgm:t>
    </dgm:pt>
    <dgm:pt modelId="{32E2C116-8D8A-4BB8-9E2E-B4B6EA6C6A4B}" type="sibTrans" cxnId="{D8A4101E-7D4B-456C-B81E-890518B0B749}">
      <dgm:prSet/>
      <dgm:spPr/>
      <dgm:t>
        <a:bodyPr/>
        <a:lstStyle/>
        <a:p>
          <a:endParaRPr lang="en-GB" b="1"/>
        </a:p>
      </dgm:t>
    </dgm:pt>
    <dgm:pt modelId="{72A53602-60CF-4E65-B15C-8CB1A9B18A9E}">
      <dgm:prSet/>
      <dgm:spPr/>
      <dgm:t>
        <a:bodyPr/>
        <a:lstStyle/>
        <a:p>
          <a:r>
            <a:rPr lang="en-GB" b="1"/>
            <a:t>Health</a:t>
          </a:r>
          <a:r>
            <a:rPr lang="en-GB" b="1" baseline="0"/>
            <a:t> Watch England</a:t>
          </a:r>
          <a:endParaRPr lang="en-GB" b="1"/>
        </a:p>
      </dgm:t>
    </dgm:pt>
    <dgm:pt modelId="{F9FA593C-7CC1-42DB-A383-13FD88ED4B2D}" type="parTrans" cxnId="{8BE26429-5E8B-40A2-900D-34AC77160EF0}">
      <dgm:prSet/>
      <dgm:spPr/>
      <dgm:t>
        <a:bodyPr/>
        <a:lstStyle/>
        <a:p>
          <a:endParaRPr lang="en-GB" b="1"/>
        </a:p>
      </dgm:t>
    </dgm:pt>
    <dgm:pt modelId="{C9DE59FC-9EBE-477A-AF68-15303DCE3AD9}" type="sibTrans" cxnId="{8BE26429-5E8B-40A2-900D-34AC77160EF0}">
      <dgm:prSet/>
      <dgm:spPr/>
      <dgm:t>
        <a:bodyPr/>
        <a:lstStyle/>
        <a:p>
          <a:endParaRPr lang="en-GB" b="1"/>
        </a:p>
      </dgm:t>
    </dgm:pt>
    <dgm:pt modelId="{7379A6EB-A9EB-4F20-9AC5-36C75C257B1B}">
      <dgm:prSet/>
      <dgm:spPr/>
      <dgm:t>
        <a:bodyPr/>
        <a:lstStyle/>
        <a:p>
          <a:r>
            <a:rPr lang="en-GB" b="1"/>
            <a:t>Health &amp; Social Care Information Centre</a:t>
          </a:r>
        </a:p>
      </dgm:t>
    </dgm:pt>
    <dgm:pt modelId="{B4C83D4A-762F-4EBD-A2F2-9BD5C1423853}" type="parTrans" cxnId="{FA7D8901-6020-48C9-A127-E4F1EFF43A4C}">
      <dgm:prSet/>
      <dgm:spPr/>
      <dgm:t>
        <a:bodyPr/>
        <a:lstStyle/>
        <a:p>
          <a:endParaRPr lang="en-GB" b="1"/>
        </a:p>
      </dgm:t>
    </dgm:pt>
    <dgm:pt modelId="{50EBC0BE-9F61-4BD4-AC21-465948DA0C73}" type="sibTrans" cxnId="{FA7D8901-6020-48C9-A127-E4F1EFF43A4C}">
      <dgm:prSet/>
      <dgm:spPr/>
      <dgm:t>
        <a:bodyPr/>
        <a:lstStyle/>
        <a:p>
          <a:endParaRPr lang="en-GB" b="1"/>
        </a:p>
      </dgm:t>
    </dgm:pt>
    <dgm:pt modelId="{FEEE542B-5E9F-44E9-924B-C3B2580FED83}">
      <dgm:prSet/>
      <dgm:spPr/>
      <dgm:t>
        <a:bodyPr/>
        <a:lstStyle/>
        <a:p>
          <a:r>
            <a:rPr lang="en-GB" b="1"/>
            <a:t>Local Government Association</a:t>
          </a:r>
        </a:p>
      </dgm:t>
    </dgm:pt>
    <dgm:pt modelId="{5DC78CF6-8E3D-48D8-A37A-D85145A8D1E6}" type="parTrans" cxnId="{B85960DB-69F9-4453-9876-3F938A3FF2B9}">
      <dgm:prSet/>
      <dgm:spPr/>
      <dgm:t>
        <a:bodyPr/>
        <a:lstStyle/>
        <a:p>
          <a:endParaRPr lang="en-GB" b="1"/>
        </a:p>
      </dgm:t>
    </dgm:pt>
    <dgm:pt modelId="{A3F8B01C-7E55-4693-97B8-A4C27731182D}" type="sibTrans" cxnId="{B85960DB-69F9-4453-9876-3F938A3FF2B9}">
      <dgm:prSet/>
      <dgm:spPr/>
      <dgm:t>
        <a:bodyPr/>
        <a:lstStyle/>
        <a:p>
          <a:endParaRPr lang="en-GB" b="1"/>
        </a:p>
      </dgm:t>
    </dgm:pt>
    <dgm:pt modelId="{A5E3796E-C3ED-433E-9012-422FC22A18D2}">
      <dgm:prSet/>
      <dgm:spPr/>
      <dgm:t>
        <a:bodyPr/>
        <a:lstStyle/>
        <a:p>
          <a:r>
            <a:rPr lang="en-GB" b="1"/>
            <a:t>NHS England</a:t>
          </a:r>
        </a:p>
      </dgm:t>
    </dgm:pt>
    <dgm:pt modelId="{FC9B7A0E-BDE9-4B2F-8136-774448F1DED3}" type="parTrans" cxnId="{444E1071-22F3-484C-9B10-67F7C3D444F7}">
      <dgm:prSet/>
      <dgm:spPr/>
      <dgm:t>
        <a:bodyPr/>
        <a:lstStyle/>
        <a:p>
          <a:endParaRPr lang="en-GB" b="1"/>
        </a:p>
      </dgm:t>
    </dgm:pt>
    <dgm:pt modelId="{57DB6465-52A2-46D8-AD1D-EBEF75C41A32}" type="sibTrans" cxnId="{444E1071-22F3-484C-9B10-67F7C3D444F7}">
      <dgm:prSet/>
      <dgm:spPr/>
      <dgm:t>
        <a:bodyPr/>
        <a:lstStyle/>
        <a:p>
          <a:endParaRPr lang="en-GB" b="1"/>
        </a:p>
      </dgm:t>
    </dgm:pt>
    <dgm:pt modelId="{48283129-6E8C-4C24-B2F3-B1E482033159}">
      <dgm:prSet/>
      <dgm:spPr/>
      <dgm:t>
        <a:bodyPr/>
        <a:lstStyle/>
        <a:p>
          <a:r>
            <a:rPr lang="en-GB" b="1"/>
            <a:t>National Institute for Health and Care Excellence</a:t>
          </a:r>
        </a:p>
      </dgm:t>
    </dgm:pt>
    <dgm:pt modelId="{BB3B3A3D-80DD-4A32-AE46-D7A1C361F5E4}" type="parTrans" cxnId="{ACAF2552-2011-42B3-89D9-94BFCAC575D0}">
      <dgm:prSet/>
      <dgm:spPr/>
      <dgm:t>
        <a:bodyPr/>
        <a:lstStyle/>
        <a:p>
          <a:endParaRPr lang="en-GB" b="1"/>
        </a:p>
      </dgm:t>
    </dgm:pt>
    <dgm:pt modelId="{D2382DDE-C637-45DF-8AF3-851D1265F1EF}" type="sibTrans" cxnId="{ACAF2552-2011-42B3-89D9-94BFCAC575D0}">
      <dgm:prSet/>
      <dgm:spPr/>
      <dgm:t>
        <a:bodyPr/>
        <a:lstStyle/>
        <a:p>
          <a:endParaRPr lang="en-GB" b="1"/>
        </a:p>
      </dgm:t>
    </dgm:pt>
    <dgm:pt modelId="{008CA3AA-EF2A-4D0C-B9B1-01EE2E481749}">
      <dgm:prSet/>
      <dgm:spPr/>
      <dgm:t>
        <a:bodyPr/>
        <a:lstStyle/>
        <a:p>
          <a:r>
            <a:rPr lang="en-GB" b="1"/>
            <a:t>NHS Property Services	</a:t>
          </a:r>
        </a:p>
      </dgm:t>
    </dgm:pt>
    <dgm:pt modelId="{E6F2754D-997D-4A0F-942A-1DEADFCD5793}" type="parTrans" cxnId="{6FB9093A-F850-4C27-ACEC-A84DFCB4C44B}">
      <dgm:prSet/>
      <dgm:spPr/>
      <dgm:t>
        <a:bodyPr/>
        <a:lstStyle/>
        <a:p>
          <a:endParaRPr lang="en-GB" b="1"/>
        </a:p>
      </dgm:t>
    </dgm:pt>
    <dgm:pt modelId="{CBE22371-29E0-4B10-89DF-9E16C5CA4A9B}" type="sibTrans" cxnId="{6FB9093A-F850-4C27-ACEC-A84DFCB4C44B}">
      <dgm:prSet/>
      <dgm:spPr/>
      <dgm:t>
        <a:bodyPr/>
        <a:lstStyle/>
        <a:p>
          <a:endParaRPr lang="en-GB" b="1"/>
        </a:p>
      </dgm:t>
    </dgm:pt>
    <dgm:pt modelId="{B2BA2BD8-E6C3-43B0-935B-47E3F2BCABD5}">
      <dgm:prSet/>
      <dgm:spPr/>
      <dgm:t>
        <a:bodyPr/>
        <a:lstStyle/>
        <a:p>
          <a:r>
            <a:rPr lang="en-GB" b="1"/>
            <a:t>NHS Trust Development Authority</a:t>
          </a:r>
        </a:p>
      </dgm:t>
    </dgm:pt>
    <dgm:pt modelId="{AAF12873-3459-450A-A63C-074EC3A024F9}" type="parTrans" cxnId="{3FB19326-7410-4F74-AF52-8506F1285F68}">
      <dgm:prSet/>
      <dgm:spPr/>
      <dgm:t>
        <a:bodyPr/>
        <a:lstStyle/>
        <a:p>
          <a:endParaRPr lang="en-GB" b="1"/>
        </a:p>
      </dgm:t>
    </dgm:pt>
    <dgm:pt modelId="{22860BCB-AF5B-40B9-AFB8-898972074C89}" type="sibTrans" cxnId="{3FB19326-7410-4F74-AF52-8506F1285F68}">
      <dgm:prSet/>
      <dgm:spPr/>
      <dgm:t>
        <a:bodyPr/>
        <a:lstStyle/>
        <a:p>
          <a:endParaRPr lang="en-GB" b="1"/>
        </a:p>
      </dgm:t>
    </dgm:pt>
    <dgm:pt modelId="{609A32CE-517B-4DCE-B3FE-D494404D4B6A}">
      <dgm:prSet/>
      <dgm:spPr/>
      <dgm:t>
        <a:bodyPr/>
        <a:lstStyle/>
        <a:p>
          <a:r>
            <a:rPr lang="en-GB" b="1"/>
            <a:t>Public Health England </a:t>
          </a:r>
        </a:p>
      </dgm:t>
    </dgm:pt>
    <dgm:pt modelId="{A0A7295E-8CB7-49D5-BE94-F272A8C82979}" type="parTrans" cxnId="{4FF1AFE4-DA21-49F2-9092-507D8F06DABC}">
      <dgm:prSet/>
      <dgm:spPr/>
      <dgm:t>
        <a:bodyPr/>
        <a:lstStyle/>
        <a:p>
          <a:endParaRPr lang="en-GB" b="1"/>
        </a:p>
      </dgm:t>
    </dgm:pt>
    <dgm:pt modelId="{3DC562D7-397E-467B-8BBE-B3B0AF6922A3}" type="sibTrans" cxnId="{4FF1AFE4-DA21-49F2-9092-507D8F06DABC}">
      <dgm:prSet/>
      <dgm:spPr/>
      <dgm:t>
        <a:bodyPr/>
        <a:lstStyle/>
        <a:p>
          <a:endParaRPr lang="en-GB" b="1"/>
        </a:p>
      </dgm:t>
    </dgm:pt>
    <dgm:pt modelId="{5F9785DF-BD5E-4689-9C36-FB1768A980A3}">
      <dgm:prSet/>
      <dgm:spPr/>
      <dgm:t>
        <a:bodyPr/>
        <a:lstStyle/>
        <a:p>
          <a:r>
            <a:rPr lang="en-GB" b="1"/>
            <a:t>Royal College of Nursing</a:t>
          </a:r>
        </a:p>
      </dgm:t>
    </dgm:pt>
    <dgm:pt modelId="{122F8DA0-1049-4E57-9084-AC278DDD206E}" type="parTrans" cxnId="{1073477B-46C3-472B-ABBE-444BF89330CE}">
      <dgm:prSet/>
      <dgm:spPr/>
      <dgm:t>
        <a:bodyPr/>
        <a:lstStyle/>
        <a:p>
          <a:endParaRPr lang="en-GB" b="1"/>
        </a:p>
      </dgm:t>
    </dgm:pt>
    <dgm:pt modelId="{CCC4C779-9D92-41A5-9C14-3FF2CB8EA3C3}" type="sibTrans" cxnId="{1073477B-46C3-472B-ABBE-444BF89330CE}">
      <dgm:prSet/>
      <dgm:spPr/>
      <dgm:t>
        <a:bodyPr/>
        <a:lstStyle/>
        <a:p>
          <a:endParaRPr lang="en-GB" b="1"/>
        </a:p>
      </dgm:t>
    </dgm:pt>
    <dgm:pt modelId="{A7BAFCDD-F32E-4092-BBC2-5194A5F050C3}">
      <dgm:prSet/>
      <dgm:spPr/>
      <dgm:t>
        <a:bodyPr/>
        <a:lstStyle/>
        <a:p>
          <a:r>
            <a:rPr lang="en-GB" b="1"/>
            <a:t>Royal College of Midwives</a:t>
          </a:r>
        </a:p>
      </dgm:t>
    </dgm:pt>
    <dgm:pt modelId="{1149AA2A-BCDB-4B09-B6CA-E348985BE89E}" type="parTrans" cxnId="{6716AD64-30F9-48C9-8EC1-FA1281756490}">
      <dgm:prSet/>
      <dgm:spPr/>
      <dgm:t>
        <a:bodyPr/>
        <a:lstStyle/>
        <a:p>
          <a:endParaRPr lang="en-GB" b="1"/>
        </a:p>
      </dgm:t>
    </dgm:pt>
    <dgm:pt modelId="{3B1BA4C3-CFBB-4C78-840E-FA63ADE827E1}" type="sibTrans" cxnId="{6716AD64-30F9-48C9-8EC1-FA1281756490}">
      <dgm:prSet/>
      <dgm:spPr/>
      <dgm:t>
        <a:bodyPr/>
        <a:lstStyle/>
        <a:p>
          <a:endParaRPr lang="en-GB" b="1"/>
        </a:p>
      </dgm:t>
    </dgm:pt>
    <dgm:pt modelId="{26B71715-8AEC-466E-B95C-3DBCF46D179D}">
      <dgm:prSet/>
      <dgm:spPr/>
      <dgm:t>
        <a:bodyPr/>
        <a:lstStyle/>
        <a:p>
          <a:r>
            <a:rPr lang="en-GB" b="1"/>
            <a:t>Royal Pharmaceutical Society</a:t>
          </a:r>
        </a:p>
      </dgm:t>
    </dgm:pt>
    <dgm:pt modelId="{557F4F00-51A6-4675-A9D2-0E28897095C8}" type="parTrans" cxnId="{03B8DED5-EBB1-489E-AD54-2DB1FFA7C3E7}">
      <dgm:prSet/>
      <dgm:spPr/>
      <dgm:t>
        <a:bodyPr/>
        <a:lstStyle/>
        <a:p>
          <a:endParaRPr lang="en-GB" b="1"/>
        </a:p>
      </dgm:t>
    </dgm:pt>
    <dgm:pt modelId="{DE3255F3-CA69-48C9-B8A1-1231B8860420}" type="sibTrans" cxnId="{03B8DED5-EBB1-489E-AD54-2DB1FFA7C3E7}">
      <dgm:prSet/>
      <dgm:spPr/>
      <dgm:t>
        <a:bodyPr/>
        <a:lstStyle/>
        <a:p>
          <a:endParaRPr lang="en-GB" b="1"/>
        </a:p>
      </dgm:t>
    </dgm:pt>
    <dgm:pt modelId="{4895905D-8496-4CFD-9127-97BBACCBBE03}">
      <dgm:prSet/>
      <dgm:spPr/>
      <dgm:t>
        <a:bodyPr/>
        <a:lstStyle/>
        <a:p>
          <a:r>
            <a:rPr lang="en-GB" b="1"/>
            <a:t>Society of Local Authority Chief Executives</a:t>
          </a:r>
        </a:p>
      </dgm:t>
    </dgm:pt>
    <dgm:pt modelId="{21DC99B9-98E0-498B-B651-DE0390A290CA}" type="parTrans" cxnId="{C830630D-8BB9-4C24-A3A8-A5240A73A137}">
      <dgm:prSet/>
      <dgm:spPr/>
      <dgm:t>
        <a:bodyPr/>
        <a:lstStyle/>
        <a:p>
          <a:endParaRPr lang="en-GB" b="1"/>
        </a:p>
      </dgm:t>
    </dgm:pt>
    <dgm:pt modelId="{26AAAE17-1FD7-4005-BDAA-7214C63C48E2}" type="sibTrans" cxnId="{C830630D-8BB9-4C24-A3A8-A5240A73A137}">
      <dgm:prSet/>
      <dgm:spPr/>
      <dgm:t>
        <a:bodyPr/>
        <a:lstStyle/>
        <a:p>
          <a:endParaRPr lang="en-GB" b="1"/>
        </a:p>
      </dgm:t>
    </dgm:pt>
    <dgm:pt modelId="{D49CE496-2EF8-42D4-A8AD-4222986F7ADA}">
      <dgm:prSet/>
      <dgm:spPr/>
      <dgm:t>
        <a:bodyPr/>
        <a:lstStyle/>
        <a:p>
          <a:r>
            <a:rPr lang="en-GB" b="1"/>
            <a:t>Social Partnership Forum</a:t>
          </a:r>
        </a:p>
      </dgm:t>
    </dgm:pt>
    <dgm:pt modelId="{CA0156EF-DE2C-44B5-927E-3D6D1B3F242B}" type="parTrans" cxnId="{8F66F71F-8162-443B-8B93-CB345ED1C7A3}">
      <dgm:prSet/>
      <dgm:spPr/>
      <dgm:t>
        <a:bodyPr/>
        <a:lstStyle/>
        <a:p>
          <a:endParaRPr lang="en-GB" b="1"/>
        </a:p>
      </dgm:t>
    </dgm:pt>
    <dgm:pt modelId="{94B9391A-489B-4BCC-A655-5C8D322491A2}" type="sibTrans" cxnId="{8F66F71F-8162-443B-8B93-CB345ED1C7A3}">
      <dgm:prSet/>
      <dgm:spPr/>
      <dgm:t>
        <a:bodyPr/>
        <a:lstStyle/>
        <a:p>
          <a:endParaRPr lang="en-GB" b="1"/>
        </a:p>
      </dgm:t>
    </dgm:pt>
    <dgm:pt modelId="{E75FDE2F-AF5C-4409-8636-35E01F877BD1}">
      <dgm:prSet/>
      <dgm:spPr/>
      <dgm:t>
        <a:bodyPr/>
        <a:lstStyle/>
        <a:p>
          <a:r>
            <a:rPr lang="en-GB" b="1"/>
            <a:t>Trade Union Congress</a:t>
          </a:r>
        </a:p>
      </dgm:t>
    </dgm:pt>
    <dgm:pt modelId="{E0613B36-FD9B-4D36-9E65-127F033EF6EB}" type="parTrans" cxnId="{AB08A9CB-0001-41C5-B714-B3131D1A1C16}">
      <dgm:prSet/>
      <dgm:spPr/>
      <dgm:t>
        <a:bodyPr/>
        <a:lstStyle/>
        <a:p>
          <a:endParaRPr lang="en-GB" b="1"/>
        </a:p>
      </dgm:t>
    </dgm:pt>
    <dgm:pt modelId="{3EE14574-9B95-41B6-AF86-D15C27359D5D}" type="sibTrans" cxnId="{AB08A9CB-0001-41C5-B714-B3131D1A1C16}">
      <dgm:prSet/>
      <dgm:spPr/>
      <dgm:t>
        <a:bodyPr/>
        <a:lstStyle/>
        <a:p>
          <a:endParaRPr lang="en-GB" b="1"/>
        </a:p>
      </dgm:t>
    </dgm:pt>
    <dgm:pt modelId="{F4E3B26F-C904-4276-9459-680111103C60}">
      <dgm:prSet/>
      <dgm:spPr/>
      <dgm:t>
        <a:bodyPr/>
        <a:lstStyle/>
        <a:p>
          <a:r>
            <a:rPr lang="en-GB" b="1"/>
            <a:t>NHS Confederation</a:t>
          </a:r>
        </a:p>
      </dgm:t>
    </dgm:pt>
    <dgm:pt modelId="{375356AE-877C-497E-80B1-9E9A169A85D3}" type="parTrans" cxnId="{5029AED2-7B4F-47EE-8E03-4B3739407BF7}">
      <dgm:prSet/>
      <dgm:spPr/>
      <dgm:t>
        <a:bodyPr/>
        <a:lstStyle/>
        <a:p>
          <a:endParaRPr lang="en-GB" b="1"/>
        </a:p>
      </dgm:t>
    </dgm:pt>
    <dgm:pt modelId="{FF54C6E7-69F3-4EE3-96BD-E6448E6F3E77}" type="sibTrans" cxnId="{5029AED2-7B4F-47EE-8E03-4B3739407BF7}">
      <dgm:prSet/>
      <dgm:spPr/>
      <dgm:t>
        <a:bodyPr/>
        <a:lstStyle/>
        <a:p>
          <a:endParaRPr lang="en-GB" b="1"/>
        </a:p>
      </dgm:t>
    </dgm:pt>
    <dgm:pt modelId="{BACAFC2E-72A3-4E34-AA27-6E33818ABFD8}">
      <dgm:prSet/>
      <dgm:spPr/>
      <dgm:t>
        <a:bodyPr/>
        <a:lstStyle/>
        <a:p>
          <a:r>
            <a:rPr lang="en-GB" b="1"/>
            <a:t>Department of Health</a:t>
          </a:r>
        </a:p>
      </dgm:t>
    </dgm:pt>
    <dgm:pt modelId="{8D624733-AE64-4ED8-9219-643E49C4A316}" type="parTrans" cxnId="{2CFF1398-7FA6-4FA5-A56F-A2AE11C02D13}">
      <dgm:prSet/>
      <dgm:spPr/>
      <dgm:t>
        <a:bodyPr/>
        <a:lstStyle/>
        <a:p>
          <a:endParaRPr lang="en-GB"/>
        </a:p>
      </dgm:t>
    </dgm:pt>
    <dgm:pt modelId="{9922E40C-5742-4B3B-90EF-B60D29328D5D}" type="sibTrans" cxnId="{2CFF1398-7FA6-4FA5-A56F-A2AE11C02D13}">
      <dgm:prSet/>
      <dgm:spPr/>
      <dgm:t>
        <a:bodyPr/>
        <a:lstStyle/>
        <a:p>
          <a:endParaRPr lang="en-GB"/>
        </a:p>
      </dgm:t>
    </dgm:pt>
    <dgm:pt modelId="{8A391A39-8447-4471-BC8F-523D0EE35F87}">
      <dgm:prSet/>
      <dgm:spPr/>
      <dgm:t>
        <a:bodyPr/>
        <a:lstStyle/>
        <a:p>
          <a:r>
            <a:rPr lang="en-GB" b="1" dirty="0"/>
            <a:t>Department of Energy &amp; Climate Change</a:t>
          </a:r>
        </a:p>
      </dgm:t>
    </dgm:pt>
    <dgm:pt modelId="{B08C9F4B-B276-4232-9496-BAB49483DEC6}" type="parTrans" cxnId="{A05D7450-1E98-427B-B91D-367EDAE05358}">
      <dgm:prSet/>
      <dgm:spPr/>
      <dgm:t>
        <a:bodyPr/>
        <a:lstStyle/>
        <a:p>
          <a:endParaRPr lang="en-US"/>
        </a:p>
      </dgm:t>
    </dgm:pt>
    <dgm:pt modelId="{98B2AA54-CB38-40F5-821F-A4AB6DAA5090}" type="sibTrans" cxnId="{A05D7450-1E98-427B-B91D-367EDAE05358}">
      <dgm:prSet/>
      <dgm:spPr/>
      <dgm:t>
        <a:bodyPr/>
        <a:lstStyle/>
        <a:p>
          <a:endParaRPr lang="en-US"/>
        </a:p>
      </dgm:t>
    </dgm:pt>
    <dgm:pt modelId="{B6B9C87A-DA8D-4B9B-AA25-CCE0C0AACDA9}">
      <dgm:prSet/>
      <dgm:spPr/>
      <dgm:t>
        <a:bodyPr/>
        <a:lstStyle/>
        <a:p>
          <a:r>
            <a:rPr lang="en-GB" b="1" dirty="0"/>
            <a:t>Department for Environment, Food and Rural Affairs</a:t>
          </a:r>
        </a:p>
      </dgm:t>
    </dgm:pt>
    <dgm:pt modelId="{2F70E892-436E-45E4-9ECE-A25C4F922368}" type="parTrans" cxnId="{05434DC9-7486-4A72-AB57-44BBA0F6C957}">
      <dgm:prSet/>
      <dgm:spPr/>
      <dgm:t>
        <a:bodyPr/>
        <a:lstStyle/>
        <a:p>
          <a:endParaRPr lang="en-US"/>
        </a:p>
      </dgm:t>
    </dgm:pt>
    <dgm:pt modelId="{EAC54E9E-006C-40BC-A84A-C4A91FC656B5}" type="sibTrans" cxnId="{05434DC9-7486-4A72-AB57-44BBA0F6C957}">
      <dgm:prSet/>
      <dgm:spPr/>
      <dgm:t>
        <a:bodyPr/>
        <a:lstStyle/>
        <a:p>
          <a:endParaRPr lang="en-US"/>
        </a:p>
      </dgm:t>
    </dgm:pt>
    <dgm:pt modelId="{F1502DF6-AF64-4CA7-9D6E-96146C63F0B2}" type="pres">
      <dgm:prSet presAssocID="{39718771-C787-404A-9B6E-F78E84EBC3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5EF4D21-AC0C-49BA-BD34-9870A6A5B872}" type="pres">
      <dgm:prSet presAssocID="{B3A55199-E67E-4907-8A13-A9C0893B8D84}" presName="node" presStyleLbl="node1" presStyleIdx="0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91865A-510E-4F82-A478-3877054B301F}" type="pres">
      <dgm:prSet presAssocID="{EE0B4D24-9DE6-4F28-971E-E7998A2B4BED}" presName="sibTrans" presStyleCnt="0"/>
      <dgm:spPr/>
    </dgm:pt>
    <dgm:pt modelId="{742FE523-B625-4C5A-B8A1-06A74F2DFA9A}" type="pres">
      <dgm:prSet presAssocID="{98DE528B-70FE-4520-BD54-76D15984255E}" presName="node" presStyleLbl="node1" presStyleIdx="1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92A034-D0A5-424F-BFD6-849C94A2B731}" type="pres">
      <dgm:prSet presAssocID="{011CF053-134C-4732-87FD-4A80A76126CF}" presName="sibTrans" presStyleCnt="0"/>
      <dgm:spPr/>
    </dgm:pt>
    <dgm:pt modelId="{87B6F1BD-3C96-42EF-B5FC-BD9DB6EF7CA2}" type="pres">
      <dgm:prSet presAssocID="{7A6C2AA5-C413-4750-9F33-9F8EC1A0C33A}" presName="node" presStyleLbl="node1" presStyleIdx="2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3CC272-E890-4BE1-858C-74BB72AF0A61}" type="pres">
      <dgm:prSet presAssocID="{C4B762A0-A369-4728-8586-F2D918213E27}" presName="sibTrans" presStyleCnt="0"/>
      <dgm:spPr/>
    </dgm:pt>
    <dgm:pt modelId="{F24D7AE4-97A5-4866-8ECD-8DE207E5352E}" type="pres">
      <dgm:prSet presAssocID="{E4CA1A03-E542-42EE-906C-B18A764EA6FD}" presName="node" presStyleLbl="node1" presStyleIdx="3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61F4CA-EFF3-4458-B24A-C7B21963045C}" type="pres">
      <dgm:prSet presAssocID="{60762CDA-49AC-4363-BDD1-FCD9A1279139}" presName="sibTrans" presStyleCnt="0"/>
      <dgm:spPr/>
    </dgm:pt>
    <dgm:pt modelId="{08F5D4CA-3A87-4179-8870-CC624F6E08D4}" type="pres">
      <dgm:prSet presAssocID="{043865A5-B2C2-4316-8285-5062599EF5E3}" presName="node" presStyleLbl="node1" presStyleIdx="4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61D32B-9A43-4A79-9C2C-E3C84DD7879D}" type="pres">
      <dgm:prSet presAssocID="{39214646-405A-4462-BFEB-E18F5C79CE1F}" presName="sibTrans" presStyleCnt="0"/>
      <dgm:spPr/>
    </dgm:pt>
    <dgm:pt modelId="{98243977-5F43-415F-BE56-A3418F153E6A}" type="pres">
      <dgm:prSet presAssocID="{6E1422CE-0E0A-44DD-9476-31D1E88BC55F}" presName="node" presStyleLbl="node1" presStyleIdx="5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EC2B49-B36E-4133-9910-6B0D55367BEE}" type="pres">
      <dgm:prSet presAssocID="{7C29FC82-DFC1-43EB-B613-3907CF00DF73}" presName="sibTrans" presStyleCnt="0"/>
      <dgm:spPr/>
    </dgm:pt>
    <dgm:pt modelId="{515F9F85-647A-4F08-8FB6-92B935698384}" type="pres">
      <dgm:prSet presAssocID="{4507444F-33CE-44AC-9E4E-626F025C8F0D}" presName="node" presStyleLbl="node1" presStyleIdx="6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4A15F1-3FC0-4DB5-BA1E-2B3680550DCF}" type="pres">
      <dgm:prSet presAssocID="{4E05C4BE-C9EE-4840-983D-463371DE1BA1}" presName="sibTrans" presStyleCnt="0"/>
      <dgm:spPr/>
    </dgm:pt>
    <dgm:pt modelId="{6B2073FB-0935-4133-9878-37DEA30AF485}" type="pres">
      <dgm:prSet presAssocID="{BD22C5F9-1565-4DC7-B2D4-AD9D2D8879EA}" presName="node" presStyleLbl="node1" presStyleIdx="7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5DC60F-4A74-42E6-AB6E-36C7A05DCFBC}" type="pres">
      <dgm:prSet presAssocID="{CDAC9F28-2702-492C-9658-59D124DF5371}" presName="sibTrans" presStyleCnt="0"/>
      <dgm:spPr/>
    </dgm:pt>
    <dgm:pt modelId="{169795BA-A57C-4442-9F09-F749F2583F07}" type="pres">
      <dgm:prSet presAssocID="{6BFED94A-F29A-4AA9-9400-E521BF7B349A}" presName="node" presStyleLbl="node1" presStyleIdx="8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8E3233-E98C-45B4-835C-1E332CDEA9C2}" type="pres">
      <dgm:prSet presAssocID="{07D954A4-F273-477E-AE42-27BDB56C29E8}" presName="sibTrans" presStyleCnt="0"/>
      <dgm:spPr/>
    </dgm:pt>
    <dgm:pt modelId="{6881137C-282B-4F0F-AE25-6361BEBB6BC5}" type="pres">
      <dgm:prSet presAssocID="{20A6A92E-B01E-4F69-8670-7422CF07F4BF}" presName="node" presStyleLbl="node1" presStyleIdx="9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2883AF-33B3-453D-90C4-00D14B4ED4D0}" type="pres">
      <dgm:prSet presAssocID="{32E2C116-8D8A-4BB8-9E2E-B4B6EA6C6A4B}" presName="sibTrans" presStyleCnt="0"/>
      <dgm:spPr/>
    </dgm:pt>
    <dgm:pt modelId="{7151F3A9-292F-4969-9616-4B1E861F6151}" type="pres">
      <dgm:prSet presAssocID="{72A53602-60CF-4E65-B15C-8CB1A9B18A9E}" presName="node" presStyleLbl="node1" presStyleIdx="10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353CF0-5236-455B-8E5D-783627F48B13}" type="pres">
      <dgm:prSet presAssocID="{C9DE59FC-9EBE-477A-AF68-15303DCE3AD9}" presName="sibTrans" presStyleCnt="0"/>
      <dgm:spPr/>
    </dgm:pt>
    <dgm:pt modelId="{E04F1E20-AFFC-43F1-A423-AC9028C0E0CC}" type="pres">
      <dgm:prSet presAssocID="{7379A6EB-A9EB-4F20-9AC5-36C75C257B1B}" presName="node" presStyleLbl="node1" presStyleIdx="11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435C9A-1A10-4EAB-80AC-9D68EAD3CD98}" type="pres">
      <dgm:prSet presAssocID="{50EBC0BE-9F61-4BD4-AC21-465948DA0C73}" presName="sibTrans" presStyleCnt="0"/>
      <dgm:spPr/>
    </dgm:pt>
    <dgm:pt modelId="{F8C3DDFC-1285-40E4-A5BA-ADC6D7926546}" type="pres">
      <dgm:prSet presAssocID="{FEEE542B-5E9F-44E9-924B-C3B2580FED83}" presName="node" presStyleLbl="node1" presStyleIdx="12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6A30C9-F1F4-4642-B5EF-7EE3DCB65547}" type="pres">
      <dgm:prSet presAssocID="{A3F8B01C-7E55-4693-97B8-A4C27731182D}" presName="sibTrans" presStyleCnt="0"/>
      <dgm:spPr/>
    </dgm:pt>
    <dgm:pt modelId="{CDD73084-2005-4222-865E-48EA5D245DE6}" type="pres">
      <dgm:prSet presAssocID="{A5E3796E-C3ED-433E-9012-422FC22A18D2}" presName="node" presStyleLbl="node1" presStyleIdx="13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B4B71C-EF50-47D5-93A5-0A573119F316}" type="pres">
      <dgm:prSet presAssocID="{57DB6465-52A2-46D8-AD1D-EBEF75C41A32}" presName="sibTrans" presStyleCnt="0"/>
      <dgm:spPr/>
    </dgm:pt>
    <dgm:pt modelId="{4E76A12C-9E24-429C-98DB-6BF30151E67F}" type="pres">
      <dgm:prSet presAssocID="{48283129-6E8C-4C24-B2F3-B1E482033159}" presName="node" presStyleLbl="node1" presStyleIdx="14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C85357-FF16-4C30-AC2F-C19F74000999}" type="pres">
      <dgm:prSet presAssocID="{D2382DDE-C637-45DF-8AF3-851D1265F1EF}" presName="sibTrans" presStyleCnt="0"/>
      <dgm:spPr/>
    </dgm:pt>
    <dgm:pt modelId="{85C11974-CA2F-4F63-81BB-6BC8CF0097F7}" type="pres">
      <dgm:prSet presAssocID="{008CA3AA-EF2A-4D0C-B9B1-01EE2E481749}" presName="node" presStyleLbl="node1" presStyleIdx="15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E8AF5B-9DF4-4325-AC1B-A8D361ADB799}" type="pres">
      <dgm:prSet presAssocID="{CBE22371-29E0-4B10-89DF-9E16C5CA4A9B}" presName="sibTrans" presStyleCnt="0"/>
      <dgm:spPr/>
    </dgm:pt>
    <dgm:pt modelId="{6CBE4557-457A-4830-A3C0-E4267641B9FE}" type="pres">
      <dgm:prSet presAssocID="{B2BA2BD8-E6C3-43B0-935B-47E3F2BCABD5}" presName="node" presStyleLbl="node1" presStyleIdx="16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C88E9E-6B25-45FF-8F5C-867385FCF913}" type="pres">
      <dgm:prSet presAssocID="{22860BCB-AF5B-40B9-AFB8-898972074C89}" presName="sibTrans" presStyleCnt="0"/>
      <dgm:spPr/>
    </dgm:pt>
    <dgm:pt modelId="{81562DD3-C173-438C-947C-CEFA6C7A8388}" type="pres">
      <dgm:prSet presAssocID="{609A32CE-517B-4DCE-B3FE-D494404D4B6A}" presName="node" presStyleLbl="node1" presStyleIdx="17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DF57FB-5022-4DAA-AD81-2886FA7D80B5}" type="pres">
      <dgm:prSet presAssocID="{3DC562D7-397E-467B-8BBE-B3B0AF6922A3}" presName="sibTrans" presStyleCnt="0"/>
      <dgm:spPr/>
    </dgm:pt>
    <dgm:pt modelId="{AC828E26-864D-450A-89FE-88F007CBBFC0}" type="pres">
      <dgm:prSet presAssocID="{5F9785DF-BD5E-4689-9C36-FB1768A980A3}" presName="node" presStyleLbl="node1" presStyleIdx="18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621EAF-99F6-4106-9280-8B27C9B94736}" type="pres">
      <dgm:prSet presAssocID="{CCC4C779-9D92-41A5-9C14-3FF2CB8EA3C3}" presName="sibTrans" presStyleCnt="0"/>
      <dgm:spPr/>
    </dgm:pt>
    <dgm:pt modelId="{0C46F5A0-E440-42E4-9B3A-0DF17F1E5880}" type="pres">
      <dgm:prSet presAssocID="{A7BAFCDD-F32E-4092-BBC2-5194A5F050C3}" presName="node" presStyleLbl="node1" presStyleIdx="19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2967D1-1C5E-46A4-96A6-40F07527A689}" type="pres">
      <dgm:prSet presAssocID="{3B1BA4C3-CFBB-4C78-840E-FA63ADE827E1}" presName="sibTrans" presStyleCnt="0"/>
      <dgm:spPr/>
    </dgm:pt>
    <dgm:pt modelId="{0103828D-D74C-4DBF-9D0F-1CA1755964E0}" type="pres">
      <dgm:prSet presAssocID="{26B71715-8AEC-466E-B95C-3DBCF46D179D}" presName="node" presStyleLbl="node1" presStyleIdx="20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8681DC-0034-41FE-930F-6F2A612B383C}" type="pres">
      <dgm:prSet presAssocID="{DE3255F3-CA69-48C9-B8A1-1231B8860420}" presName="sibTrans" presStyleCnt="0"/>
      <dgm:spPr/>
    </dgm:pt>
    <dgm:pt modelId="{1B0E4EB8-D4F5-4E4B-9CB2-AEDEAB3B1C35}" type="pres">
      <dgm:prSet presAssocID="{4895905D-8496-4CFD-9127-97BBACCBBE03}" presName="node" presStyleLbl="node1" presStyleIdx="21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FF3F16-CDAC-4FFF-A306-D899D17CE738}" type="pres">
      <dgm:prSet presAssocID="{26AAAE17-1FD7-4005-BDAA-7214C63C48E2}" presName="sibTrans" presStyleCnt="0"/>
      <dgm:spPr/>
    </dgm:pt>
    <dgm:pt modelId="{480025CF-2229-4BBD-B46F-D371CAEFA48A}" type="pres">
      <dgm:prSet presAssocID="{D49CE496-2EF8-42D4-A8AD-4222986F7ADA}" presName="node" presStyleLbl="node1" presStyleIdx="22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6B413C-CEE6-4C92-94D3-E1FFD427F2E9}" type="pres">
      <dgm:prSet presAssocID="{94B9391A-489B-4BCC-A655-5C8D322491A2}" presName="sibTrans" presStyleCnt="0"/>
      <dgm:spPr/>
    </dgm:pt>
    <dgm:pt modelId="{8E95E35D-F301-4B75-9209-E0E00CBA82B7}" type="pres">
      <dgm:prSet presAssocID="{E75FDE2F-AF5C-4409-8636-35E01F877BD1}" presName="node" presStyleLbl="node1" presStyleIdx="23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2E9420-11B5-4493-A2A2-084287239274}" type="pres">
      <dgm:prSet presAssocID="{3EE14574-9B95-41B6-AF86-D15C27359D5D}" presName="sibTrans" presStyleCnt="0"/>
      <dgm:spPr/>
    </dgm:pt>
    <dgm:pt modelId="{4E71DC51-4331-440A-8F80-A53CAEDBF960}" type="pres">
      <dgm:prSet presAssocID="{F4E3B26F-C904-4276-9459-680111103C60}" presName="node" presStyleLbl="node1" presStyleIdx="24" presStyleCnt="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FE4AC6-0B33-4AEB-82C1-77FCB9A46D2F}" type="pres">
      <dgm:prSet presAssocID="{FF54C6E7-69F3-4EE3-96BD-E6448E6F3E77}" presName="sibTrans" presStyleCnt="0"/>
      <dgm:spPr/>
    </dgm:pt>
    <dgm:pt modelId="{C79A61A0-BBC9-4205-8268-924DC4C13A10}" type="pres">
      <dgm:prSet presAssocID="{BACAFC2E-72A3-4E34-AA27-6E33818ABFD8}" presName="node" presStyleLbl="node1" presStyleIdx="25" presStyleCnt="28" custLinFactX="-10185" custLinFactNeighborX="-100000" custLinFactNeighborY="-9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0B4BF2-698A-40DD-A965-1D400A1B1F70}" type="pres">
      <dgm:prSet presAssocID="{9922E40C-5742-4B3B-90EF-B60D29328D5D}" presName="sibTrans" presStyleCnt="0"/>
      <dgm:spPr/>
    </dgm:pt>
    <dgm:pt modelId="{ACB0BFD6-06DA-4414-8D1C-914812A53A73}" type="pres">
      <dgm:prSet presAssocID="{8A391A39-8447-4471-BC8F-523D0EE35F87}" presName="node" presStyleLbl="node1" presStyleIdx="26" presStyleCnt="28" custLinFactX="-11562" custLinFactNeighborX="-100000" custLinFactNeighborY="-9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DA9FCE-0E29-49EF-8CD4-9A75A8240407}" type="pres">
      <dgm:prSet presAssocID="{98B2AA54-CB38-40F5-821F-A4AB6DAA5090}" presName="sibTrans" presStyleCnt="0"/>
      <dgm:spPr/>
    </dgm:pt>
    <dgm:pt modelId="{756CC580-EDC3-4ED8-8A3A-8FA2213FF4CC}" type="pres">
      <dgm:prSet presAssocID="{B6B9C87A-DA8D-4B9B-AA25-CCE0C0AACDA9}" presName="node" presStyleLbl="node1" presStyleIdx="27" presStyleCnt="28" custLinFactX="-11104" custLinFactNeighborX="-100000" custLinFactNeighborY="-9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D5D0887-7377-0548-8169-2406F33FB11E}" type="presOf" srcId="{6E1422CE-0E0A-44DD-9476-31D1E88BC55F}" destId="{98243977-5F43-415F-BE56-A3418F153E6A}" srcOrd="0" destOrd="0" presId="urn:microsoft.com/office/officeart/2005/8/layout/default"/>
    <dgm:cxn modelId="{0D8C2CE2-BFA9-BC4D-8393-722D6645EF26}" type="presOf" srcId="{B2BA2BD8-E6C3-43B0-935B-47E3F2BCABD5}" destId="{6CBE4557-457A-4830-A3C0-E4267641B9FE}" srcOrd="0" destOrd="0" presId="urn:microsoft.com/office/officeart/2005/8/layout/default"/>
    <dgm:cxn modelId="{BCCDC90E-E28B-5D49-AEBE-CC666895AE0E}" type="presOf" srcId="{E4CA1A03-E542-42EE-906C-B18A764EA6FD}" destId="{F24D7AE4-97A5-4866-8ECD-8DE207E5352E}" srcOrd="0" destOrd="0" presId="urn:microsoft.com/office/officeart/2005/8/layout/default"/>
    <dgm:cxn modelId="{DCFAED98-6501-DA4B-99E6-D46BDCC8EDC4}" type="presOf" srcId="{609A32CE-517B-4DCE-B3FE-D494404D4B6A}" destId="{81562DD3-C173-438C-947C-CEFA6C7A8388}" srcOrd="0" destOrd="0" presId="urn:microsoft.com/office/officeart/2005/8/layout/default"/>
    <dgm:cxn modelId="{8BE26429-5E8B-40A2-900D-34AC77160EF0}" srcId="{39718771-C787-404A-9B6E-F78E84EBC3D8}" destId="{72A53602-60CF-4E65-B15C-8CB1A9B18A9E}" srcOrd="10" destOrd="0" parTransId="{F9FA593C-7CC1-42DB-A383-13FD88ED4B2D}" sibTransId="{C9DE59FC-9EBE-477A-AF68-15303DCE3AD9}"/>
    <dgm:cxn modelId="{4A8645E2-680D-4976-8B87-823797977A12}" srcId="{39718771-C787-404A-9B6E-F78E84EBC3D8}" destId="{043865A5-B2C2-4316-8285-5062599EF5E3}" srcOrd="4" destOrd="0" parTransId="{74C8612C-C88A-4FD9-8212-F7D7AE4A0D72}" sibTransId="{39214646-405A-4462-BFEB-E18F5C79CE1F}"/>
    <dgm:cxn modelId="{46025147-039E-6640-8CBA-B150726218A4}" type="presOf" srcId="{BACAFC2E-72A3-4E34-AA27-6E33818ABFD8}" destId="{C79A61A0-BBC9-4205-8268-924DC4C13A10}" srcOrd="0" destOrd="0" presId="urn:microsoft.com/office/officeart/2005/8/layout/default"/>
    <dgm:cxn modelId="{5029AED2-7B4F-47EE-8E03-4B3739407BF7}" srcId="{39718771-C787-404A-9B6E-F78E84EBC3D8}" destId="{F4E3B26F-C904-4276-9459-680111103C60}" srcOrd="24" destOrd="0" parTransId="{375356AE-877C-497E-80B1-9E9A169A85D3}" sibTransId="{FF54C6E7-69F3-4EE3-96BD-E6448E6F3E77}"/>
    <dgm:cxn modelId="{8F66F71F-8162-443B-8B93-CB345ED1C7A3}" srcId="{39718771-C787-404A-9B6E-F78E84EBC3D8}" destId="{D49CE496-2EF8-42D4-A8AD-4222986F7ADA}" srcOrd="22" destOrd="0" parTransId="{CA0156EF-DE2C-44B5-927E-3D6D1B3F242B}" sibTransId="{94B9391A-489B-4BCC-A655-5C8D322491A2}"/>
    <dgm:cxn modelId="{8F13E320-C7CE-684B-91DC-B82F77950158}" type="presOf" srcId="{B3A55199-E67E-4907-8A13-A9C0893B8D84}" destId="{B5EF4D21-AC0C-49BA-BD34-9870A6A5B872}" srcOrd="0" destOrd="0" presId="urn:microsoft.com/office/officeart/2005/8/layout/default"/>
    <dgm:cxn modelId="{5513CEE1-3749-9A48-B555-05A5423B4DD3}" type="presOf" srcId="{7A6C2AA5-C413-4750-9F33-9F8EC1A0C33A}" destId="{87B6F1BD-3C96-42EF-B5FC-BD9DB6EF7CA2}" srcOrd="0" destOrd="0" presId="urn:microsoft.com/office/officeart/2005/8/layout/default"/>
    <dgm:cxn modelId="{C8082E91-98F8-47D7-9446-63803017BEA0}" srcId="{39718771-C787-404A-9B6E-F78E84EBC3D8}" destId="{E4CA1A03-E542-42EE-906C-B18A764EA6FD}" srcOrd="3" destOrd="0" parTransId="{FDB18D27-CC51-4B19-B9C5-1A658A9C1D25}" sibTransId="{60762CDA-49AC-4363-BDD1-FCD9A1279139}"/>
    <dgm:cxn modelId="{4FF1AFE4-DA21-49F2-9092-507D8F06DABC}" srcId="{39718771-C787-404A-9B6E-F78E84EBC3D8}" destId="{609A32CE-517B-4DCE-B3FE-D494404D4B6A}" srcOrd="17" destOrd="0" parTransId="{A0A7295E-8CB7-49D5-BE94-F272A8C82979}" sibTransId="{3DC562D7-397E-467B-8BBE-B3B0AF6922A3}"/>
    <dgm:cxn modelId="{B85960DB-69F9-4453-9876-3F938A3FF2B9}" srcId="{39718771-C787-404A-9B6E-F78E84EBC3D8}" destId="{FEEE542B-5E9F-44E9-924B-C3B2580FED83}" srcOrd="12" destOrd="0" parTransId="{5DC78CF6-8E3D-48D8-A37A-D85145A8D1E6}" sibTransId="{A3F8B01C-7E55-4693-97B8-A4C27731182D}"/>
    <dgm:cxn modelId="{7CC548B1-9204-4540-BA88-07852F9AC98C}" srcId="{39718771-C787-404A-9B6E-F78E84EBC3D8}" destId="{B3A55199-E67E-4907-8A13-A9C0893B8D84}" srcOrd="0" destOrd="0" parTransId="{0A36B6F4-C066-4B69-941C-8FBB4B13A3FD}" sibTransId="{EE0B4D24-9DE6-4F28-971E-E7998A2B4BED}"/>
    <dgm:cxn modelId="{600A58DD-418F-4649-8E48-82E1E2423B73}" type="presOf" srcId="{26B71715-8AEC-466E-B95C-3DBCF46D179D}" destId="{0103828D-D74C-4DBF-9D0F-1CA1755964E0}" srcOrd="0" destOrd="0" presId="urn:microsoft.com/office/officeart/2005/8/layout/default"/>
    <dgm:cxn modelId="{F4ACDD03-8AD4-8741-A508-55974CC585D3}" type="presOf" srcId="{48283129-6E8C-4C24-B2F3-B1E482033159}" destId="{4E76A12C-9E24-429C-98DB-6BF30151E67F}" srcOrd="0" destOrd="0" presId="urn:microsoft.com/office/officeart/2005/8/layout/default"/>
    <dgm:cxn modelId="{6863618B-89DD-6046-A674-C5745D1132C0}" type="presOf" srcId="{043865A5-B2C2-4316-8285-5062599EF5E3}" destId="{08F5D4CA-3A87-4179-8870-CC624F6E08D4}" srcOrd="0" destOrd="0" presId="urn:microsoft.com/office/officeart/2005/8/layout/default"/>
    <dgm:cxn modelId="{21F0BE14-8AF2-4413-A42E-FE0D13227BAE}" srcId="{39718771-C787-404A-9B6E-F78E84EBC3D8}" destId="{4507444F-33CE-44AC-9E4E-626F025C8F0D}" srcOrd="6" destOrd="0" parTransId="{4701797A-3A43-4C22-BB47-75BCC00DEAA4}" sibTransId="{4E05C4BE-C9EE-4840-983D-463371DE1BA1}"/>
    <dgm:cxn modelId="{A1A315FB-45B3-8D4C-8529-69A5A87C488A}" type="presOf" srcId="{E75FDE2F-AF5C-4409-8636-35E01F877BD1}" destId="{8E95E35D-F301-4B75-9209-E0E00CBA82B7}" srcOrd="0" destOrd="0" presId="urn:microsoft.com/office/officeart/2005/8/layout/default"/>
    <dgm:cxn modelId="{03B8DED5-EBB1-489E-AD54-2DB1FFA7C3E7}" srcId="{39718771-C787-404A-9B6E-F78E84EBC3D8}" destId="{26B71715-8AEC-466E-B95C-3DBCF46D179D}" srcOrd="20" destOrd="0" parTransId="{557F4F00-51A6-4675-A9D2-0E28897095C8}" sibTransId="{DE3255F3-CA69-48C9-B8A1-1231B8860420}"/>
    <dgm:cxn modelId="{EAD4799B-F2CA-4F5C-8EDC-5ADC95471905}" srcId="{39718771-C787-404A-9B6E-F78E84EBC3D8}" destId="{98DE528B-70FE-4520-BD54-76D15984255E}" srcOrd="1" destOrd="0" parTransId="{C61EA6A5-3BB0-4265-87BA-0F2736248559}" sibTransId="{011CF053-134C-4732-87FD-4A80A76126CF}"/>
    <dgm:cxn modelId="{AA426329-AAD0-6F4D-9F67-15F03E662D50}" type="presOf" srcId="{BD22C5F9-1565-4DC7-B2D4-AD9D2D8879EA}" destId="{6B2073FB-0935-4133-9878-37DEA30AF485}" srcOrd="0" destOrd="0" presId="urn:microsoft.com/office/officeart/2005/8/layout/default"/>
    <dgm:cxn modelId="{6ACEC23A-5030-A34A-A774-F4466426171D}" type="presOf" srcId="{A7BAFCDD-F32E-4092-BBC2-5194A5F050C3}" destId="{0C46F5A0-E440-42E4-9B3A-0DF17F1E5880}" srcOrd="0" destOrd="0" presId="urn:microsoft.com/office/officeart/2005/8/layout/default"/>
    <dgm:cxn modelId="{3FB19326-7410-4F74-AF52-8506F1285F68}" srcId="{39718771-C787-404A-9B6E-F78E84EBC3D8}" destId="{B2BA2BD8-E6C3-43B0-935B-47E3F2BCABD5}" srcOrd="16" destOrd="0" parTransId="{AAF12873-3459-450A-A63C-074EC3A024F9}" sibTransId="{22860BCB-AF5B-40B9-AFB8-898972074C89}"/>
    <dgm:cxn modelId="{4BB22929-D6C9-AA4F-894D-1C90FF847836}" type="presOf" srcId="{98DE528B-70FE-4520-BD54-76D15984255E}" destId="{742FE523-B625-4C5A-B8A1-06A74F2DFA9A}" srcOrd="0" destOrd="0" presId="urn:microsoft.com/office/officeart/2005/8/layout/default"/>
    <dgm:cxn modelId="{6FB9093A-F850-4C27-ACEC-A84DFCB4C44B}" srcId="{39718771-C787-404A-9B6E-F78E84EBC3D8}" destId="{008CA3AA-EF2A-4D0C-B9B1-01EE2E481749}" srcOrd="15" destOrd="0" parTransId="{E6F2754D-997D-4A0F-942A-1DEADFCD5793}" sibTransId="{CBE22371-29E0-4B10-89DF-9E16C5CA4A9B}"/>
    <dgm:cxn modelId="{BA1EBA9F-9715-664E-931E-A12789D60E5A}" type="presOf" srcId="{D49CE496-2EF8-42D4-A8AD-4222986F7ADA}" destId="{480025CF-2229-4BBD-B46F-D371CAEFA48A}" srcOrd="0" destOrd="0" presId="urn:microsoft.com/office/officeart/2005/8/layout/default"/>
    <dgm:cxn modelId="{444E1071-22F3-484C-9B10-67F7C3D444F7}" srcId="{39718771-C787-404A-9B6E-F78E84EBC3D8}" destId="{A5E3796E-C3ED-433E-9012-422FC22A18D2}" srcOrd="13" destOrd="0" parTransId="{FC9B7A0E-BDE9-4B2F-8136-774448F1DED3}" sibTransId="{57DB6465-52A2-46D8-AD1D-EBEF75C41A32}"/>
    <dgm:cxn modelId="{6716AD64-30F9-48C9-8EC1-FA1281756490}" srcId="{39718771-C787-404A-9B6E-F78E84EBC3D8}" destId="{A7BAFCDD-F32E-4092-BBC2-5194A5F050C3}" srcOrd="19" destOrd="0" parTransId="{1149AA2A-BCDB-4B09-B6CA-E348985BE89E}" sibTransId="{3B1BA4C3-CFBB-4C78-840E-FA63ADE827E1}"/>
    <dgm:cxn modelId="{95B7895C-8C2F-420B-9FFA-FE58A1732F70}" srcId="{39718771-C787-404A-9B6E-F78E84EBC3D8}" destId="{BD22C5F9-1565-4DC7-B2D4-AD9D2D8879EA}" srcOrd="7" destOrd="0" parTransId="{B352CBBD-E921-4D17-B6DE-EE2C1F0A22B9}" sibTransId="{CDAC9F28-2702-492C-9658-59D124DF5371}"/>
    <dgm:cxn modelId="{CCB5858F-D60A-C043-8083-B770872622F8}" type="presOf" srcId="{008CA3AA-EF2A-4D0C-B9B1-01EE2E481749}" destId="{85C11974-CA2F-4F63-81BB-6BC8CF0097F7}" srcOrd="0" destOrd="0" presId="urn:microsoft.com/office/officeart/2005/8/layout/default"/>
    <dgm:cxn modelId="{454526BE-55B6-4747-B7ED-BAD31B6C0B64}" type="presOf" srcId="{FEEE542B-5E9F-44E9-924B-C3B2580FED83}" destId="{F8C3DDFC-1285-40E4-A5BA-ADC6D7926546}" srcOrd="0" destOrd="0" presId="urn:microsoft.com/office/officeart/2005/8/layout/default"/>
    <dgm:cxn modelId="{32437998-1B50-4183-962D-1AE48DA44279}" srcId="{39718771-C787-404A-9B6E-F78E84EBC3D8}" destId="{7A6C2AA5-C413-4750-9F33-9F8EC1A0C33A}" srcOrd="2" destOrd="0" parTransId="{CF79E1C1-BD0F-41C7-8F6D-ED84F876EEB3}" sibTransId="{C4B762A0-A369-4728-8586-F2D918213E27}"/>
    <dgm:cxn modelId="{FA7D8901-6020-48C9-A127-E4F1EFF43A4C}" srcId="{39718771-C787-404A-9B6E-F78E84EBC3D8}" destId="{7379A6EB-A9EB-4F20-9AC5-36C75C257B1B}" srcOrd="11" destOrd="0" parTransId="{B4C83D4A-762F-4EBD-A2F2-9BD5C1423853}" sibTransId="{50EBC0BE-9F61-4BD4-AC21-465948DA0C73}"/>
    <dgm:cxn modelId="{FF97ACD2-5615-9F4A-82C5-CCC7FA70FD25}" type="presOf" srcId="{72A53602-60CF-4E65-B15C-8CB1A9B18A9E}" destId="{7151F3A9-292F-4969-9616-4B1E861F6151}" srcOrd="0" destOrd="0" presId="urn:microsoft.com/office/officeart/2005/8/layout/default"/>
    <dgm:cxn modelId="{6DF0E72D-AE99-446E-90E2-6A82C6BA73B6}" srcId="{39718771-C787-404A-9B6E-F78E84EBC3D8}" destId="{6E1422CE-0E0A-44DD-9476-31D1E88BC55F}" srcOrd="5" destOrd="0" parTransId="{CD0480B7-8F7A-490B-BD7C-76614148140F}" sibTransId="{7C29FC82-DFC1-43EB-B613-3907CF00DF73}"/>
    <dgm:cxn modelId="{C830630D-8BB9-4C24-A3A8-A5240A73A137}" srcId="{39718771-C787-404A-9B6E-F78E84EBC3D8}" destId="{4895905D-8496-4CFD-9127-97BBACCBBE03}" srcOrd="21" destOrd="0" parTransId="{21DC99B9-98E0-498B-B651-DE0390A290CA}" sibTransId="{26AAAE17-1FD7-4005-BDAA-7214C63C48E2}"/>
    <dgm:cxn modelId="{05434DC9-7486-4A72-AB57-44BBA0F6C957}" srcId="{39718771-C787-404A-9B6E-F78E84EBC3D8}" destId="{B6B9C87A-DA8D-4B9B-AA25-CCE0C0AACDA9}" srcOrd="27" destOrd="0" parTransId="{2F70E892-436E-45E4-9ECE-A25C4F922368}" sibTransId="{EAC54E9E-006C-40BC-A84A-C4A91FC656B5}"/>
    <dgm:cxn modelId="{BB52DFE6-B598-784C-B7FA-7114C88696D5}" type="presOf" srcId="{F4E3B26F-C904-4276-9459-680111103C60}" destId="{4E71DC51-4331-440A-8F80-A53CAEDBF960}" srcOrd="0" destOrd="0" presId="urn:microsoft.com/office/officeart/2005/8/layout/default"/>
    <dgm:cxn modelId="{AB08A9CB-0001-41C5-B714-B3131D1A1C16}" srcId="{39718771-C787-404A-9B6E-F78E84EBC3D8}" destId="{E75FDE2F-AF5C-4409-8636-35E01F877BD1}" srcOrd="23" destOrd="0" parTransId="{E0613B36-FD9B-4D36-9E65-127F033EF6EB}" sibTransId="{3EE14574-9B95-41B6-AF86-D15C27359D5D}"/>
    <dgm:cxn modelId="{2CFF1398-7FA6-4FA5-A56F-A2AE11C02D13}" srcId="{39718771-C787-404A-9B6E-F78E84EBC3D8}" destId="{BACAFC2E-72A3-4E34-AA27-6E33818ABFD8}" srcOrd="25" destOrd="0" parTransId="{8D624733-AE64-4ED8-9219-643E49C4A316}" sibTransId="{9922E40C-5742-4B3B-90EF-B60D29328D5D}"/>
    <dgm:cxn modelId="{49A4591F-F190-954E-9DAE-AB21126C5FEC}" type="presOf" srcId="{7379A6EB-A9EB-4F20-9AC5-36C75C257B1B}" destId="{E04F1E20-AFFC-43F1-A423-AC9028C0E0CC}" srcOrd="0" destOrd="0" presId="urn:microsoft.com/office/officeart/2005/8/layout/default"/>
    <dgm:cxn modelId="{ACAF2552-2011-42B3-89D9-94BFCAC575D0}" srcId="{39718771-C787-404A-9B6E-F78E84EBC3D8}" destId="{48283129-6E8C-4C24-B2F3-B1E482033159}" srcOrd="14" destOrd="0" parTransId="{BB3B3A3D-80DD-4A32-AE46-D7A1C361F5E4}" sibTransId="{D2382DDE-C637-45DF-8AF3-851D1265F1EF}"/>
    <dgm:cxn modelId="{B60258E1-286D-4F11-8B73-38D4A474A7A1}" srcId="{39718771-C787-404A-9B6E-F78E84EBC3D8}" destId="{6BFED94A-F29A-4AA9-9400-E521BF7B349A}" srcOrd="8" destOrd="0" parTransId="{A1B36A57-522D-4CBE-9CD0-59893CD0C647}" sibTransId="{07D954A4-F273-477E-AE42-27BDB56C29E8}"/>
    <dgm:cxn modelId="{58BA1378-0FE5-E74B-860F-2968CAF1D38E}" type="presOf" srcId="{8A391A39-8447-4471-BC8F-523D0EE35F87}" destId="{ACB0BFD6-06DA-4414-8D1C-914812A53A73}" srcOrd="0" destOrd="0" presId="urn:microsoft.com/office/officeart/2005/8/layout/default"/>
    <dgm:cxn modelId="{C8BCFA39-6421-A040-8B1B-973166E227D9}" type="presOf" srcId="{4895905D-8496-4CFD-9127-97BBACCBBE03}" destId="{1B0E4EB8-D4F5-4E4B-9CB2-AEDEAB3B1C35}" srcOrd="0" destOrd="0" presId="urn:microsoft.com/office/officeart/2005/8/layout/default"/>
    <dgm:cxn modelId="{CDF46C42-F832-F04C-A916-AC131AFE9E06}" type="presOf" srcId="{4507444F-33CE-44AC-9E4E-626F025C8F0D}" destId="{515F9F85-647A-4F08-8FB6-92B935698384}" srcOrd="0" destOrd="0" presId="urn:microsoft.com/office/officeart/2005/8/layout/default"/>
    <dgm:cxn modelId="{001B5B24-51F7-0443-8BCA-4C5BFA06808B}" type="presOf" srcId="{5F9785DF-BD5E-4689-9C36-FB1768A980A3}" destId="{AC828E26-864D-450A-89FE-88F007CBBFC0}" srcOrd="0" destOrd="0" presId="urn:microsoft.com/office/officeart/2005/8/layout/default"/>
    <dgm:cxn modelId="{D8A4101E-7D4B-456C-B81E-890518B0B749}" srcId="{39718771-C787-404A-9B6E-F78E84EBC3D8}" destId="{20A6A92E-B01E-4F69-8670-7422CF07F4BF}" srcOrd="9" destOrd="0" parTransId="{FC5893D1-603C-4D8A-9299-60A658407A44}" sibTransId="{32E2C116-8D8A-4BB8-9E2E-B4B6EA6C6A4B}"/>
    <dgm:cxn modelId="{AEAFA583-4367-6B4E-954C-7B6B07634C34}" type="presOf" srcId="{39718771-C787-404A-9B6E-F78E84EBC3D8}" destId="{F1502DF6-AF64-4CA7-9D6E-96146C63F0B2}" srcOrd="0" destOrd="0" presId="urn:microsoft.com/office/officeart/2005/8/layout/default"/>
    <dgm:cxn modelId="{D5B190B8-FEAF-B145-9F1D-F0A9E86EDB97}" type="presOf" srcId="{A5E3796E-C3ED-433E-9012-422FC22A18D2}" destId="{CDD73084-2005-4222-865E-48EA5D245DE6}" srcOrd="0" destOrd="0" presId="urn:microsoft.com/office/officeart/2005/8/layout/default"/>
    <dgm:cxn modelId="{E7E65FEC-9A5F-F64A-AD62-17ACAAED8300}" type="presOf" srcId="{B6B9C87A-DA8D-4B9B-AA25-CCE0C0AACDA9}" destId="{756CC580-EDC3-4ED8-8A3A-8FA2213FF4CC}" srcOrd="0" destOrd="0" presId="urn:microsoft.com/office/officeart/2005/8/layout/default"/>
    <dgm:cxn modelId="{3B8BFC7A-7541-724E-ACD1-720E8177FFC2}" type="presOf" srcId="{6BFED94A-F29A-4AA9-9400-E521BF7B349A}" destId="{169795BA-A57C-4442-9F09-F749F2583F07}" srcOrd="0" destOrd="0" presId="urn:microsoft.com/office/officeart/2005/8/layout/default"/>
    <dgm:cxn modelId="{BE83A102-CBA9-BD4E-8B74-6BA606AF128A}" type="presOf" srcId="{20A6A92E-B01E-4F69-8670-7422CF07F4BF}" destId="{6881137C-282B-4F0F-AE25-6361BEBB6BC5}" srcOrd="0" destOrd="0" presId="urn:microsoft.com/office/officeart/2005/8/layout/default"/>
    <dgm:cxn modelId="{A05D7450-1E98-427B-B91D-367EDAE05358}" srcId="{39718771-C787-404A-9B6E-F78E84EBC3D8}" destId="{8A391A39-8447-4471-BC8F-523D0EE35F87}" srcOrd="26" destOrd="0" parTransId="{B08C9F4B-B276-4232-9496-BAB49483DEC6}" sibTransId="{98B2AA54-CB38-40F5-821F-A4AB6DAA5090}"/>
    <dgm:cxn modelId="{1073477B-46C3-472B-ABBE-444BF89330CE}" srcId="{39718771-C787-404A-9B6E-F78E84EBC3D8}" destId="{5F9785DF-BD5E-4689-9C36-FB1768A980A3}" srcOrd="18" destOrd="0" parTransId="{122F8DA0-1049-4E57-9084-AC278DDD206E}" sibTransId="{CCC4C779-9D92-41A5-9C14-3FF2CB8EA3C3}"/>
    <dgm:cxn modelId="{67FF723C-159D-BF46-95B0-74AB9297F218}" type="presParOf" srcId="{F1502DF6-AF64-4CA7-9D6E-96146C63F0B2}" destId="{B5EF4D21-AC0C-49BA-BD34-9870A6A5B872}" srcOrd="0" destOrd="0" presId="urn:microsoft.com/office/officeart/2005/8/layout/default"/>
    <dgm:cxn modelId="{B5F88C89-1EF4-C541-89C1-1AECB4ED52D2}" type="presParOf" srcId="{F1502DF6-AF64-4CA7-9D6E-96146C63F0B2}" destId="{4A91865A-510E-4F82-A478-3877054B301F}" srcOrd="1" destOrd="0" presId="urn:microsoft.com/office/officeart/2005/8/layout/default"/>
    <dgm:cxn modelId="{847013B8-8B6D-134B-9652-1064633B6F07}" type="presParOf" srcId="{F1502DF6-AF64-4CA7-9D6E-96146C63F0B2}" destId="{742FE523-B625-4C5A-B8A1-06A74F2DFA9A}" srcOrd="2" destOrd="0" presId="urn:microsoft.com/office/officeart/2005/8/layout/default"/>
    <dgm:cxn modelId="{308A0F52-2483-034D-9448-D03206D01F65}" type="presParOf" srcId="{F1502DF6-AF64-4CA7-9D6E-96146C63F0B2}" destId="{AF92A034-D0A5-424F-BFD6-849C94A2B731}" srcOrd="3" destOrd="0" presId="urn:microsoft.com/office/officeart/2005/8/layout/default"/>
    <dgm:cxn modelId="{E5D16671-1046-5B43-912A-4CA24623ACAA}" type="presParOf" srcId="{F1502DF6-AF64-4CA7-9D6E-96146C63F0B2}" destId="{87B6F1BD-3C96-42EF-B5FC-BD9DB6EF7CA2}" srcOrd="4" destOrd="0" presId="urn:microsoft.com/office/officeart/2005/8/layout/default"/>
    <dgm:cxn modelId="{23EA86C6-1688-7747-9FB4-92B40D7CE344}" type="presParOf" srcId="{F1502DF6-AF64-4CA7-9D6E-96146C63F0B2}" destId="{263CC272-E890-4BE1-858C-74BB72AF0A61}" srcOrd="5" destOrd="0" presId="urn:microsoft.com/office/officeart/2005/8/layout/default"/>
    <dgm:cxn modelId="{EB380BC6-8224-584F-B1CA-BBE139CC3C77}" type="presParOf" srcId="{F1502DF6-AF64-4CA7-9D6E-96146C63F0B2}" destId="{F24D7AE4-97A5-4866-8ECD-8DE207E5352E}" srcOrd="6" destOrd="0" presId="urn:microsoft.com/office/officeart/2005/8/layout/default"/>
    <dgm:cxn modelId="{30652793-4564-CE4A-BD2C-17C7704EFD43}" type="presParOf" srcId="{F1502DF6-AF64-4CA7-9D6E-96146C63F0B2}" destId="{8661F4CA-EFF3-4458-B24A-C7B21963045C}" srcOrd="7" destOrd="0" presId="urn:microsoft.com/office/officeart/2005/8/layout/default"/>
    <dgm:cxn modelId="{2062E3D2-B890-4B4B-8D49-101525DF49B7}" type="presParOf" srcId="{F1502DF6-AF64-4CA7-9D6E-96146C63F0B2}" destId="{08F5D4CA-3A87-4179-8870-CC624F6E08D4}" srcOrd="8" destOrd="0" presId="urn:microsoft.com/office/officeart/2005/8/layout/default"/>
    <dgm:cxn modelId="{DBB8493E-3960-794F-AB17-69B0703C9679}" type="presParOf" srcId="{F1502DF6-AF64-4CA7-9D6E-96146C63F0B2}" destId="{C561D32B-9A43-4A79-9C2C-E3C84DD7879D}" srcOrd="9" destOrd="0" presId="urn:microsoft.com/office/officeart/2005/8/layout/default"/>
    <dgm:cxn modelId="{61071259-F2D4-E048-9A8A-0E071A6D15EF}" type="presParOf" srcId="{F1502DF6-AF64-4CA7-9D6E-96146C63F0B2}" destId="{98243977-5F43-415F-BE56-A3418F153E6A}" srcOrd="10" destOrd="0" presId="urn:microsoft.com/office/officeart/2005/8/layout/default"/>
    <dgm:cxn modelId="{1E15B5AF-8D8A-064F-82CA-76657E2C5C06}" type="presParOf" srcId="{F1502DF6-AF64-4CA7-9D6E-96146C63F0B2}" destId="{D9EC2B49-B36E-4133-9910-6B0D55367BEE}" srcOrd="11" destOrd="0" presId="urn:microsoft.com/office/officeart/2005/8/layout/default"/>
    <dgm:cxn modelId="{74474FB5-68FC-CB4E-A7B9-158016074AAA}" type="presParOf" srcId="{F1502DF6-AF64-4CA7-9D6E-96146C63F0B2}" destId="{515F9F85-647A-4F08-8FB6-92B935698384}" srcOrd="12" destOrd="0" presId="urn:microsoft.com/office/officeart/2005/8/layout/default"/>
    <dgm:cxn modelId="{18541B61-CBB8-8B4D-AF78-246AE7C768FB}" type="presParOf" srcId="{F1502DF6-AF64-4CA7-9D6E-96146C63F0B2}" destId="{B64A15F1-3FC0-4DB5-BA1E-2B3680550DCF}" srcOrd="13" destOrd="0" presId="urn:microsoft.com/office/officeart/2005/8/layout/default"/>
    <dgm:cxn modelId="{9AE4905A-8149-E34A-8EAD-D89EADED1FD5}" type="presParOf" srcId="{F1502DF6-AF64-4CA7-9D6E-96146C63F0B2}" destId="{6B2073FB-0935-4133-9878-37DEA30AF485}" srcOrd="14" destOrd="0" presId="urn:microsoft.com/office/officeart/2005/8/layout/default"/>
    <dgm:cxn modelId="{1025EDC3-5829-BE4C-AEE6-D7CBBBE8658E}" type="presParOf" srcId="{F1502DF6-AF64-4CA7-9D6E-96146C63F0B2}" destId="{785DC60F-4A74-42E6-AB6E-36C7A05DCFBC}" srcOrd="15" destOrd="0" presId="urn:microsoft.com/office/officeart/2005/8/layout/default"/>
    <dgm:cxn modelId="{44AC34A2-5560-8F46-A587-02987C511DFD}" type="presParOf" srcId="{F1502DF6-AF64-4CA7-9D6E-96146C63F0B2}" destId="{169795BA-A57C-4442-9F09-F749F2583F07}" srcOrd="16" destOrd="0" presId="urn:microsoft.com/office/officeart/2005/8/layout/default"/>
    <dgm:cxn modelId="{49D336C0-227A-9F4D-865D-AAC6A0D0C10E}" type="presParOf" srcId="{F1502DF6-AF64-4CA7-9D6E-96146C63F0B2}" destId="{108E3233-E98C-45B4-835C-1E332CDEA9C2}" srcOrd="17" destOrd="0" presId="urn:microsoft.com/office/officeart/2005/8/layout/default"/>
    <dgm:cxn modelId="{831D5DE9-0631-1244-A5DF-0BF1EFD6FAE4}" type="presParOf" srcId="{F1502DF6-AF64-4CA7-9D6E-96146C63F0B2}" destId="{6881137C-282B-4F0F-AE25-6361BEBB6BC5}" srcOrd="18" destOrd="0" presId="urn:microsoft.com/office/officeart/2005/8/layout/default"/>
    <dgm:cxn modelId="{766D897B-2266-6F4F-A8F9-67B636FD6BED}" type="presParOf" srcId="{F1502DF6-AF64-4CA7-9D6E-96146C63F0B2}" destId="{BA2883AF-33B3-453D-90C4-00D14B4ED4D0}" srcOrd="19" destOrd="0" presId="urn:microsoft.com/office/officeart/2005/8/layout/default"/>
    <dgm:cxn modelId="{6F663073-6FD3-B34B-B672-D5377DAF38AE}" type="presParOf" srcId="{F1502DF6-AF64-4CA7-9D6E-96146C63F0B2}" destId="{7151F3A9-292F-4969-9616-4B1E861F6151}" srcOrd="20" destOrd="0" presId="urn:microsoft.com/office/officeart/2005/8/layout/default"/>
    <dgm:cxn modelId="{34B0C106-1AB2-6A42-ACEF-F7665517D24E}" type="presParOf" srcId="{F1502DF6-AF64-4CA7-9D6E-96146C63F0B2}" destId="{A4353CF0-5236-455B-8E5D-783627F48B13}" srcOrd="21" destOrd="0" presId="urn:microsoft.com/office/officeart/2005/8/layout/default"/>
    <dgm:cxn modelId="{B7CC10EA-F9D4-4F43-B994-B16A4273C2BF}" type="presParOf" srcId="{F1502DF6-AF64-4CA7-9D6E-96146C63F0B2}" destId="{E04F1E20-AFFC-43F1-A423-AC9028C0E0CC}" srcOrd="22" destOrd="0" presId="urn:microsoft.com/office/officeart/2005/8/layout/default"/>
    <dgm:cxn modelId="{120E8D30-B0EB-654A-81F7-B98E23F56682}" type="presParOf" srcId="{F1502DF6-AF64-4CA7-9D6E-96146C63F0B2}" destId="{31435C9A-1A10-4EAB-80AC-9D68EAD3CD98}" srcOrd="23" destOrd="0" presId="urn:microsoft.com/office/officeart/2005/8/layout/default"/>
    <dgm:cxn modelId="{FB60FA7B-8CCA-4442-A807-CE31EDAB2737}" type="presParOf" srcId="{F1502DF6-AF64-4CA7-9D6E-96146C63F0B2}" destId="{F8C3DDFC-1285-40E4-A5BA-ADC6D7926546}" srcOrd="24" destOrd="0" presId="urn:microsoft.com/office/officeart/2005/8/layout/default"/>
    <dgm:cxn modelId="{BA25456E-B28F-B943-A58A-D070210F070A}" type="presParOf" srcId="{F1502DF6-AF64-4CA7-9D6E-96146C63F0B2}" destId="{AE6A30C9-F1F4-4642-B5EF-7EE3DCB65547}" srcOrd="25" destOrd="0" presId="urn:microsoft.com/office/officeart/2005/8/layout/default"/>
    <dgm:cxn modelId="{F2B82DC6-4991-F64B-A8BF-1D0538406FED}" type="presParOf" srcId="{F1502DF6-AF64-4CA7-9D6E-96146C63F0B2}" destId="{CDD73084-2005-4222-865E-48EA5D245DE6}" srcOrd="26" destOrd="0" presId="urn:microsoft.com/office/officeart/2005/8/layout/default"/>
    <dgm:cxn modelId="{AEFEC849-3D52-5F49-971B-39C263F6A4FB}" type="presParOf" srcId="{F1502DF6-AF64-4CA7-9D6E-96146C63F0B2}" destId="{67B4B71C-EF50-47D5-93A5-0A573119F316}" srcOrd="27" destOrd="0" presId="urn:microsoft.com/office/officeart/2005/8/layout/default"/>
    <dgm:cxn modelId="{33CDF75B-47BD-DC47-9469-2CD96323595D}" type="presParOf" srcId="{F1502DF6-AF64-4CA7-9D6E-96146C63F0B2}" destId="{4E76A12C-9E24-429C-98DB-6BF30151E67F}" srcOrd="28" destOrd="0" presId="urn:microsoft.com/office/officeart/2005/8/layout/default"/>
    <dgm:cxn modelId="{C8C0C1B5-1028-944A-9B65-D88D50CF5D1F}" type="presParOf" srcId="{F1502DF6-AF64-4CA7-9D6E-96146C63F0B2}" destId="{B0C85357-FF16-4C30-AC2F-C19F74000999}" srcOrd="29" destOrd="0" presId="urn:microsoft.com/office/officeart/2005/8/layout/default"/>
    <dgm:cxn modelId="{103C2F2D-8699-C141-9F3D-DAAB690132EC}" type="presParOf" srcId="{F1502DF6-AF64-4CA7-9D6E-96146C63F0B2}" destId="{85C11974-CA2F-4F63-81BB-6BC8CF0097F7}" srcOrd="30" destOrd="0" presId="urn:microsoft.com/office/officeart/2005/8/layout/default"/>
    <dgm:cxn modelId="{993711EA-00DD-9F4C-8035-C73890E9893C}" type="presParOf" srcId="{F1502DF6-AF64-4CA7-9D6E-96146C63F0B2}" destId="{9CE8AF5B-9DF4-4325-AC1B-A8D361ADB799}" srcOrd="31" destOrd="0" presId="urn:microsoft.com/office/officeart/2005/8/layout/default"/>
    <dgm:cxn modelId="{122DE510-3ABE-C74D-A907-1A9E75413F11}" type="presParOf" srcId="{F1502DF6-AF64-4CA7-9D6E-96146C63F0B2}" destId="{6CBE4557-457A-4830-A3C0-E4267641B9FE}" srcOrd="32" destOrd="0" presId="urn:microsoft.com/office/officeart/2005/8/layout/default"/>
    <dgm:cxn modelId="{42250442-2C81-CF4C-8D20-424906F6F108}" type="presParOf" srcId="{F1502DF6-AF64-4CA7-9D6E-96146C63F0B2}" destId="{19C88E9E-6B25-45FF-8F5C-867385FCF913}" srcOrd="33" destOrd="0" presId="urn:microsoft.com/office/officeart/2005/8/layout/default"/>
    <dgm:cxn modelId="{380C9CF2-38EB-7347-B6C5-034527D676BB}" type="presParOf" srcId="{F1502DF6-AF64-4CA7-9D6E-96146C63F0B2}" destId="{81562DD3-C173-438C-947C-CEFA6C7A8388}" srcOrd="34" destOrd="0" presId="urn:microsoft.com/office/officeart/2005/8/layout/default"/>
    <dgm:cxn modelId="{95539716-94CA-3446-84F3-DB72482256D4}" type="presParOf" srcId="{F1502DF6-AF64-4CA7-9D6E-96146C63F0B2}" destId="{64DF57FB-5022-4DAA-AD81-2886FA7D80B5}" srcOrd="35" destOrd="0" presId="urn:microsoft.com/office/officeart/2005/8/layout/default"/>
    <dgm:cxn modelId="{5C810FF0-D18A-E549-8B9E-882D892AF60A}" type="presParOf" srcId="{F1502DF6-AF64-4CA7-9D6E-96146C63F0B2}" destId="{AC828E26-864D-450A-89FE-88F007CBBFC0}" srcOrd="36" destOrd="0" presId="urn:microsoft.com/office/officeart/2005/8/layout/default"/>
    <dgm:cxn modelId="{FF6E3D86-55C6-E44B-8E04-2EE9528DF7A3}" type="presParOf" srcId="{F1502DF6-AF64-4CA7-9D6E-96146C63F0B2}" destId="{BD621EAF-99F6-4106-9280-8B27C9B94736}" srcOrd="37" destOrd="0" presId="urn:microsoft.com/office/officeart/2005/8/layout/default"/>
    <dgm:cxn modelId="{115191D6-472D-6E43-ABBE-AF734D2E1957}" type="presParOf" srcId="{F1502DF6-AF64-4CA7-9D6E-96146C63F0B2}" destId="{0C46F5A0-E440-42E4-9B3A-0DF17F1E5880}" srcOrd="38" destOrd="0" presId="urn:microsoft.com/office/officeart/2005/8/layout/default"/>
    <dgm:cxn modelId="{727C6DDA-4636-324B-802E-04D472E683F2}" type="presParOf" srcId="{F1502DF6-AF64-4CA7-9D6E-96146C63F0B2}" destId="{3A2967D1-1C5E-46A4-96A6-40F07527A689}" srcOrd="39" destOrd="0" presId="urn:microsoft.com/office/officeart/2005/8/layout/default"/>
    <dgm:cxn modelId="{4C1E2C21-3B2F-B34D-AAC9-71EEB81DA6AD}" type="presParOf" srcId="{F1502DF6-AF64-4CA7-9D6E-96146C63F0B2}" destId="{0103828D-D74C-4DBF-9D0F-1CA1755964E0}" srcOrd="40" destOrd="0" presId="urn:microsoft.com/office/officeart/2005/8/layout/default"/>
    <dgm:cxn modelId="{C09745DA-37EA-DF45-A837-B9624F421A09}" type="presParOf" srcId="{F1502DF6-AF64-4CA7-9D6E-96146C63F0B2}" destId="{6E8681DC-0034-41FE-930F-6F2A612B383C}" srcOrd="41" destOrd="0" presId="urn:microsoft.com/office/officeart/2005/8/layout/default"/>
    <dgm:cxn modelId="{BA9C17A6-90D4-BA4E-B8CE-5997AE4E1BF7}" type="presParOf" srcId="{F1502DF6-AF64-4CA7-9D6E-96146C63F0B2}" destId="{1B0E4EB8-D4F5-4E4B-9CB2-AEDEAB3B1C35}" srcOrd="42" destOrd="0" presId="urn:microsoft.com/office/officeart/2005/8/layout/default"/>
    <dgm:cxn modelId="{574B355B-2B6E-A249-9F62-1EA35AD1C21D}" type="presParOf" srcId="{F1502DF6-AF64-4CA7-9D6E-96146C63F0B2}" destId="{CDFF3F16-CDAC-4FFF-A306-D899D17CE738}" srcOrd="43" destOrd="0" presId="urn:microsoft.com/office/officeart/2005/8/layout/default"/>
    <dgm:cxn modelId="{E077F7F7-89A4-3E4F-AF8A-97750948CFA4}" type="presParOf" srcId="{F1502DF6-AF64-4CA7-9D6E-96146C63F0B2}" destId="{480025CF-2229-4BBD-B46F-D371CAEFA48A}" srcOrd="44" destOrd="0" presId="urn:microsoft.com/office/officeart/2005/8/layout/default"/>
    <dgm:cxn modelId="{C27A06D2-B03B-EC4D-8B5D-838D364FEFE1}" type="presParOf" srcId="{F1502DF6-AF64-4CA7-9D6E-96146C63F0B2}" destId="{BC6B413C-CEE6-4C92-94D3-E1FFD427F2E9}" srcOrd="45" destOrd="0" presId="urn:microsoft.com/office/officeart/2005/8/layout/default"/>
    <dgm:cxn modelId="{CFA3D3AA-5CC2-C741-AF66-E842D8DD1342}" type="presParOf" srcId="{F1502DF6-AF64-4CA7-9D6E-96146C63F0B2}" destId="{8E95E35D-F301-4B75-9209-E0E00CBA82B7}" srcOrd="46" destOrd="0" presId="urn:microsoft.com/office/officeart/2005/8/layout/default"/>
    <dgm:cxn modelId="{5857D429-9FA5-D04B-BC29-49BF905408DF}" type="presParOf" srcId="{F1502DF6-AF64-4CA7-9D6E-96146C63F0B2}" destId="{5D2E9420-11B5-4493-A2A2-084287239274}" srcOrd="47" destOrd="0" presId="urn:microsoft.com/office/officeart/2005/8/layout/default"/>
    <dgm:cxn modelId="{60D92DD2-2A6B-AB43-9B59-178DED7C8B38}" type="presParOf" srcId="{F1502DF6-AF64-4CA7-9D6E-96146C63F0B2}" destId="{4E71DC51-4331-440A-8F80-A53CAEDBF960}" srcOrd="48" destOrd="0" presId="urn:microsoft.com/office/officeart/2005/8/layout/default"/>
    <dgm:cxn modelId="{957F430C-058A-F644-8568-4DD08AFAAE05}" type="presParOf" srcId="{F1502DF6-AF64-4CA7-9D6E-96146C63F0B2}" destId="{D5FE4AC6-0B33-4AEB-82C1-77FCB9A46D2F}" srcOrd="49" destOrd="0" presId="urn:microsoft.com/office/officeart/2005/8/layout/default"/>
    <dgm:cxn modelId="{1E391CE6-AA3B-C54D-BAFA-CAB088A4F597}" type="presParOf" srcId="{F1502DF6-AF64-4CA7-9D6E-96146C63F0B2}" destId="{C79A61A0-BBC9-4205-8268-924DC4C13A10}" srcOrd="50" destOrd="0" presId="urn:microsoft.com/office/officeart/2005/8/layout/default"/>
    <dgm:cxn modelId="{9A4AF860-AA9D-A445-A132-4256ED43426E}" type="presParOf" srcId="{F1502DF6-AF64-4CA7-9D6E-96146C63F0B2}" destId="{210B4BF2-698A-40DD-A965-1D400A1B1F70}" srcOrd="51" destOrd="0" presId="urn:microsoft.com/office/officeart/2005/8/layout/default"/>
    <dgm:cxn modelId="{FA9AF316-C29F-514A-9BAE-5E5ECDD0F077}" type="presParOf" srcId="{F1502DF6-AF64-4CA7-9D6E-96146C63F0B2}" destId="{ACB0BFD6-06DA-4414-8D1C-914812A53A73}" srcOrd="52" destOrd="0" presId="urn:microsoft.com/office/officeart/2005/8/layout/default"/>
    <dgm:cxn modelId="{D3B4A5A6-83F1-C64F-8648-13201418EC39}" type="presParOf" srcId="{F1502DF6-AF64-4CA7-9D6E-96146C63F0B2}" destId="{32DA9FCE-0E29-49EF-8CD4-9A75A8240407}" srcOrd="53" destOrd="0" presId="urn:microsoft.com/office/officeart/2005/8/layout/default"/>
    <dgm:cxn modelId="{11610051-BA9F-5242-94D9-09A5975DC767}" type="presParOf" srcId="{F1502DF6-AF64-4CA7-9D6E-96146C63F0B2}" destId="{756CC580-EDC3-4ED8-8A3A-8FA2213FF4CC}" srcOrd="5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F5C166-D0D0-6747-90EC-7BBD47893789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4EB768-9D01-C444-839D-E60FEDEED2B5}">
      <dgm:prSet phldrT="[Text]"/>
      <dgm:spPr/>
      <dgm:t>
        <a:bodyPr/>
        <a:lstStyle/>
        <a:p>
          <a:r>
            <a:rPr lang="en-US" dirty="0" smtClean="0"/>
            <a:t>Healthcare</a:t>
          </a:r>
          <a:endParaRPr lang="en-US" dirty="0"/>
        </a:p>
      </dgm:t>
    </dgm:pt>
    <dgm:pt modelId="{5D142B25-842F-B448-8C31-57022A7F7DB1}" type="parTrans" cxnId="{33164445-B2B0-BC44-AFA0-2396EDACF642}">
      <dgm:prSet/>
      <dgm:spPr/>
      <dgm:t>
        <a:bodyPr/>
        <a:lstStyle/>
        <a:p>
          <a:endParaRPr lang="en-US"/>
        </a:p>
      </dgm:t>
    </dgm:pt>
    <dgm:pt modelId="{48FFAB34-46B4-0E4C-894A-9ED0ECA819A8}" type="sibTrans" cxnId="{33164445-B2B0-BC44-AFA0-2396EDACF642}">
      <dgm:prSet/>
      <dgm:spPr/>
      <dgm:t>
        <a:bodyPr/>
        <a:lstStyle/>
        <a:p>
          <a:endParaRPr lang="en-US"/>
        </a:p>
      </dgm:t>
    </dgm:pt>
    <dgm:pt modelId="{03713EA3-1171-224F-9F9B-CAEB3AAC06FD}">
      <dgm:prSet phldrT="[Text]"/>
      <dgm:spPr/>
      <dgm:t>
        <a:bodyPr/>
        <a:lstStyle/>
        <a:p>
          <a:r>
            <a:rPr lang="en-US" dirty="0" smtClean="0"/>
            <a:t>Limited Resources</a:t>
          </a:r>
          <a:endParaRPr lang="en-US" dirty="0"/>
        </a:p>
      </dgm:t>
    </dgm:pt>
    <dgm:pt modelId="{4F2D467D-7FC7-4648-B83E-6B8ABAC717AF}" type="parTrans" cxnId="{E620A153-B6C6-1241-A4A1-241FB24460E8}">
      <dgm:prSet/>
      <dgm:spPr/>
      <dgm:t>
        <a:bodyPr/>
        <a:lstStyle/>
        <a:p>
          <a:endParaRPr lang="en-US"/>
        </a:p>
      </dgm:t>
    </dgm:pt>
    <dgm:pt modelId="{EB5D9846-5244-E444-9B81-D883988F6BEB}" type="sibTrans" cxnId="{E620A153-B6C6-1241-A4A1-241FB24460E8}">
      <dgm:prSet/>
      <dgm:spPr/>
      <dgm:t>
        <a:bodyPr/>
        <a:lstStyle/>
        <a:p>
          <a:endParaRPr lang="en-US"/>
        </a:p>
      </dgm:t>
    </dgm:pt>
    <dgm:pt modelId="{5E003B50-77F4-7A4F-BB01-3F0F2A820A64}">
      <dgm:prSet phldrT="[Text]"/>
      <dgm:spPr/>
      <dgm:t>
        <a:bodyPr/>
        <a:lstStyle/>
        <a:p>
          <a:r>
            <a:rPr lang="en-US" dirty="0" smtClean="0"/>
            <a:t>Ageing Population</a:t>
          </a:r>
          <a:endParaRPr lang="en-US" dirty="0"/>
        </a:p>
      </dgm:t>
    </dgm:pt>
    <dgm:pt modelId="{71745E0C-87D4-D549-92FC-EB3CBF640B3D}" type="parTrans" cxnId="{48D2C4D2-E729-DB47-984E-4180AA10FEB5}">
      <dgm:prSet/>
      <dgm:spPr/>
      <dgm:t>
        <a:bodyPr/>
        <a:lstStyle/>
        <a:p>
          <a:endParaRPr lang="en-US"/>
        </a:p>
      </dgm:t>
    </dgm:pt>
    <dgm:pt modelId="{D0C4E83F-2443-1941-A1AA-A19F0B3F5DA4}" type="sibTrans" cxnId="{48D2C4D2-E729-DB47-984E-4180AA10FEB5}">
      <dgm:prSet/>
      <dgm:spPr/>
      <dgm:t>
        <a:bodyPr/>
        <a:lstStyle/>
        <a:p>
          <a:endParaRPr lang="en-US"/>
        </a:p>
      </dgm:t>
    </dgm:pt>
    <dgm:pt modelId="{D5D86CBD-0409-874E-8DC2-19B89133580B}">
      <dgm:prSet phldrT="[Text]"/>
      <dgm:spPr/>
      <dgm:t>
        <a:bodyPr/>
        <a:lstStyle/>
        <a:p>
          <a:r>
            <a:rPr lang="en-US" dirty="0" smtClean="0"/>
            <a:t>Increasing Chronic Disease</a:t>
          </a:r>
          <a:endParaRPr lang="en-US" dirty="0"/>
        </a:p>
      </dgm:t>
    </dgm:pt>
    <dgm:pt modelId="{22788403-BCDF-EC4E-8708-BEA2425378BB}" type="parTrans" cxnId="{A31E5222-03C4-1141-B5D8-5AAB0A7FEAE0}">
      <dgm:prSet/>
      <dgm:spPr/>
      <dgm:t>
        <a:bodyPr/>
        <a:lstStyle/>
        <a:p>
          <a:endParaRPr lang="en-US"/>
        </a:p>
      </dgm:t>
    </dgm:pt>
    <dgm:pt modelId="{77129070-AF7F-C049-8A7E-20E5A8EA46F0}" type="sibTrans" cxnId="{A31E5222-03C4-1141-B5D8-5AAB0A7FEAE0}">
      <dgm:prSet/>
      <dgm:spPr/>
      <dgm:t>
        <a:bodyPr/>
        <a:lstStyle/>
        <a:p>
          <a:endParaRPr lang="en-US"/>
        </a:p>
      </dgm:t>
    </dgm:pt>
    <dgm:pt modelId="{355FAE42-180A-5E47-9263-AB100909B9BD}">
      <dgm:prSet phldrT="[Text]"/>
      <dgm:spPr/>
      <dgm:t>
        <a:bodyPr/>
        <a:lstStyle/>
        <a:p>
          <a:r>
            <a:rPr lang="en-US" dirty="0" smtClean="0"/>
            <a:t>Patient Expectations</a:t>
          </a:r>
          <a:endParaRPr lang="en-US" dirty="0"/>
        </a:p>
      </dgm:t>
    </dgm:pt>
    <dgm:pt modelId="{E93A70C6-C2F7-1F40-BAB2-4F61AB0C2595}" type="parTrans" cxnId="{1186BAFD-56D2-0547-9A5A-896CADEF5CAE}">
      <dgm:prSet/>
      <dgm:spPr/>
      <dgm:t>
        <a:bodyPr/>
        <a:lstStyle/>
        <a:p>
          <a:endParaRPr lang="en-US"/>
        </a:p>
      </dgm:t>
    </dgm:pt>
    <dgm:pt modelId="{FE3623C9-AC72-5F4A-B57E-CA7CFA609A32}" type="sibTrans" cxnId="{1186BAFD-56D2-0547-9A5A-896CADEF5CAE}">
      <dgm:prSet/>
      <dgm:spPr/>
      <dgm:t>
        <a:bodyPr/>
        <a:lstStyle/>
        <a:p>
          <a:endParaRPr lang="en-US"/>
        </a:p>
      </dgm:t>
    </dgm:pt>
    <dgm:pt modelId="{BA407AD0-86BA-8A46-86E0-A8A22035B993}">
      <dgm:prSet phldrT="[Text]"/>
      <dgm:spPr/>
      <dgm:t>
        <a:bodyPr/>
        <a:lstStyle/>
        <a:p>
          <a:r>
            <a:rPr lang="en-US" dirty="0" smtClean="0"/>
            <a:t>Science &amp; Technology</a:t>
          </a:r>
          <a:endParaRPr lang="en-US" dirty="0"/>
        </a:p>
      </dgm:t>
    </dgm:pt>
    <dgm:pt modelId="{4795A061-3F78-5D47-ACD4-C06197BF9BAA}" type="parTrans" cxnId="{28A730DA-756E-5A4B-955D-F71A565DD3D4}">
      <dgm:prSet/>
      <dgm:spPr/>
      <dgm:t>
        <a:bodyPr/>
        <a:lstStyle/>
        <a:p>
          <a:endParaRPr lang="en-US"/>
        </a:p>
      </dgm:t>
    </dgm:pt>
    <dgm:pt modelId="{E018F78C-FAC8-524A-9505-6F8313B8D05E}" type="sibTrans" cxnId="{28A730DA-756E-5A4B-955D-F71A565DD3D4}">
      <dgm:prSet/>
      <dgm:spPr/>
      <dgm:t>
        <a:bodyPr/>
        <a:lstStyle/>
        <a:p>
          <a:endParaRPr lang="en-US"/>
        </a:p>
      </dgm:t>
    </dgm:pt>
    <dgm:pt modelId="{0F650C4B-89CB-F749-A7CA-E359BC9A86F0}">
      <dgm:prSet phldrT="[Text]"/>
      <dgm:spPr/>
      <dgm:t>
        <a:bodyPr/>
        <a:lstStyle/>
        <a:p>
          <a:r>
            <a:rPr lang="en-US" dirty="0" smtClean="0"/>
            <a:t>Increasing Regulation</a:t>
          </a:r>
          <a:endParaRPr lang="en-US" dirty="0"/>
        </a:p>
      </dgm:t>
    </dgm:pt>
    <dgm:pt modelId="{D27FC718-C1EF-3544-9047-397C3E59E718}" type="parTrans" cxnId="{449E6E9F-F513-5B46-85A8-0730B2A1A90F}">
      <dgm:prSet/>
      <dgm:spPr/>
      <dgm:t>
        <a:bodyPr/>
        <a:lstStyle/>
        <a:p>
          <a:endParaRPr lang="en-US"/>
        </a:p>
      </dgm:t>
    </dgm:pt>
    <dgm:pt modelId="{A1D42FB4-B40E-6D4C-B928-C4DA4D4BE247}" type="sibTrans" cxnId="{449E6E9F-F513-5B46-85A8-0730B2A1A90F}">
      <dgm:prSet/>
      <dgm:spPr/>
      <dgm:t>
        <a:bodyPr/>
        <a:lstStyle/>
        <a:p>
          <a:endParaRPr lang="en-US"/>
        </a:p>
      </dgm:t>
    </dgm:pt>
    <dgm:pt modelId="{E856FA2C-BC6E-8B4D-8EC1-6285E71B3E99}" type="pres">
      <dgm:prSet presAssocID="{7FF5C166-D0D0-6747-90EC-7BBD4789378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61EA98-DB22-144C-813C-421DAB539FF0}" type="pres">
      <dgm:prSet presAssocID="{5A4EB768-9D01-C444-839D-E60FEDEED2B5}" presName="centerShape" presStyleLbl="node0" presStyleIdx="0" presStyleCnt="1"/>
      <dgm:spPr/>
      <dgm:t>
        <a:bodyPr/>
        <a:lstStyle/>
        <a:p>
          <a:endParaRPr lang="en-US"/>
        </a:p>
      </dgm:t>
    </dgm:pt>
    <dgm:pt modelId="{0D8E4E26-0A2F-F440-83B9-6889F2E657D7}" type="pres">
      <dgm:prSet presAssocID="{4F2D467D-7FC7-4648-B83E-6B8ABAC717AF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00996C57-C0C2-9344-8FF0-7C162085A10B}" type="pres">
      <dgm:prSet presAssocID="{03713EA3-1171-224F-9F9B-CAEB3AAC06F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76C3E-DAB4-AC46-A486-EEA65259A4C6}" type="pres">
      <dgm:prSet presAssocID="{71745E0C-87D4-D549-92FC-EB3CBF640B3D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98656962-916A-2748-A99D-E62DEE95DE6A}" type="pres">
      <dgm:prSet presAssocID="{5E003B50-77F4-7A4F-BB01-3F0F2A820A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F1A04-4234-7C41-BA17-C04F110704DB}" type="pres">
      <dgm:prSet presAssocID="{22788403-BCDF-EC4E-8708-BEA2425378BB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C808B280-95CA-7F41-BC20-C1BD0C2B0D96}" type="pres">
      <dgm:prSet presAssocID="{D5D86CBD-0409-874E-8DC2-19B89133580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2EA3D-29B1-494F-BA6A-F872C80A6B47}" type="pres">
      <dgm:prSet presAssocID="{E93A70C6-C2F7-1F40-BAB2-4F61AB0C2595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08FC4425-7575-4946-80BC-BAA38BF34858}" type="pres">
      <dgm:prSet presAssocID="{355FAE42-180A-5E47-9263-AB100909B9B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CE3F0-9161-444C-A7D6-CD154E8653A2}" type="pres">
      <dgm:prSet presAssocID="{D27FC718-C1EF-3544-9047-397C3E59E718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F00A7913-9E5E-0342-82E8-8E820BBA5776}" type="pres">
      <dgm:prSet presAssocID="{0F650C4B-89CB-F749-A7CA-E359BC9A86F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E4EBF-0A4D-8545-8122-C9294F95AD26}" type="pres">
      <dgm:prSet presAssocID="{4795A061-3F78-5D47-ACD4-C06197BF9BAA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7F0BBB23-E769-4D44-94D6-FED865892966}" type="pres">
      <dgm:prSet presAssocID="{BA407AD0-86BA-8A46-86E0-A8A22035B99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A730DA-756E-5A4B-955D-F71A565DD3D4}" srcId="{5A4EB768-9D01-C444-839D-E60FEDEED2B5}" destId="{BA407AD0-86BA-8A46-86E0-A8A22035B993}" srcOrd="5" destOrd="0" parTransId="{4795A061-3F78-5D47-ACD4-C06197BF9BAA}" sibTransId="{E018F78C-FAC8-524A-9505-6F8313B8D05E}"/>
    <dgm:cxn modelId="{6A43FDBE-3305-774A-BF77-D09BCD3E2C65}" type="presOf" srcId="{D5D86CBD-0409-874E-8DC2-19B89133580B}" destId="{C808B280-95CA-7F41-BC20-C1BD0C2B0D96}" srcOrd="0" destOrd="0" presId="urn:microsoft.com/office/officeart/2005/8/layout/radial4"/>
    <dgm:cxn modelId="{4AA64A5F-4989-6640-BEC4-71AD5F38BD32}" type="presOf" srcId="{5E003B50-77F4-7A4F-BB01-3F0F2A820A64}" destId="{98656962-916A-2748-A99D-E62DEE95DE6A}" srcOrd="0" destOrd="0" presId="urn:microsoft.com/office/officeart/2005/8/layout/radial4"/>
    <dgm:cxn modelId="{5E08E55C-BD81-5A44-A3EC-69513ECE8BD2}" type="presOf" srcId="{22788403-BCDF-EC4E-8708-BEA2425378BB}" destId="{590F1A04-4234-7C41-BA17-C04F110704DB}" srcOrd="0" destOrd="0" presId="urn:microsoft.com/office/officeart/2005/8/layout/radial4"/>
    <dgm:cxn modelId="{1186BAFD-56D2-0547-9A5A-896CADEF5CAE}" srcId="{5A4EB768-9D01-C444-839D-E60FEDEED2B5}" destId="{355FAE42-180A-5E47-9263-AB100909B9BD}" srcOrd="3" destOrd="0" parTransId="{E93A70C6-C2F7-1F40-BAB2-4F61AB0C2595}" sibTransId="{FE3623C9-AC72-5F4A-B57E-CA7CFA609A32}"/>
    <dgm:cxn modelId="{D21E97EF-FBD9-524F-9672-C09A751168CF}" type="presOf" srcId="{4795A061-3F78-5D47-ACD4-C06197BF9BAA}" destId="{C4AE4EBF-0A4D-8545-8122-C9294F95AD26}" srcOrd="0" destOrd="0" presId="urn:microsoft.com/office/officeart/2005/8/layout/radial4"/>
    <dgm:cxn modelId="{48D2C4D2-E729-DB47-984E-4180AA10FEB5}" srcId="{5A4EB768-9D01-C444-839D-E60FEDEED2B5}" destId="{5E003B50-77F4-7A4F-BB01-3F0F2A820A64}" srcOrd="1" destOrd="0" parTransId="{71745E0C-87D4-D549-92FC-EB3CBF640B3D}" sibTransId="{D0C4E83F-2443-1941-A1AA-A19F0B3F5DA4}"/>
    <dgm:cxn modelId="{1B9A87E1-8670-1848-B364-D196C797CD68}" type="presOf" srcId="{5A4EB768-9D01-C444-839D-E60FEDEED2B5}" destId="{0761EA98-DB22-144C-813C-421DAB539FF0}" srcOrd="0" destOrd="0" presId="urn:microsoft.com/office/officeart/2005/8/layout/radial4"/>
    <dgm:cxn modelId="{C9E4BFA5-1A5C-9446-805F-7A2EB049F530}" type="presOf" srcId="{0F650C4B-89CB-F749-A7CA-E359BC9A86F0}" destId="{F00A7913-9E5E-0342-82E8-8E820BBA5776}" srcOrd="0" destOrd="0" presId="urn:microsoft.com/office/officeart/2005/8/layout/radial4"/>
    <dgm:cxn modelId="{58C6EE24-DA82-414E-A70B-2D3276B7667D}" type="presOf" srcId="{71745E0C-87D4-D549-92FC-EB3CBF640B3D}" destId="{82D76C3E-DAB4-AC46-A486-EEA65259A4C6}" srcOrd="0" destOrd="0" presId="urn:microsoft.com/office/officeart/2005/8/layout/radial4"/>
    <dgm:cxn modelId="{449E6E9F-F513-5B46-85A8-0730B2A1A90F}" srcId="{5A4EB768-9D01-C444-839D-E60FEDEED2B5}" destId="{0F650C4B-89CB-F749-A7CA-E359BC9A86F0}" srcOrd="4" destOrd="0" parTransId="{D27FC718-C1EF-3544-9047-397C3E59E718}" sibTransId="{A1D42FB4-B40E-6D4C-B928-C4DA4D4BE247}"/>
    <dgm:cxn modelId="{E620A153-B6C6-1241-A4A1-241FB24460E8}" srcId="{5A4EB768-9D01-C444-839D-E60FEDEED2B5}" destId="{03713EA3-1171-224F-9F9B-CAEB3AAC06FD}" srcOrd="0" destOrd="0" parTransId="{4F2D467D-7FC7-4648-B83E-6B8ABAC717AF}" sibTransId="{EB5D9846-5244-E444-9B81-D883988F6BEB}"/>
    <dgm:cxn modelId="{A31E5222-03C4-1141-B5D8-5AAB0A7FEAE0}" srcId="{5A4EB768-9D01-C444-839D-E60FEDEED2B5}" destId="{D5D86CBD-0409-874E-8DC2-19B89133580B}" srcOrd="2" destOrd="0" parTransId="{22788403-BCDF-EC4E-8708-BEA2425378BB}" sibTransId="{77129070-AF7F-C049-8A7E-20E5A8EA46F0}"/>
    <dgm:cxn modelId="{18284A3B-7B99-1C4D-85C8-5A7165581504}" type="presOf" srcId="{E93A70C6-C2F7-1F40-BAB2-4F61AB0C2595}" destId="{7CB2EA3D-29B1-494F-BA6A-F872C80A6B47}" srcOrd="0" destOrd="0" presId="urn:microsoft.com/office/officeart/2005/8/layout/radial4"/>
    <dgm:cxn modelId="{36B9A62A-B492-3641-AEE8-75475995718C}" type="presOf" srcId="{4F2D467D-7FC7-4648-B83E-6B8ABAC717AF}" destId="{0D8E4E26-0A2F-F440-83B9-6889F2E657D7}" srcOrd="0" destOrd="0" presId="urn:microsoft.com/office/officeart/2005/8/layout/radial4"/>
    <dgm:cxn modelId="{672B6BD6-A62F-C145-BA50-1CC970E274BF}" type="presOf" srcId="{03713EA3-1171-224F-9F9B-CAEB3AAC06FD}" destId="{00996C57-C0C2-9344-8FF0-7C162085A10B}" srcOrd="0" destOrd="0" presId="urn:microsoft.com/office/officeart/2005/8/layout/radial4"/>
    <dgm:cxn modelId="{07F76DA9-BBA1-A846-89F8-6BF9DB4CBA16}" type="presOf" srcId="{7FF5C166-D0D0-6747-90EC-7BBD47893789}" destId="{E856FA2C-BC6E-8B4D-8EC1-6285E71B3E99}" srcOrd="0" destOrd="0" presId="urn:microsoft.com/office/officeart/2005/8/layout/radial4"/>
    <dgm:cxn modelId="{33164445-B2B0-BC44-AFA0-2396EDACF642}" srcId="{7FF5C166-D0D0-6747-90EC-7BBD47893789}" destId="{5A4EB768-9D01-C444-839D-E60FEDEED2B5}" srcOrd="0" destOrd="0" parTransId="{5D142B25-842F-B448-8C31-57022A7F7DB1}" sibTransId="{48FFAB34-46B4-0E4C-894A-9ED0ECA819A8}"/>
    <dgm:cxn modelId="{30D44562-2B59-0942-9530-175C97FE659A}" type="presOf" srcId="{D27FC718-C1EF-3544-9047-397C3E59E718}" destId="{5E2CE3F0-9161-444C-A7D6-CD154E8653A2}" srcOrd="0" destOrd="0" presId="urn:microsoft.com/office/officeart/2005/8/layout/radial4"/>
    <dgm:cxn modelId="{84887F0F-1AC3-C541-A5F7-C079EF73CA09}" type="presOf" srcId="{355FAE42-180A-5E47-9263-AB100909B9BD}" destId="{08FC4425-7575-4946-80BC-BAA38BF34858}" srcOrd="0" destOrd="0" presId="urn:microsoft.com/office/officeart/2005/8/layout/radial4"/>
    <dgm:cxn modelId="{8E2B75AE-6A99-1D4C-A8D0-FC0EBA7A105E}" type="presOf" srcId="{BA407AD0-86BA-8A46-86E0-A8A22035B993}" destId="{7F0BBB23-E769-4D44-94D6-FED865892966}" srcOrd="0" destOrd="0" presId="urn:microsoft.com/office/officeart/2005/8/layout/radial4"/>
    <dgm:cxn modelId="{689466BC-F29F-2944-A8FD-A5EF7078F623}" type="presParOf" srcId="{E856FA2C-BC6E-8B4D-8EC1-6285E71B3E99}" destId="{0761EA98-DB22-144C-813C-421DAB539FF0}" srcOrd="0" destOrd="0" presId="urn:microsoft.com/office/officeart/2005/8/layout/radial4"/>
    <dgm:cxn modelId="{AA0A501B-FB79-1749-86C3-8908E2F4F20D}" type="presParOf" srcId="{E856FA2C-BC6E-8B4D-8EC1-6285E71B3E99}" destId="{0D8E4E26-0A2F-F440-83B9-6889F2E657D7}" srcOrd="1" destOrd="0" presId="urn:microsoft.com/office/officeart/2005/8/layout/radial4"/>
    <dgm:cxn modelId="{F882011E-1036-1948-831D-5B88E76F83C1}" type="presParOf" srcId="{E856FA2C-BC6E-8B4D-8EC1-6285E71B3E99}" destId="{00996C57-C0C2-9344-8FF0-7C162085A10B}" srcOrd="2" destOrd="0" presId="urn:microsoft.com/office/officeart/2005/8/layout/radial4"/>
    <dgm:cxn modelId="{0C77A91F-100B-8142-B4A6-60EAA83E93B1}" type="presParOf" srcId="{E856FA2C-BC6E-8B4D-8EC1-6285E71B3E99}" destId="{82D76C3E-DAB4-AC46-A486-EEA65259A4C6}" srcOrd="3" destOrd="0" presId="urn:microsoft.com/office/officeart/2005/8/layout/radial4"/>
    <dgm:cxn modelId="{3E1C43DF-3328-E443-BAE9-BD5113E32749}" type="presParOf" srcId="{E856FA2C-BC6E-8B4D-8EC1-6285E71B3E99}" destId="{98656962-916A-2748-A99D-E62DEE95DE6A}" srcOrd="4" destOrd="0" presId="urn:microsoft.com/office/officeart/2005/8/layout/radial4"/>
    <dgm:cxn modelId="{195E3A64-E614-9343-ACCD-513262C67F6F}" type="presParOf" srcId="{E856FA2C-BC6E-8B4D-8EC1-6285E71B3E99}" destId="{590F1A04-4234-7C41-BA17-C04F110704DB}" srcOrd="5" destOrd="0" presId="urn:microsoft.com/office/officeart/2005/8/layout/radial4"/>
    <dgm:cxn modelId="{A92CCFB1-E2ED-0749-90B3-307C895AD46A}" type="presParOf" srcId="{E856FA2C-BC6E-8B4D-8EC1-6285E71B3E99}" destId="{C808B280-95CA-7F41-BC20-C1BD0C2B0D96}" srcOrd="6" destOrd="0" presId="urn:microsoft.com/office/officeart/2005/8/layout/radial4"/>
    <dgm:cxn modelId="{FD367211-601D-7345-9525-F33A94630FAC}" type="presParOf" srcId="{E856FA2C-BC6E-8B4D-8EC1-6285E71B3E99}" destId="{7CB2EA3D-29B1-494F-BA6A-F872C80A6B47}" srcOrd="7" destOrd="0" presId="urn:microsoft.com/office/officeart/2005/8/layout/radial4"/>
    <dgm:cxn modelId="{276127A6-A080-B84B-ACFB-E6C493DB020F}" type="presParOf" srcId="{E856FA2C-BC6E-8B4D-8EC1-6285E71B3E99}" destId="{08FC4425-7575-4946-80BC-BAA38BF34858}" srcOrd="8" destOrd="0" presId="urn:microsoft.com/office/officeart/2005/8/layout/radial4"/>
    <dgm:cxn modelId="{3A16BAE1-636C-4F4A-A292-EC27733CCCE1}" type="presParOf" srcId="{E856FA2C-BC6E-8B4D-8EC1-6285E71B3E99}" destId="{5E2CE3F0-9161-444C-A7D6-CD154E8653A2}" srcOrd="9" destOrd="0" presId="urn:microsoft.com/office/officeart/2005/8/layout/radial4"/>
    <dgm:cxn modelId="{7AE60435-D343-B74F-A531-6D11BDDA8484}" type="presParOf" srcId="{E856FA2C-BC6E-8B4D-8EC1-6285E71B3E99}" destId="{F00A7913-9E5E-0342-82E8-8E820BBA5776}" srcOrd="10" destOrd="0" presId="urn:microsoft.com/office/officeart/2005/8/layout/radial4"/>
    <dgm:cxn modelId="{9D364980-94D2-3049-B8A2-015F5AFB9C9E}" type="presParOf" srcId="{E856FA2C-BC6E-8B4D-8EC1-6285E71B3E99}" destId="{C4AE4EBF-0A4D-8545-8122-C9294F95AD26}" srcOrd="11" destOrd="0" presId="urn:microsoft.com/office/officeart/2005/8/layout/radial4"/>
    <dgm:cxn modelId="{4372085D-5CF3-3544-9EEC-80717636DDD4}" type="presParOf" srcId="{E856FA2C-BC6E-8B4D-8EC1-6285E71B3E99}" destId="{7F0BBB23-E769-4D44-94D6-FED865892966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1D6407-EAC7-0C42-8411-AEABD8BFED1A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F57743-CFCA-394C-9DE3-D16641CE31B2}">
      <dgm:prSet/>
      <dgm:spPr/>
      <dgm:t>
        <a:bodyPr/>
        <a:lstStyle/>
        <a:p>
          <a:pPr rtl="0"/>
          <a:r>
            <a:rPr lang="en-US" baseline="0" smtClean="0"/>
            <a:t>Social</a:t>
          </a:r>
          <a:endParaRPr lang="en-US"/>
        </a:p>
      </dgm:t>
    </dgm:pt>
    <dgm:pt modelId="{6F0EB8FD-64B4-4345-AED5-AF90E2722222}" type="parTrans" cxnId="{EA99A38D-F21F-BE43-A10E-72E0B43BE222}">
      <dgm:prSet/>
      <dgm:spPr/>
      <dgm:t>
        <a:bodyPr/>
        <a:lstStyle/>
        <a:p>
          <a:endParaRPr lang="en-US"/>
        </a:p>
      </dgm:t>
    </dgm:pt>
    <dgm:pt modelId="{0D69E22E-662D-5B45-9728-62C9AB05CBB0}" type="sibTrans" cxnId="{EA99A38D-F21F-BE43-A10E-72E0B43BE222}">
      <dgm:prSet/>
      <dgm:spPr/>
      <dgm:t>
        <a:bodyPr/>
        <a:lstStyle/>
        <a:p>
          <a:endParaRPr lang="en-US"/>
        </a:p>
      </dgm:t>
    </dgm:pt>
    <dgm:pt modelId="{3AB7BB4E-C6BB-DE4C-8D1C-EAAEC57F422F}">
      <dgm:prSet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aseline="0" smtClean="0"/>
            <a:t>Economic</a:t>
          </a:r>
          <a:endParaRPr lang="en-US"/>
        </a:p>
      </dgm:t>
    </dgm:pt>
    <dgm:pt modelId="{21D6A519-1F62-0C40-B045-F68EBAD7B1B5}" type="parTrans" cxnId="{320ADBA0-D0FE-454A-9340-AFBF09ADE329}">
      <dgm:prSet/>
      <dgm:spPr/>
      <dgm:t>
        <a:bodyPr/>
        <a:lstStyle/>
        <a:p>
          <a:endParaRPr lang="en-US"/>
        </a:p>
      </dgm:t>
    </dgm:pt>
    <dgm:pt modelId="{C9846359-1CDF-1D42-95AD-C7CFEE250DBA}" type="sibTrans" cxnId="{320ADBA0-D0FE-454A-9340-AFBF09ADE329}">
      <dgm:prSet/>
      <dgm:spPr/>
      <dgm:t>
        <a:bodyPr/>
        <a:lstStyle/>
        <a:p>
          <a:endParaRPr lang="en-US"/>
        </a:p>
      </dgm:t>
    </dgm:pt>
    <dgm:pt modelId="{3D3F52BA-F959-024E-92C9-286B3258F0FC}">
      <dgm:prSet/>
      <dgm:spPr>
        <a:solidFill>
          <a:srgbClr val="CCFFCC">
            <a:alpha val="50000"/>
          </a:srgbClr>
        </a:solidFill>
      </dgm:spPr>
      <dgm:t>
        <a:bodyPr/>
        <a:lstStyle/>
        <a:p>
          <a:pPr rtl="0"/>
          <a:r>
            <a:rPr lang="en-US" baseline="0" smtClean="0"/>
            <a:t>Environmental</a:t>
          </a:r>
          <a:endParaRPr lang="en-US"/>
        </a:p>
      </dgm:t>
    </dgm:pt>
    <dgm:pt modelId="{6F6D58D6-96EB-A641-AEFC-8875F5CDB9A7}" type="parTrans" cxnId="{EB07977E-A455-7846-8D54-29EEE960DAFC}">
      <dgm:prSet/>
      <dgm:spPr/>
      <dgm:t>
        <a:bodyPr/>
        <a:lstStyle/>
        <a:p>
          <a:endParaRPr lang="en-US"/>
        </a:p>
      </dgm:t>
    </dgm:pt>
    <dgm:pt modelId="{1E6A5906-8A98-9B44-A62B-07707D94B064}" type="sibTrans" cxnId="{EB07977E-A455-7846-8D54-29EEE960DAFC}">
      <dgm:prSet/>
      <dgm:spPr/>
      <dgm:t>
        <a:bodyPr/>
        <a:lstStyle/>
        <a:p>
          <a:endParaRPr lang="en-US"/>
        </a:p>
      </dgm:t>
    </dgm:pt>
    <dgm:pt modelId="{C26890EA-70ED-774D-99A6-33674ECBDBBE}" type="pres">
      <dgm:prSet presAssocID="{E31D6407-EAC7-0C42-8411-AEABD8BFED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A70C19-6768-764B-AA27-D7DADC5245BA}" type="pres">
      <dgm:prSet presAssocID="{CCF57743-CFCA-394C-9DE3-D16641CE31B2}" presName="circ1" presStyleLbl="vennNode1" presStyleIdx="0" presStyleCnt="3"/>
      <dgm:spPr/>
      <dgm:t>
        <a:bodyPr/>
        <a:lstStyle/>
        <a:p>
          <a:endParaRPr lang="en-US"/>
        </a:p>
      </dgm:t>
    </dgm:pt>
    <dgm:pt modelId="{0DE14D2B-4191-8A46-A1B4-3D5E03CB780F}" type="pres">
      <dgm:prSet presAssocID="{CCF57743-CFCA-394C-9DE3-D16641CE31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0F318-EDF7-3E4C-A9F1-21A692D8B535}" type="pres">
      <dgm:prSet presAssocID="{3AB7BB4E-C6BB-DE4C-8D1C-EAAEC57F422F}" presName="circ2" presStyleLbl="vennNode1" presStyleIdx="1" presStyleCnt="3"/>
      <dgm:spPr/>
      <dgm:t>
        <a:bodyPr/>
        <a:lstStyle/>
        <a:p>
          <a:endParaRPr lang="en-US"/>
        </a:p>
      </dgm:t>
    </dgm:pt>
    <dgm:pt modelId="{05188578-F687-7C4A-BB33-67EDE6C536C1}" type="pres">
      <dgm:prSet presAssocID="{3AB7BB4E-C6BB-DE4C-8D1C-EAAEC57F422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6548B-C85F-5C4D-8DB5-442C59427E43}" type="pres">
      <dgm:prSet presAssocID="{3D3F52BA-F959-024E-92C9-286B3258F0FC}" presName="circ3" presStyleLbl="vennNode1" presStyleIdx="2" presStyleCnt="3"/>
      <dgm:spPr/>
      <dgm:t>
        <a:bodyPr/>
        <a:lstStyle/>
        <a:p>
          <a:endParaRPr lang="en-US"/>
        </a:p>
      </dgm:t>
    </dgm:pt>
    <dgm:pt modelId="{A0BD3FC8-42D0-F744-8C1B-DF50AF0BE7BC}" type="pres">
      <dgm:prSet presAssocID="{3D3F52BA-F959-024E-92C9-286B3258F0F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CCE5AF-DBE2-3B45-89A2-1E2754F1D2CA}" type="presOf" srcId="{3AB7BB4E-C6BB-DE4C-8D1C-EAAEC57F422F}" destId="{B430F318-EDF7-3E4C-A9F1-21A692D8B535}" srcOrd="0" destOrd="0" presId="urn:microsoft.com/office/officeart/2005/8/layout/venn1"/>
    <dgm:cxn modelId="{320ADBA0-D0FE-454A-9340-AFBF09ADE329}" srcId="{E31D6407-EAC7-0C42-8411-AEABD8BFED1A}" destId="{3AB7BB4E-C6BB-DE4C-8D1C-EAAEC57F422F}" srcOrd="1" destOrd="0" parTransId="{21D6A519-1F62-0C40-B045-F68EBAD7B1B5}" sibTransId="{C9846359-1CDF-1D42-95AD-C7CFEE250DBA}"/>
    <dgm:cxn modelId="{010D42BD-D808-5746-A3BA-380F549793C2}" type="presOf" srcId="{CCF57743-CFCA-394C-9DE3-D16641CE31B2}" destId="{0DE14D2B-4191-8A46-A1B4-3D5E03CB780F}" srcOrd="1" destOrd="0" presId="urn:microsoft.com/office/officeart/2005/8/layout/venn1"/>
    <dgm:cxn modelId="{EA99A38D-F21F-BE43-A10E-72E0B43BE222}" srcId="{E31D6407-EAC7-0C42-8411-AEABD8BFED1A}" destId="{CCF57743-CFCA-394C-9DE3-D16641CE31B2}" srcOrd="0" destOrd="0" parTransId="{6F0EB8FD-64B4-4345-AED5-AF90E2722222}" sibTransId="{0D69E22E-662D-5B45-9728-62C9AB05CBB0}"/>
    <dgm:cxn modelId="{15FECFE4-72CE-BF4D-ABD5-5BD0887EAFE3}" type="presOf" srcId="{3AB7BB4E-C6BB-DE4C-8D1C-EAAEC57F422F}" destId="{05188578-F687-7C4A-BB33-67EDE6C536C1}" srcOrd="1" destOrd="0" presId="urn:microsoft.com/office/officeart/2005/8/layout/venn1"/>
    <dgm:cxn modelId="{562A6294-FE4C-F041-8AAC-FCD07191BE37}" type="presOf" srcId="{CCF57743-CFCA-394C-9DE3-D16641CE31B2}" destId="{BFA70C19-6768-764B-AA27-D7DADC5245BA}" srcOrd="0" destOrd="0" presId="urn:microsoft.com/office/officeart/2005/8/layout/venn1"/>
    <dgm:cxn modelId="{EB07977E-A455-7846-8D54-29EEE960DAFC}" srcId="{E31D6407-EAC7-0C42-8411-AEABD8BFED1A}" destId="{3D3F52BA-F959-024E-92C9-286B3258F0FC}" srcOrd="2" destOrd="0" parTransId="{6F6D58D6-96EB-A641-AEFC-8875F5CDB9A7}" sibTransId="{1E6A5906-8A98-9B44-A62B-07707D94B064}"/>
    <dgm:cxn modelId="{B6F1A2FC-9A09-D84F-919A-55A55AA9F337}" type="presOf" srcId="{3D3F52BA-F959-024E-92C9-286B3258F0FC}" destId="{A0BD3FC8-42D0-F744-8C1B-DF50AF0BE7BC}" srcOrd="1" destOrd="0" presId="urn:microsoft.com/office/officeart/2005/8/layout/venn1"/>
    <dgm:cxn modelId="{A694A1C1-7F3E-A341-8A95-3BB6A5642629}" type="presOf" srcId="{3D3F52BA-F959-024E-92C9-286B3258F0FC}" destId="{6346548B-C85F-5C4D-8DB5-442C59427E43}" srcOrd="0" destOrd="0" presId="urn:microsoft.com/office/officeart/2005/8/layout/venn1"/>
    <dgm:cxn modelId="{893CDC01-0186-2044-BB36-F84E985E19B0}" type="presOf" srcId="{E31D6407-EAC7-0C42-8411-AEABD8BFED1A}" destId="{C26890EA-70ED-774D-99A6-33674ECBDBBE}" srcOrd="0" destOrd="0" presId="urn:microsoft.com/office/officeart/2005/8/layout/venn1"/>
    <dgm:cxn modelId="{AC9D86DB-EDEF-8C4A-9BA1-2A9D90707061}" type="presParOf" srcId="{C26890EA-70ED-774D-99A6-33674ECBDBBE}" destId="{BFA70C19-6768-764B-AA27-D7DADC5245BA}" srcOrd="0" destOrd="0" presId="urn:microsoft.com/office/officeart/2005/8/layout/venn1"/>
    <dgm:cxn modelId="{64C38B00-F1F7-304D-A49C-C4204B4B9FEF}" type="presParOf" srcId="{C26890EA-70ED-774D-99A6-33674ECBDBBE}" destId="{0DE14D2B-4191-8A46-A1B4-3D5E03CB780F}" srcOrd="1" destOrd="0" presId="urn:microsoft.com/office/officeart/2005/8/layout/venn1"/>
    <dgm:cxn modelId="{ACBFC1E7-4619-3749-8C4A-C71A8FFD3D20}" type="presParOf" srcId="{C26890EA-70ED-774D-99A6-33674ECBDBBE}" destId="{B430F318-EDF7-3E4C-A9F1-21A692D8B535}" srcOrd="2" destOrd="0" presId="urn:microsoft.com/office/officeart/2005/8/layout/venn1"/>
    <dgm:cxn modelId="{54170C6E-D9FB-884C-9B11-922472342F06}" type="presParOf" srcId="{C26890EA-70ED-774D-99A6-33674ECBDBBE}" destId="{05188578-F687-7C4A-BB33-67EDE6C536C1}" srcOrd="3" destOrd="0" presId="urn:microsoft.com/office/officeart/2005/8/layout/venn1"/>
    <dgm:cxn modelId="{4E96F249-049D-0345-A65D-18950B0728DE}" type="presParOf" srcId="{C26890EA-70ED-774D-99A6-33674ECBDBBE}" destId="{6346548B-C85F-5C4D-8DB5-442C59427E43}" srcOrd="4" destOrd="0" presId="urn:microsoft.com/office/officeart/2005/8/layout/venn1"/>
    <dgm:cxn modelId="{1DA4AE5A-FA1F-0F48-8015-92EAC831DEAD}" type="presParOf" srcId="{C26890EA-70ED-774D-99A6-33674ECBDBBE}" destId="{A0BD3FC8-42D0-F744-8C1B-DF50AF0BE7B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1D6407-EAC7-0C42-8411-AEABD8BFED1A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F57743-CFCA-394C-9DE3-D16641CE31B2}">
      <dgm:prSet/>
      <dgm:spPr/>
      <dgm:t>
        <a:bodyPr/>
        <a:lstStyle/>
        <a:p>
          <a:pPr rtl="0"/>
          <a:r>
            <a:rPr lang="en-US" baseline="0" smtClean="0"/>
            <a:t>Social</a:t>
          </a:r>
          <a:endParaRPr lang="en-US"/>
        </a:p>
      </dgm:t>
    </dgm:pt>
    <dgm:pt modelId="{6F0EB8FD-64B4-4345-AED5-AF90E2722222}" type="parTrans" cxnId="{EA99A38D-F21F-BE43-A10E-72E0B43BE222}">
      <dgm:prSet/>
      <dgm:spPr/>
      <dgm:t>
        <a:bodyPr/>
        <a:lstStyle/>
        <a:p>
          <a:endParaRPr lang="en-US"/>
        </a:p>
      </dgm:t>
    </dgm:pt>
    <dgm:pt modelId="{0D69E22E-662D-5B45-9728-62C9AB05CBB0}" type="sibTrans" cxnId="{EA99A38D-F21F-BE43-A10E-72E0B43BE222}">
      <dgm:prSet/>
      <dgm:spPr/>
      <dgm:t>
        <a:bodyPr/>
        <a:lstStyle/>
        <a:p>
          <a:endParaRPr lang="en-US"/>
        </a:p>
      </dgm:t>
    </dgm:pt>
    <dgm:pt modelId="{3AB7BB4E-C6BB-DE4C-8D1C-EAAEC57F422F}">
      <dgm:prSet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aseline="0" smtClean="0"/>
            <a:t>Economic</a:t>
          </a:r>
          <a:endParaRPr lang="en-US"/>
        </a:p>
      </dgm:t>
    </dgm:pt>
    <dgm:pt modelId="{21D6A519-1F62-0C40-B045-F68EBAD7B1B5}" type="parTrans" cxnId="{320ADBA0-D0FE-454A-9340-AFBF09ADE329}">
      <dgm:prSet/>
      <dgm:spPr/>
      <dgm:t>
        <a:bodyPr/>
        <a:lstStyle/>
        <a:p>
          <a:endParaRPr lang="en-US"/>
        </a:p>
      </dgm:t>
    </dgm:pt>
    <dgm:pt modelId="{C9846359-1CDF-1D42-95AD-C7CFEE250DBA}" type="sibTrans" cxnId="{320ADBA0-D0FE-454A-9340-AFBF09ADE329}">
      <dgm:prSet/>
      <dgm:spPr/>
      <dgm:t>
        <a:bodyPr/>
        <a:lstStyle/>
        <a:p>
          <a:endParaRPr lang="en-US"/>
        </a:p>
      </dgm:t>
    </dgm:pt>
    <dgm:pt modelId="{3D3F52BA-F959-024E-92C9-286B3258F0FC}">
      <dgm:prSet/>
      <dgm:spPr>
        <a:solidFill>
          <a:srgbClr val="CCFFCC">
            <a:alpha val="50000"/>
          </a:srgbClr>
        </a:solidFill>
      </dgm:spPr>
      <dgm:t>
        <a:bodyPr/>
        <a:lstStyle/>
        <a:p>
          <a:pPr rtl="0"/>
          <a:r>
            <a:rPr lang="en-US" baseline="0" smtClean="0"/>
            <a:t>Environmental</a:t>
          </a:r>
          <a:endParaRPr lang="en-US"/>
        </a:p>
      </dgm:t>
    </dgm:pt>
    <dgm:pt modelId="{6F6D58D6-96EB-A641-AEFC-8875F5CDB9A7}" type="parTrans" cxnId="{EB07977E-A455-7846-8D54-29EEE960DAFC}">
      <dgm:prSet/>
      <dgm:spPr/>
      <dgm:t>
        <a:bodyPr/>
        <a:lstStyle/>
        <a:p>
          <a:endParaRPr lang="en-US"/>
        </a:p>
      </dgm:t>
    </dgm:pt>
    <dgm:pt modelId="{1E6A5906-8A98-9B44-A62B-07707D94B064}" type="sibTrans" cxnId="{EB07977E-A455-7846-8D54-29EEE960DAFC}">
      <dgm:prSet/>
      <dgm:spPr/>
      <dgm:t>
        <a:bodyPr/>
        <a:lstStyle/>
        <a:p>
          <a:endParaRPr lang="en-US"/>
        </a:p>
      </dgm:t>
    </dgm:pt>
    <dgm:pt modelId="{C26890EA-70ED-774D-99A6-33674ECBDBBE}" type="pres">
      <dgm:prSet presAssocID="{E31D6407-EAC7-0C42-8411-AEABD8BFED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A70C19-6768-764B-AA27-D7DADC5245BA}" type="pres">
      <dgm:prSet presAssocID="{CCF57743-CFCA-394C-9DE3-D16641CE31B2}" presName="circ1" presStyleLbl="vennNode1" presStyleIdx="0" presStyleCnt="3"/>
      <dgm:spPr/>
      <dgm:t>
        <a:bodyPr/>
        <a:lstStyle/>
        <a:p>
          <a:endParaRPr lang="en-US"/>
        </a:p>
      </dgm:t>
    </dgm:pt>
    <dgm:pt modelId="{0DE14D2B-4191-8A46-A1B4-3D5E03CB780F}" type="pres">
      <dgm:prSet presAssocID="{CCF57743-CFCA-394C-9DE3-D16641CE31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0F318-EDF7-3E4C-A9F1-21A692D8B535}" type="pres">
      <dgm:prSet presAssocID="{3AB7BB4E-C6BB-DE4C-8D1C-EAAEC57F422F}" presName="circ2" presStyleLbl="vennNode1" presStyleIdx="1" presStyleCnt="3"/>
      <dgm:spPr/>
      <dgm:t>
        <a:bodyPr/>
        <a:lstStyle/>
        <a:p>
          <a:endParaRPr lang="en-US"/>
        </a:p>
      </dgm:t>
    </dgm:pt>
    <dgm:pt modelId="{05188578-F687-7C4A-BB33-67EDE6C536C1}" type="pres">
      <dgm:prSet presAssocID="{3AB7BB4E-C6BB-DE4C-8D1C-EAAEC57F422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6548B-C85F-5C4D-8DB5-442C59427E43}" type="pres">
      <dgm:prSet presAssocID="{3D3F52BA-F959-024E-92C9-286B3258F0FC}" presName="circ3" presStyleLbl="vennNode1" presStyleIdx="2" presStyleCnt="3"/>
      <dgm:spPr/>
      <dgm:t>
        <a:bodyPr/>
        <a:lstStyle/>
        <a:p>
          <a:endParaRPr lang="en-US"/>
        </a:p>
      </dgm:t>
    </dgm:pt>
    <dgm:pt modelId="{A0BD3FC8-42D0-F744-8C1B-DF50AF0BE7BC}" type="pres">
      <dgm:prSet presAssocID="{3D3F52BA-F959-024E-92C9-286B3258F0F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99A38D-F21F-BE43-A10E-72E0B43BE222}" srcId="{E31D6407-EAC7-0C42-8411-AEABD8BFED1A}" destId="{CCF57743-CFCA-394C-9DE3-D16641CE31B2}" srcOrd="0" destOrd="0" parTransId="{6F0EB8FD-64B4-4345-AED5-AF90E2722222}" sibTransId="{0D69E22E-662D-5B45-9728-62C9AB05CBB0}"/>
    <dgm:cxn modelId="{44130ABC-7BAF-534F-AEA6-7A370F8AC794}" type="presOf" srcId="{3D3F52BA-F959-024E-92C9-286B3258F0FC}" destId="{6346548B-C85F-5C4D-8DB5-442C59427E43}" srcOrd="0" destOrd="0" presId="urn:microsoft.com/office/officeart/2005/8/layout/venn1"/>
    <dgm:cxn modelId="{953838FE-D480-4B4E-9C98-34D456517D86}" type="presOf" srcId="{CCF57743-CFCA-394C-9DE3-D16641CE31B2}" destId="{BFA70C19-6768-764B-AA27-D7DADC5245BA}" srcOrd="0" destOrd="0" presId="urn:microsoft.com/office/officeart/2005/8/layout/venn1"/>
    <dgm:cxn modelId="{07D74B01-0A06-5445-AFD4-3D0678CC1D5E}" type="presOf" srcId="{3AB7BB4E-C6BB-DE4C-8D1C-EAAEC57F422F}" destId="{05188578-F687-7C4A-BB33-67EDE6C536C1}" srcOrd="1" destOrd="0" presId="urn:microsoft.com/office/officeart/2005/8/layout/venn1"/>
    <dgm:cxn modelId="{17EF7739-5962-ED43-9BD7-8C6BF697C832}" type="presOf" srcId="{E31D6407-EAC7-0C42-8411-AEABD8BFED1A}" destId="{C26890EA-70ED-774D-99A6-33674ECBDBBE}" srcOrd="0" destOrd="0" presId="urn:microsoft.com/office/officeart/2005/8/layout/venn1"/>
    <dgm:cxn modelId="{EB07977E-A455-7846-8D54-29EEE960DAFC}" srcId="{E31D6407-EAC7-0C42-8411-AEABD8BFED1A}" destId="{3D3F52BA-F959-024E-92C9-286B3258F0FC}" srcOrd="2" destOrd="0" parTransId="{6F6D58D6-96EB-A641-AEFC-8875F5CDB9A7}" sibTransId="{1E6A5906-8A98-9B44-A62B-07707D94B064}"/>
    <dgm:cxn modelId="{85FF4FE0-F8D7-DB47-817B-AFFB57E4606A}" type="presOf" srcId="{3AB7BB4E-C6BB-DE4C-8D1C-EAAEC57F422F}" destId="{B430F318-EDF7-3E4C-A9F1-21A692D8B535}" srcOrd="0" destOrd="0" presId="urn:microsoft.com/office/officeart/2005/8/layout/venn1"/>
    <dgm:cxn modelId="{A91AE8C2-B218-1F4C-A6C8-BF7127AC870B}" type="presOf" srcId="{3D3F52BA-F959-024E-92C9-286B3258F0FC}" destId="{A0BD3FC8-42D0-F744-8C1B-DF50AF0BE7BC}" srcOrd="1" destOrd="0" presId="urn:microsoft.com/office/officeart/2005/8/layout/venn1"/>
    <dgm:cxn modelId="{320ADBA0-D0FE-454A-9340-AFBF09ADE329}" srcId="{E31D6407-EAC7-0C42-8411-AEABD8BFED1A}" destId="{3AB7BB4E-C6BB-DE4C-8D1C-EAAEC57F422F}" srcOrd="1" destOrd="0" parTransId="{21D6A519-1F62-0C40-B045-F68EBAD7B1B5}" sibTransId="{C9846359-1CDF-1D42-95AD-C7CFEE250DBA}"/>
    <dgm:cxn modelId="{731578EF-56D0-1E4D-A08D-9B5B36C429C7}" type="presOf" srcId="{CCF57743-CFCA-394C-9DE3-D16641CE31B2}" destId="{0DE14D2B-4191-8A46-A1B4-3D5E03CB780F}" srcOrd="1" destOrd="0" presId="urn:microsoft.com/office/officeart/2005/8/layout/venn1"/>
    <dgm:cxn modelId="{0E33D4E2-F02B-B541-A17A-8FCF144A0DE2}" type="presParOf" srcId="{C26890EA-70ED-774D-99A6-33674ECBDBBE}" destId="{BFA70C19-6768-764B-AA27-D7DADC5245BA}" srcOrd="0" destOrd="0" presId="urn:microsoft.com/office/officeart/2005/8/layout/venn1"/>
    <dgm:cxn modelId="{BEDBCC70-E970-494E-9BC9-92C175CE6E5F}" type="presParOf" srcId="{C26890EA-70ED-774D-99A6-33674ECBDBBE}" destId="{0DE14D2B-4191-8A46-A1B4-3D5E03CB780F}" srcOrd="1" destOrd="0" presId="urn:microsoft.com/office/officeart/2005/8/layout/venn1"/>
    <dgm:cxn modelId="{5BDAB5FD-88B7-BB4C-A0B1-69ACE1D1748C}" type="presParOf" srcId="{C26890EA-70ED-774D-99A6-33674ECBDBBE}" destId="{B430F318-EDF7-3E4C-A9F1-21A692D8B535}" srcOrd="2" destOrd="0" presId="urn:microsoft.com/office/officeart/2005/8/layout/venn1"/>
    <dgm:cxn modelId="{619D7E95-992F-B846-9447-8E01EB185A6C}" type="presParOf" srcId="{C26890EA-70ED-774D-99A6-33674ECBDBBE}" destId="{05188578-F687-7C4A-BB33-67EDE6C536C1}" srcOrd="3" destOrd="0" presId="urn:microsoft.com/office/officeart/2005/8/layout/venn1"/>
    <dgm:cxn modelId="{92CFB1CE-9383-7049-9C84-EAFD1BFE3712}" type="presParOf" srcId="{C26890EA-70ED-774D-99A6-33674ECBDBBE}" destId="{6346548B-C85F-5C4D-8DB5-442C59427E43}" srcOrd="4" destOrd="0" presId="urn:microsoft.com/office/officeart/2005/8/layout/venn1"/>
    <dgm:cxn modelId="{645E9A18-830F-3049-9AD4-9179F3B9FDE1}" type="presParOf" srcId="{C26890EA-70ED-774D-99A6-33674ECBDBBE}" destId="{A0BD3FC8-42D0-F744-8C1B-DF50AF0BE7B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1D6407-EAC7-0C42-8411-AEABD8BFED1A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F57743-CFCA-394C-9DE3-D16641CE31B2}">
      <dgm:prSet/>
      <dgm:spPr/>
      <dgm:t>
        <a:bodyPr/>
        <a:lstStyle/>
        <a:p>
          <a:pPr rtl="0"/>
          <a:r>
            <a:rPr lang="en-US" baseline="0" smtClean="0"/>
            <a:t>Social</a:t>
          </a:r>
          <a:endParaRPr lang="en-US"/>
        </a:p>
      </dgm:t>
    </dgm:pt>
    <dgm:pt modelId="{6F0EB8FD-64B4-4345-AED5-AF90E2722222}" type="parTrans" cxnId="{EA99A38D-F21F-BE43-A10E-72E0B43BE222}">
      <dgm:prSet/>
      <dgm:spPr/>
      <dgm:t>
        <a:bodyPr/>
        <a:lstStyle/>
        <a:p>
          <a:endParaRPr lang="en-US"/>
        </a:p>
      </dgm:t>
    </dgm:pt>
    <dgm:pt modelId="{0D69E22E-662D-5B45-9728-62C9AB05CBB0}" type="sibTrans" cxnId="{EA99A38D-F21F-BE43-A10E-72E0B43BE222}">
      <dgm:prSet/>
      <dgm:spPr/>
      <dgm:t>
        <a:bodyPr/>
        <a:lstStyle/>
        <a:p>
          <a:endParaRPr lang="en-US"/>
        </a:p>
      </dgm:t>
    </dgm:pt>
    <dgm:pt modelId="{3AB7BB4E-C6BB-DE4C-8D1C-EAAEC57F422F}">
      <dgm:prSet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aseline="0" smtClean="0"/>
            <a:t>Economic</a:t>
          </a:r>
          <a:endParaRPr lang="en-US"/>
        </a:p>
      </dgm:t>
    </dgm:pt>
    <dgm:pt modelId="{21D6A519-1F62-0C40-B045-F68EBAD7B1B5}" type="parTrans" cxnId="{320ADBA0-D0FE-454A-9340-AFBF09ADE329}">
      <dgm:prSet/>
      <dgm:spPr/>
      <dgm:t>
        <a:bodyPr/>
        <a:lstStyle/>
        <a:p>
          <a:endParaRPr lang="en-US"/>
        </a:p>
      </dgm:t>
    </dgm:pt>
    <dgm:pt modelId="{C9846359-1CDF-1D42-95AD-C7CFEE250DBA}" type="sibTrans" cxnId="{320ADBA0-D0FE-454A-9340-AFBF09ADE329}">
      <dgm:prSet/>
      <dgm:spPr/>
      <dgm:t>
        <a:bodyPr/>
        <a:lstStyle/>
        <a:p>
          <a:endParaRPr lang="en-US"/>
        </a:p>
      </dgm:t>
    </dgm:pt>
    <dgm:pt modelId="{3D3F52BA-F959-024E-92C9-286B3258F0FC}">
      <dgm:prSet/>
      <dgm:spPr>
        <a:solidFill>
          <a:srgbClr val="CCFFCC">
            <a:alpha val="50000"/>
          </a:srgbClr>
        </a:solidFill>
      </dgm:spPr>
      <dgm:t>
        <a:bodyPr/>
        <a:lstStyle/>
        <a:p>
          <a:pPr rtl="0"/>
          <a:r>
            <a:rPr lang="en-US" baseline="0" smtClean="0"/>
            <a:t>Environmental</a:t>
          </a:r>
          <a:endParaRPr lang="en-US"/>
        </a:p>
      </dgm:t>
    </dgm:pt>
    <dgm:pt modelId="{6F6D58D6-96EB-A641-AEFC-8875F5CDB9A7}" type="parTrans" cxnId="{EB07977E-A455-7846-8D54-29EEE960DAFC}">
      <dgm:prSet/>
      <dgm:spPr/>
      <dgm:t>
        <a:bodyPr/>
        <a:lstStyle/>
        <a:p>
          <a:endParaRPr lang="en-US"/>
        </a:p>
      </dgm:t>
    </dgm:pt>
    <dgm:pt modelId="{1E6A5906-8A98-9B44-A62B-07707D94B064}" type="sibTrans" cxnId="{EB07977E-A455-7846-8D54-29EEE960DAFC}">
      <dgm:prSet/>
      <dgm:spPr/>
      <dgm:t>
        <a:bodyPr/>
        <a:lstStyle/>
        <a:p>
          <a:endParaRPr lang="en-US"/>
        </a:p>
      </dgm:t>
    </dgm:pt>
    <dgm:pt modelId="{C26890EA-70ED-774D-99A6-33674ECBDBBE}" type="pres">
      <dgm:prSet presAssocID="{E31D6407-EAC7-0C42-8411-AEABD8BFED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A70C19-6768-764B-AA27-D7DADC5245BA}" type="pres">
      <dgm:prSet presAssocID="{CCF57743-CFCA-394C-9DE3-D16641CE31B2}" presName="circ1" presStyleLbl="vennNode1" presStyleIdx="0" presStyleCnt="3"/>
      <dgm:spPr/>
      <dgm:t>
        <a:bodyPr/>
        <a:lstStyle/>
        <a:p>
          <a:endParaRPr lang="en-US"/>
        </a:p>
      </dgm:t>
    </dgm:pt>
    <dgm:pt modelId="{0DE14D2B-4191-8A46-A1B4-3D5E03CB780F}" type="pres">
      <dgm:prSet presAssocID="{CCF57743-CFCA-394C-9DE3-D16641CE31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0F318-EDF7-3E4C-A9F1-21A692D8B535}" type="pres">
      <dgm:prSet presAssocID="{3AB7BB4E-C6BB-DE4C-8D1C-EAAEC57F422F}" presName="circ2" presStyleLbl="vennNode1" presStyleIdx="1" presStyleCnt="3"/>
      <dgm:spPr/>
      <dgm:t>
        <a:bodyPr/>
        <a:lstStyle/>
        <a:p>
          <a:endParaRPr lang="en-US"/>
        </a:p>
      </dgm:t>
    </dgm:pt>
    <dgm:pt modelId="{05188578-F687-7C4A-BB33-67EDE6C536C1}" type="pres">
      <dgm:prSet presAssocID="{3AB7BB4E-C6BB-DE4C-8D1C-EAAEC57F422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6548B-C85F-5C4D-8DB5-442C59427E43}" type="pres">
      <dgm:prSet presAssocID="{3D3F52BA-F959-024E-92C9-286B3258F0FC}" presName="circ3" presStyleLbl="vennNode1" presStyleIdx="2" presStyleCnt="3"/>
      <dgm:spPr/>
      <dgm:t>
        <a:bodyPr/>
        <a:lstStyle/>
        <a:p>
          <a:endParaRPr lang="en-US"/>
        </a:p>
      </dgm:t>
    </dgm:pt>
    <dgm:pt modelId="{A0BD3FC8-42D0-F744-8C1B-DF50AF0BE7BC}" type="pres">
      <dgm:prSet presAssocID="{3D3F52BA-F959-024E-92C9-286B3258F0F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33B0BF-A4C2-4841-9BCB-B77A289AC010}" type="presOf" srcId="{3AB7BB4E-C6BB-DE4C-8D1C-EAAEC57F422F}" destId="{B430F318-EDF7-3E4C-A9F1-21A692D8B535}" srcOrd="0" destOrd="0" presId="urn:microsoft.com/office/officeart/2005/8/layout/venn1"/>
    <dgm:cxn modelId="{EA99A38D-F21F-BE43-A10E-72E0B43BE222}" srcId="{E31D6407-EAC7-0C42-8411-AEABD8BFED1A}" destId="{CCF57743-CFCA-394C-9DE3-D16641CE31B2}" srcOrd="0" destOrd="0" parTransId="{6F0EB8FD-64B4-4345-AED5-AF90E2722222}" sibTransId="{0D69E22E-662D-5B45-9728-62C9AB05CBB0}"/>
    <dgm:cxn modelId="{8F1A6EEA-D75A-7845-9858-9E0A588C7E31}" type="presOf" srcId="{CCF57743-CFCA-394C-9DE3-D16641CE31B2}" destId="{BFA70C19-6768-764B-AA27-D7DADC5245BA}" srcOrd="0" destOrd="0" presId="urn:microsoft.com/office/officeart/2005/8/layout/venn1"/>
    <dgm:cxn modelId="{EB07977E-A455-7846-8D54-29EEE960DAFC}" srcId="{E31D6407-EAC7-0C42-8411-AEABD8BFED1A}" destId="{3D3F52BA-F959-024E-92C9-286B3258F0FC}" srcOrd="2" destOrd="0" parTransId="{6F6D58D6-96EB-A641-AEFC-8875F5CDB9A7}" sibTransId="{1E6A5906-8A98-9B44-A62B-07707D94B064}"/>
    <dgm:cxn modelId="{A34C6C3F-95A7-A34A-A699-B8DEEF7C2CE1}" type="presOf" srcId="{E31D6407-EAC7-0C42-8411-AEABD8BFED1A}" destId="{C26890EA-70ED-774D-99A6-33674ECBDBBE}" srcOrd="0" destOrd="0" presId="urn:microsoft.com/office/officeart/2005/8/layout/venn1"/>
    <dgm:cxn modelId="{5A872580-5C7C-294F-B913-B71A18A0D6D0}" type="presOf" srcId="{3AB7BB4E-C6BB-DE4C-8D1C-EAAEC57F422F}" destId="{05188578-F687-7C4A-BB33-67EDE6C536C1}" srcOrd="1" destOrd="0" presId="urn:microsoft.com/office/officeart/2005/8/layout/venn1"/>
    <dgm:cxn modelId="{6CC15BB9-1599-7E4E-BD76-C2C0C0DB38F9}" type="presOf" srcId="{3D3F52BA-F959-024E-92C9-286B3258F0FC}" destId="{6346548B-C85F-5C4D-8DB5-442C59427E43}" srcOrd="0" destOrd="0" presId="urn:microsoft.com/office/officeart/2005/8/layout/venn1"/>
    <dgm:cxn modelId="{320ADBA0-D0FE-454A-9340-AFBF09ADE329}" srcId="{E31D6407-EAC7-0C42-8411-AEABD8BFED1A}" destId="{3AB7BB4E-C6BB-DE4C-8D1C-EAAEC57F422F}" srcOrd="1" destOrd="0" parTransId="{21D6A519-1F62-0C40-B045-F68EBAD7B1B5}" sibTransId="{C9846359-1CDF-1D42-95AD-C7CFEE250DBA}"/>
    <dgm:cxn modelId="{4B7B4886-133C-B943-819E-79BB49D41D5D}" type="presOf" srcId="{3D3F52BA-F959-024E-92C9-286B3258F0FC}" destId="{A0BD3FC8-42D0-F744-8C1B-DF50AF0BE7BC}" srcOrd="1" destOrd="0" presId="urn:microsoft.com/office/officeart/2005/8/layout/venn1"/>
    <dgm:cxn modelId="{36096440-F21C-614B-B633-62227875DD11}" type="presOf" srcId="{CCF57743-CFCA-394C-9DE3-D16641CE31B2}" destId="{0DE14D2B-4191-8A46-A1B4-3D5E03CB780F}" srcOrd="1" destOrd="0" presId="urn:microsoft.com/office/officeart/2005/8/layout/venn1"/>
    <dgm:cxn modelId="{5677EC7C-8F91-CF43-8E34-425587196413}" type="presParOf" srcId="{C26890EA-70ED-774D-99A6-33674ECBDBBE}" destId="{BFA70C19-6768-764B-AA27-D7DADC5245BA}" srcOrd="0" destOrd="0" presId="urn:microsoft.com/office/officeart/2005/8/layout/venn1"/>
    <dgm:cxn modelId="{8EDD3E56-B59E-9B44-A51E-02E9075BC377}" type="presParOf" srcId="{C26890EA-70ED-774D-99A6-33674ECBDBBE}" destId="{0DE14D2B-4191-8A46-A1B4-3D5E03CB780F}" srcOrd="1" destOrd="0" presId="urn:microsoft.com/office/officeart/2005/8/layout/venn1"/>
    <dgm:cxn modelId="{915379AD-BB91-6140-82D5-AAD509EA8B90}" type="presParOf" srcId="{C26890EA-70ED-774D-99A6-33674ECBDBBE}" destId="{B430F318-EDF7-3E4C-A9F1-21A692D8B535}" srcOrd="2" destOrd="0" presId="urn:microsoft.com/office/officeart/2005/8/layout/venn1"/>
    <dgm:cxn modelId="{7FC12A45-254A-544E-9258-FDDB47F46D9C}" type="presParOf" srcId="{C26890EA-70ED-774D-99A6-33674ECBDBBE}" destId="{05188578-F687-7C4A-BB33-67EDE6C536C1}" srcOrd="3" destOrd="0" presId="urn:microsoft.com/office/officeart/2005/8/layout/venn1"/>
    <dgm:cxn modelId="{B7AEFB7D-6294-4C44-BAFD-65FC9A050860}" type="presParOf" srcId="{C26890EA-70ED-774D-99A6-33674ECBDBBE}" destId="{6346548B-C85F-5C4D-8DB5-442C59427E43}" srcOrd="4" destOrd="0" presId="urn:microsoft.com/office/officeart/2005/8/layout/venn1"/>
    <dgm:cxn modelId="{1A119838-1E1D-E743-8085-927DB3436A90}" type="presParOf" srcId="{C26890EA-70ED-774D-99A6-33674ECBDBBE}" destId="{A0BD3FC8-42D0-F744-8C1B-DF50AF0BE7B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0C19-6768-764B-AA27-D7DADC5245BA}">
      <dsp:nvSpPr>
        <dsp:cNvPr id="0" name=""/>
        <dsp:cNvSpPr/>
      </dsp:nvSpPr>
      <dsp:spPr>
        <a:xfrm>
          <a:off x="1125172" y="52205"/>
          <a:ext cx="2505878" cy="250587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smtClean="0"/>
            <a:t>Social</a:t>
          </a:r>
          <a:endParaRPr lang="en-US" sz="1900" kern="1200"/>
        </a:p>
      </dsp:txBody>
      <dsp:txXfrm>
        <a:off x="1459289" y="490734"/>
        <a:ext cx="1837644" cy="1127645"/>
      </dsp:txXfrm>
    </dsp:sp>
    <dsp:sp modelId="{B430F318-EDF7-3E4C-A9F1-21A692D8B535}">
      <dsp:nvSpPr>
        <dsp:cNvPr id="0" name=""/>
        <dsp:cNvSpPr/>
      </dsp:nvSpPr>
      <dsp:spPr>
        <a:xfrm>
          <a:off x="2029377" y="1618379"/>
          <a:ext cx="2505878" cy="250587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smtClean="0"/>
            <a:t>Economic</a:t>
          </a:r>
          <a:endParaRPr lang="en-US" sz="1900" kern="1200"/>
        </a:p>
      </dsp:txBody>
      <dsp:txXfrm>
        <a:off x="2795758" y="2265731"/>
        <a:ext cx="1503527" cy="1378233"/>
      </dsp:txXfrm>
    </dsp:sp>
    <dsp:sp modelId="{6346548B-C85F-5C4D-8DB5-442C59427E43}">
      <dsp:nvSpPr>
        <dsp:cNvPr id="0" name=""/>
        <dsp:cNvSpPr/>
      </dsp:nvSpPr>
      <dsp:spPr>
        <a:xfrm>
          <a:off x="220968" y="1618379"/>
          <a:ext cx="2505878" cy="2505878"/>
        </a:xfrm>
        <a:prstGeom prst="ellipse">
          <a:avLst/>
        </a:prstGeom>
        <a:solidFill>
          <a:srgbClr val="CCFFCC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baseline="0" smtClean="0"/>
            <a:t>Environmental</a:t>
          </a:r>
          <a:endParaRPr lang="en-US" sz="1900" kern="1200"/>
        </a:p>
      </dsp:txBody>
      <dsp:txXfrm>
        <a:off x="456938" y="2265731"/>
        <a:ext cx="1503527" cy="1378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0C19-6768-764B-AA27-D7DADC5245BA}">
      <dsp:nvSpPr>
        <dsp:cNvPr id="0" name=""/>
        <dsp:cNvSpPr/>
      </dsp:nvSpPr>
      <dsp:spPr>
        <a:xfrm>
          <a:off x="798514" y="181572"/>
          <a:ext cx="2212971" cy="221297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baseline="0" smtClean="0"/>
            <a:t>Social</a:t>
          </a:r>
          <a:endParaRPr lang="en-US" sz="1700" kern="1200"/>
        </a:p>
      </dsp:txBody>
      <dsp:txXfrm>
        <a:off x="1093576" y="568842"/>
        <a:ext cx="1622846" cy="995837"/>
      </dsp:txXfrm>
    </dsp:sp>
    <dsp:sp modelId="{B430F318-EDF7-3E4C-A9F1-21A692D8B535}">
      <dsp:nvSpPr>
        <dsp:cNvPr id="0" name=""/>
        <dsp:cNvSpPr/>
      </dsp:nvSpPr>
      <dsp:spPr>
        <a:xfrm>
          <a:off x="1597028" y="1564680"/>
          <a:ext cx="2212971" cy="2212971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baseline="0" smtClean="0"/>
            <a:t>Economic</a:t>
          </a:r>
          <a:endParaRPr lang="en-US" sz="1700" kern="1200"/>
        </a:p>
      </dsp:txBody>
      <dsp:txXfrm>
        <a:off x="2273828" y="2136364"/>
        <a:ext cx="1327783" cy="1217134"/>
      </dsp:txXfrm>
    </dsp:sp>
    <dsp:sp modelId="{6346548B-C85F-5C4D-8DB5-442C59427E43}">
      <dsp:nvSpPr>
        <dsp:cNvPr id="0" name=""/>
        <dsp:cNvSpPr/>
      </dsp:nvSpPr>
      <dsp:spPr>
        <a:xfrm>
          <a:off x="0" y="1564680"/>
          <a:ext cx="2212971" cy="2212971"/>
        </a:xfrm>
        <a:prstGeom prst="ellipse">
          <a:avLst/>
        </a:prstGeom>
        <a:solidFill>
          <a:srgbClr val="CCFFCC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baseline="0" smtClean="0"/>
            <a:t>Environmental</a:t>
          </a:r>
          <a:endParaRPr lang="en-US" sz="1700" kern="1200"/>
        </a:p>
      </dsp:txBody>
      <dsp:txXfrm>
        <a:off x="208388" y="2136364"/>
        <a:ext cx="1327783" cy="1217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F4D21-AC0C-49BA-BD34-9870A6A5B872}">
      <dsp:nvSpPr>
        <dsp:cNvPr id="0" name=""/>
        <dsp:cNvSpPr/>
      </dsp:nvSpPr>
      <dsp:spPr>
        <a:xfrm>
          <a:off x="1959" y="181979"/>
          <a:ext cx="1060665" cy="636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Allied Health Professions Federation</a:t>
          </a:r>
        </a:p>
      </dsp:txBody>
      <dsp:txXfrm>
        <a:off x="1959" y="181979"/>
        <a:ext cx="1060665" cy="636399"/>
      </dsp:txXfrm>
    </dsp:sp>
    <dsp:sp modelId="{742FE523-B625-4C5A-B8A1-06A74F2DFA9A}">
      <dsp:nvSpPr>
        <dsp:cNvPr id="0" name=""/>
        <dsp:cNvSpPr/>
      </dsp:nvSpPr>
      <dsp:spPr>
        <a:xfrm>
          <a:off x="1168690" y="181979"/>
          <a:ext cx="1060665" cy="636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Association of Directors of Adult Social Services</a:t>
          </a:r>
        </a:p>
      </dsp:txBody>
      <dsp:txXfrm>
        <a:off x="1168690" y="181979"/>
        <a:ext cx="1060665" cy="636399"/>
      </dsp:txXfrm>
    </dsp:sp>
    <dsp:sp modelId="{87B6F1BD-3C96-42EF-B5FC-BD9DB6EF7CA2}">
      <dsp:nvSpPr>
        <dsp:cNvPr id="0" name=""/>
        <dsp:cNvSpPr/>
      </dsp:nvSpPr>
      <dsp:spPr>
        <a:xfrm>
          <a:off x="2335422" y="181979"/>
          <a:ext cx="1060665" cy="636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Association of Directors of Public Health</a:t>
          </a:r>
        </a:p>
      </dsp:txBody>
      <dsp:txXfrm>
        <a:off x="2335422" y="181979"/>
        <a:ext cx="1060665" cy="636399"/>
      </dsp:txXfrm>
    </dsp:sp>
    <dsp:sp modelId="{F24D7AE4-97A5-4866-8ECD-8DE207E5352E}">
      <dsp:nvSpPr>
        <dsp:cNvPr id="0" name=""/>
        <dsp:cNvSpPr/>
      </dsp:nvSpPr>
      <dsp:spPr>
        <a:xfrm>
          <a:off x="3502154" y="181979"/>
          <a:ext cx="1060665" cy="636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Association of London Councils</a:t>
          </a:r>
        </a:p>
      </dsp:txBody>
      <dsp:txXfrm>
        <a:off x="3502154" y="181979"/>
        <a:ext cx="1060665" cy="636399"/>
      </dsp:txXfrm>
    </dsp:sp>
    <dsp:sp modelId="{08F5D4CA-3A87-4179-8870-CC624F6E08D4}">
      <dsp:nvSpPr>
        <dsp:cNvPr id="0" name=""/>
        <dsp:cNvSpPr/>
      </dsp:nvSpPr>
      <dsp:spPr>
        <a:xfrm>
          <a:off x="4668885" y="181979"/>
          <a:ext cx="1060665" cy="636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Academy of Medical Royal Colleges</a:t>
          </a:r>
        </a:p>
      </dsp:txBody>
      <dsp:txXfrm>
        <a:off x="4668885" y="181979"/>
        <a:ext cx="1060665" cy="636399"/>
      </dsp:txXfrm>
    </dsp:sp>
    <dsp:sp modelId="{98243977-5F43-415F-BE56-A3418F153E6A}">
      <dsp:nvSpPr>
        <dsp:cNvPr id="0" name=""/>
        <dsp:cNvSpPr/>
      </dsp:nvSpPr>
      <dsp:spPr>
        <a:xfrm>
          <a:off x="1959" y="924445"/>
          <a:ext cx="1060665" cy="636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British Medical Association</a:t>
          </a:r>
        </a:p>
      </dsp:txBody>
      <dsp:txXfrm>
        <a:off x="1959" y="924445"/>
        <a:ext cx="1060665" cy="636399"/>
      </dsp:txXfrm>
    </dsp:sp>
    <dsp:sp modelId="{515F9F85-647A-4F08-8FB6-92B935698384}">
      <dsp:nvSpPr>
        <dsp:cNvPr id="0" name=""/>
        <dsp:cNvSpPr/>
      </dsp:nvSpPr>
      <dsp:spPr>
        <a:xfrm>
          <a:off x="1168690" y="924445"/>
          <a:ext cx="1060665" cy="636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Care Providers Alliance</a:t>
          </a:r>
        </a:p>
      </dsp:txBody>
      <dsp:txXfrm>
        <a:off x="1168690" y="924445"/>
        <a:ext cx="1060665" cy="636399"/>
      </dsp:txXfrm>
    </dsp:sp>
    <dsp:sp modelId="{6B2073FB-0935-4133-9878-37DEA30AF485}">
      <dsp:nvSpPr>
        <dsp:cNvPr id="0" name=""/>
        <dsp:cNvSpPr/>
      </dsp:nvSpPr>
      <dsp:spPr>
        <a:xfrm>
          <a:off x="2335422" y="924445"/>
          <a:ext cx="1060665" cy="636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Chartered Institute of Environmental Health</a:t>
          </a:r>
        </a:p>
      </dsp:txBody>
      <dsp:txXfrm>
        <a:off x="2335422" y="924445"/>
        <a:ext cx="1060665" cy="636399"/>
      </dsp:txXfrm>
    </dsp:sp>
    <dsp:sp modelId="{169795BA-A57C-4442-9F09-F749F2583F07}">
      <dsp:nvSpPr>
        <dsp:cNvPr id="0" name=""/>
        <dsp:cNvSpPr/>
      </dsp:nvSpPr>
      <dsp:spPr>
        <a:xfrm>
          <a:off x="3502154" y="924445"/>
          <a:ext cx="1060665" cy="636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Care Quality Commission</a:t>
          </a:r>
        </a:p>
      </dsp:txBody>
      <dsp:txXfrm>
        <a:off x="3502154" y="924445"/>
        <a:ext cx="1060665" cy="636399"/>
      </dsp:txXfrm>
    </dsp:sp>
    <dsp:sp modelId="{6881137C-282B-4F0F-AE25-6361BEBB6BC5}">
      <dsp:nvSpPr>
        <dsp:cNvPr id="0" name=""/>
        <dsp:cNvSpPr/>
      </dsp:nvSpPr>
      <dsp:spPr>
        <a:xfrm>
          <a:off x="4668885" y="924445"/>
          <a:ext cx="1060665" cy="636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Health Education England</a:t>
          </a:r>
        </a:p>
      </dsp:txBody>
      <dsp:txXfrm>
        <a:off x="4668885" y="924445"/>
        <a:ext cx="1060665" cy="636399"/>
      </dsp:txXfrm>
    </dsp:sp>
    <dsp:sp modelId="{7151F3A9-292F-4969-9616-4B1E861F6151}">
      <dsp:nvSpPr>
        <dsp:cNvPr id="0" name=""/>
        <dsp:cNvSpPr/>
      </dsp:nvSpPr>
      <dsp:spPr>
        <a:xfrm>
          <a:off x="1959" y="1666911"/>
          <a:ext cx="1060665" cy="636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Health</a:t>
          </a:r>
          <a:r>
            <a:rPr lang="en-GB" sz="1000" b="1" kern="1200" baseline="0"/>
            <a:t> Watch England</a:t>
          </a:r>
          <a:endParaRPr lang="en-GB" sz="1000" b="1" kern="1200"/>
        </a:p>
      </dsp:txBody>
      <dsp:txXfrm>
        <a:off x="1959" y="1666911"/>
        <a:ext cx="1060665" cy="636399"/>
      </dsp:txXfrm>
    </dsp:sp>
    <dsp:sp modelId="{E04F1E20-AFFC-43F1-A423-AC9028C0E0CC}">
      <dsp:nvSpPr>
        <dsp:cNvPr id="0" name=""/>
        <dsp:cNvSpPr/>
      </dsp:nvSpPr>
      <dsp:spPr>
        <a:xfrm>
          <a:off x="1168690" y="1666911"/>
          <a:ext cx="1060665" cy="636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Health &amp; Social Care Information Centre</a:t>
          </a:r>
        </a:p>
      </dsp:txBody>
      <dsp:txXfrm>
        <a:off x="1168690" y="1666911"/>
        <a:ext cx="1060665" cy="636399"/>
      </dsp:txXfrm>
    </dsp:sp>
    <dsp:sp modelId="{F8C3DDFC-1285-40E4-A5BA-ADC6D7926546}">
      <dsp:nvSpPr>
        <dsp:cNvPr id="0" name=""/>
        <dsp:cNvSpPr/>
      </dsp:nvSpPr>
      <dsp:spPr>
        <a:xfrm>
          <a:off x="2335422" y="1666911"/>
          <a:ext cx="1060665" cy="636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Local Government Association</a:t>
          </a:r>
        </a:p>
      </dsp:txBody>
      <dsp:txXfrm>
        <a:off x="2335422" y="1666911"/>
        <a:ext cx="1060665" cy="636399"/>
      </dsp:txXfrm>
    </dsp:sp>
    <dsp:sp modelId="{CDD73084-2005-4222-865E-48EA5D245DE6}">
      <dsp:nvSpPr>
        <dsp:cNvPr id="0" name=""/>
        <dsp:cNvSpPr/>
      </dsp:nvSpPr>
      <dsp:spPr>
        <a:xfrm>
          <a:off x="3502154" y="1666911"/>
          <a:ext cx="1060665" cy="636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NHS England</a:t>
          </a:r>
        </a:p>
      </dsp:txBody>
      <dsp:txXfrm>
        <a:off x="3502154" y="1666911"/>
        <a:ext cx="1060665" cy="636399"/>
      </dsp:txXfrm>
    </dsp:sp>
    <dsp:sp modelId="{4E76A12C-9E24-429C-98DB-6BF30151E67F}">
      <dsp:nvSpPr>
        <dsp:cNvPr id="0" name=""/>
        <dsp:cNvSpPr/>
      </dsp:nvSpPr>
      <dsp:spPr>
        <a:xfrm>
          <a:off x="4668885" y="1666911"/>
          <a:ext cx="1060665" cy="636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National Institute for Health and Care Excellence</a:t>
          </a:r>
        </a:p>
      </dsp:txBody>
      <dsp:txXfrm>
        <a:off x="4668885" y="1666911"/>
        <a:ext cx="1060665" cy="636399"/>
      </dsp:txXfrm>
    </dsp:sp>
    <dsp:sp modelId="{85C11974-CA2F-4F63-81BB-6BC8CF0097F7}">
      <dsp:nvSpPr>
        <dsp:cNvPr id="0" name=""/>
        <dsp:cNvSpPr/>
      </dsp:nvSpPr>
      <dsp:spPr>
        <a:xfrm>
          <a:off x="1959" y="2409376"/>
          <a:ext cx="1060665" cy="636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NHS Property Services	</a:t>
          </a:r>
        </a:p>
      </dsp:txBody>
      <dsp:txXfrm>
        <a:off x="1959" y="2409376"/>
        <a:ext cx="1060665" cy="636399"/>
      </dsp:txXfrm>
    </dsp:sp>
    <dsp:sp modelId="{6CBE4557-457A-4830-A3C0-E4267641B9FE}">
      <dsp:nvSpPr>
        <dsp:cNvPr id="0" name=""/>
        <dsp:cNvSpPr/>
      </dsp:nvSpPr>
      <dsp:spPr>
        <a:xfrm>
          <a:off x="1168690" y="2409376"/>
          <a:ext cx="1060665" cy="636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NHS Trust Development Authority</a:t>
          </a:r>
        </a:p>
      </dsp:txBody>
      <dsp:txXfrm>
        <a:off x="1168690" y="2409376"/>
        <a:ext cx="1060665" cy="636399"/>
      </dsp:txXfrm>
    </dsp:sp>
    <dsp:sp modelId="{81562DD3-C173-438C-947C-CEFA6C7A8388}">
      <dsp:nvSpPr>
        <dsp:cNvPr id="0" name=""/>
        <dsp:cNvSpPr/>
      </dsp:nvSpPr>
      <dsp:spPr>
        <a:xfrm>
          <a:off x="2335422" y="2409376"/>
          <a:ext cx="1060665" cy="636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Public Health England </a:t>
          </a:r>
        </a:p>
      </dsp:txBody>
      <dsp:txXfrm>
        <a:off x="2335422" y="2409376"/>
        <a:ext cx="1060665" cy="636399"/>
      </dsp:txXfrm>
    </dsp:sp>
    <dsp:sp modelId="{AC828E26-864D-450A-89FE-88F007CBBFC0}">
      <dsp:nvSpPr>
        <dsp:cNvPr id="0" name=""/>
        <dsp:cNvSpPr/>
      </dsp:nvSpPr>
      <dsp:spPr>
        <a:xfrm>
          <a:off x="3502154" y="2409376"/>
          <a:ext cx="1060665" cy="636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Royal College of Nursing</a:t>
          </a:r>
        </a:p>
      </dsp:txBody>
      <dsp:txXfrm>
        <a:off x="3502154" y="2409376"/>
        <a:ext cx="1060665" cy="636399"/>
      </dsp:txXfrm>
    </dsp:sp>
    <dsp:sp modelId="{0C46F5A0-E440-42E4-9B3A-0DF17F1E5880}">
      <dsp:nvSpPr>
        <dsp:cNvPr id="0" name=""/>
        <dsp:cNvSpPr/>
      </dsp:nvSpPr>
      <dsp:spPr>
        <a:xfrm>
          <a:off x="4668885" y="2409376"/>
          <a:ext cx="1060665" cy="636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Royal College of Midwives</a:t>
          </a:r>
        </a:p>
      </dsp:txBody>
      <dsp:txXfrm>
        <a:off x="4668885" y="2409376"/>
        <a:ext cx="1060665" cy="636399"/>
      </dsp:txXfrm>
    </dsp:sp>
    <dsp:sp modelId="{0103828D-D74C-4DBF-9D0F-1CA1755964E0}">
      <dsp:nvSpPr>
        <dsp:cNvPr id="0" name=""/>
        <dsp:cNvSpPr/>
      </dsp:nvSpPr>
      <dsp:spPr>
        <a:xfrm>
          <a:off x="1959" y="3151842"/>
          <a:ext cx="1060665" cy="636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Royal Pharmaceutical Society</a:t>
          </a:r>
        </a:p>
      </dsp:txBody>
      <dsp:txXfrm>
        <a:off x="1959" y="3151842"/>
        <a:ext cx="1060665" cy="636399"/>
      </dsp:txXfrm>
    </dsp:sp>
    <dsp:sp modelId="{1B0E4EB8-D4F5-4E4B-9CB2-AEDEAB3B1C35}">
      <dsp:nvSpPr>
        <dsp:cNvPr id="0" name=""/>
        <dsp:cNvSpPr/>
      </dsp:nvSpPr>
      <dsp:spPr>
        <a:xfrm>
          <a:off x="1168690" y="3151842"/>
          <a:ext cx="1060665" cy="636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Society of Local Authority Chief Executives</a:t>
          </a:r>
        </a:p>
      </dsp:txBody>
      <dsp:txXfrm>
        <a:off x="1168690" y="3151842"/>
        <a:ext cx="1060665" cy="636399"/>
      </dsp:txXfrm>
    </dsp:sp>
    <dsp:sp modelId="{480025CF-2229-4BBD-B46F-D371CAEFA48A}">
      <dsp:nvSpPr>
        <dsp:cNvPr id="0" name=""/>
        <dsp:cNvSpPr/>
      </dsp:nvSpPr>
      <dsp:spPr>
        <a:xfrm>
          <a:off x="2335422" y="3151842"/>
          <a:ext cx="1060665" cy="636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Social Partnership Forum</a:t>
          </a:r>
        </a:p>
      </dsp:txBody>
      <dsp:txXfrm>
        <a:off x="2335422" y="3151842"/>
        <a:ext cx="1060665" cy="636399"/>
      </dsp:txXfrm>
    </dsp:sp>
    <dsp:sp modelId="{8E95E35D-F301-4B75-9209-E0E00CBA82B7}">
      <dsp:nvSpPr>
        <dsp:cNvPr id="0" name=""/>
        <dsp:cNvSpPr/>
      </dsp:nvSpPr>
      <dsp:spPr>
        <a:xfrm>
          <a:off x="3502154" y="3151842"/>
          <a:ext cx="1060665" cy="636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Trade Union Congress</a:t>
          </a:r>
        </a:p>
      </dsp:txBody>
      <dsp:txXfrm>
        <a:off x="3502154" y="3151842"/>
        <a:ext cx="1060665" cy="636399"/>
      </dsp:txXfrm>
    </dsp:sp>
    <dsp:sp modelId="{4E71DC51-4331-440A-8F80-A53CAEDBF960}">
      <dsp:nvSpPr>
        <dsp:cNvPr id="0" name=""/>
        <dsp:cNvSpPr/>
      </dsp:nvSpPr>
      <dsp:spPr>
        <a:xfrm>
          <a:off x="4668885" y="3151842"/>
          <a:ext cx="1060665" cy="636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NHS Confederation</a:t>
          </a:r>
        </a:p>
      </dsp:txBody>
      <dsp:txXfrm>
        <a:off x="4668885" y="3151842"/>
        <a:ext cx="1060665" cy="636399"/>
      </dsp:txXfrm>
    </dsp:sp>
    <dsp:sp modelId="{C79A61A0-BBC9-4205-8268-924DC4C13A10}">
      <dsp:nvSpPr>
        <dsp:cNvPr id="0" name=""/>
        <dsp:cNvSpPr/>
      </dsp:nvSpPr>
      <dsp:spPr>
        <a:xfrm>
          <a:off x="0" y="3888434"/>
          <a:ext cx="1060665" cy="636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/>
            <a:t>Department of Health</a:t>
          </a:r>
        </a:p>
      </dsp:txBody>
      <dsp:txXfrm>
        <a:off x="0" y="3888434"/>
        <a:ext cx="1060665" cy="636399"/>
      </dsp:txXfrm>
    </dsp:sp>
    <dsp:sp modelId="{ACB0BFD6-06DA-4414-8D1C-914812A53A73}">
      <dsp:nvSpPr>
        <dsp:cNvPr id="0" name=""/>
        <dsp:cNvSpPr/>
      </dsp:nvSpPr>
      <dsp:spPr>
        <a:xfrm>
          <a:off x="1152123" y="3888434"/>
          <a:ext cx="1060665" cy="636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/>
            <a:t>Department of Energy &amp; Climate Change</a:t>
          </a:r>
        </a:p>
      </dsp:txBody>
      <dsp:txXfrm>
        <a:off x="1152123" y="3888434"/>
        <a:ext cx="1060665" cy="636399"/>
      </dsp:txXfrm>
    </dsp:sp>
    <dsp:sp modelId="{756CC580-EDC3-4ED8-8A3A-8FA2213FF4CC}">
      <dsp:nvSpPr>
        <dsp:cNvPr id="0" name=""/>
        <dsp:cNvSpPr/>
      </dsp:nvSpPr>
      <dsp:spPr>
        <a:xfrm>
          <a:off x="2323712" y="3888434"/>
          <a:ext cx="1060665" cy="636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/>
            <a:t>Department for Environment, Food and Rural Affairs</a:t>
          </a:r>
        </a:p>
      </dsp:txBody>
      <dsp:txXfrm>
        <a:off x="2323712" y="3888434"/>
        <a:ext cx="1060665" cy="636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1EA98-DB22-144C-813C-421DAB539FF0}">
      <dsp:nvSpPr>
        <dsp:cNvPr id="0" name=""/>
        <dsp:cNvSpPr/>
      </dsp:nvSpPr>
      <dsp:spPr>
        <a:xfrm>
          <a:off x="2593402" y="2283922"/>
          <a:ext cx="1869978" cy="186997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Healthcare</a:t>
          </a:r>
          <a:endParaRPr lang="en-US" sz="2300" kern="1200" dirty="0"/>
        </a:p>
      </dsp:txBody>
      <dsp:txXfrm>
        <a:off x="2867254" y="2557774"/>
        <a:ext cx="1322274" cy="1322274"/>
      </dsp:txXfrm>
    </dsp:sp>
    <dsp:sp modelId="{0D8E4E26-0A2F-F440-83B9-6889F2E657D7}">
      <dsp:nvSpPr>
        <dsp:cNvPr id="0" name=""/>
        <dsp:cNvSpPr/>
      </dsp:nvSpPr>
      <dsp:spPr>
        <a:xfrm rot="10800000">
          <a:off x="696090" y="2952439"/>
          <a:ext cx="1792960" cy="5329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996C57-C0C2-9344-8FF0-7C162085A10B}">
      <dsp:nvSpPr>
        <dsp:cNvPr id="0" name=""/>
        <dsp:cNvSpPr/>
      </dsp:nvSpPr>
      <dsp:spPr>
        <a:xfrm>
          <a:off x="41597" y="2695317"/>
          <a:ext cx="1308985" cy="1047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Limited Resources</a:t>
          </a:r>
          <a:endParaRPr lang="en-US" sz="1800" kern="1200" dirty="0"/>
        </a:p>
      </dsp:txBody>
      <dsp:txXfrm>
        <a:off x="72268" y="2725988"/>
        <a:ext cx="1247643" cy="985846"/>
      </dsp:txXfrm>
    </dsp:sp>
    <dsp:sp modelId="{82D76C3E-DAB4-AC46-A486-EEA65259A4C6}">
      <dsp:nvSpPr>
        <dsp:cNvPr id="0" name=""/>
        <dsp:cNvSpPr/>
      </dsp:nvSpPr>
      <dsp:spPr>
        <a:xfrm rot="12960000">
          <a:off x="1065799" y="1814592"/>
          <a:ext cx="1792960" cy="5329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656962-916A-2748-A99D-E62DEE95DE6A}">
      <dsp:nvSpPr>
        <dsp:cNvPr id="0" name=""/>
        <dsp:cNvSpPr/>
      </dsp:nvSpPr>
      <dsp:spPr>
        <a:xfrm>
          <a:off x="582519" y="1030532"/>
          <a:ext cx="1308985" cy="1047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Ageing Population</a:t>
          </a:r>
          <a:endParaRPr lang="en-US" sz="1800" kern="1200" dirty="0"/>
        </a:p>
      </dsp:txBody>
      <dsp:txXfrm>
        <a:off x="613190" y="1061203"/>
        <a:ext cx="1247643" cy="985846"/>
      </dsp:txXfrm>
    </dsp:sp>
    <dsp:sp modelId="{590F1A04-4234-7C41-BA17-C04F110704DB}">
      <dsp:nvSpPr>
        <dsp:cNvPr id="0" name=""/>
        <dsp:cNvSpPr/>
      </dsp:nvSpPr>
      <dsp:spPr>
        <a:xfrm rot="15120000">
          <a:off x="2033710" y="1111364"/>
          <a:ext cx="1792960" cy="5329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08B280-95CA-7F41-BC20-C1BD0C2B0D96}">
      <dsp:nvSpPr>
        <dsp:cNvPr id="0" name=""/>
        <dsp:cNvSpPr/>
      </dsp:nvSpPr>
      <dsp:spPr>
        <a:xfrm>
          <a:off x="1998669" y="1638"/>
          <a:ext cx="1308985" cy="1047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Increasing Chronic Disease</a:t>
          </a:r>
          <a:endParaRPr lang="en-US" sz="1800" kern="1200" dirty="0"/>
        </a:p>
      </dsp:txBody>
      <dsp:txXfrm>
        <a:off x="2029340" y="32309"/>
        <a:ext cx="1247643" cy="985846"/>
      </dsp:txXfrm>
    </dsp:sp>
    <dsp:sp modelId="{7CB2EA3D-29B1-494F-BA6A-F872C80A6B47}">
      <dsp:nvSpPr>
        <dsp:cNvPr id="0" name=""/>
        <dsp:cNvSpPr/>
      </dsp:nvSpPr>
      <dsp:spPr>
        <a:xfrm rot="17280000">
          <a:off x="3230113" y="1111364"/>
          <a:ext cx="1792960" cy="5329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FC4425-7575-4946-80BC-BAA38BF34858}">
      <dsp:nvSpPr>
        <dsp:cNvPr id="0" name=""/>
        <dsp:cNvSpPr/>
      </dsp:nvSpPr>
      <dsp:spPr>
        <a:xfrm>
          <a:off x="3749128" y="1638"/>
          <a:ext cx="1308985" cy="1047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Patient Expectations</a:t>
          </a:r>
          <a:endParaRPr lang="en-US" sz="1800" kern="1200" dirty="0"/>
        </a:p>
      </dsp:txBody>
      <dsp:txXfrm>
        <a:off x="3779799" y="32309"/>
        <a:ext cx="1247643" cy="985846"/>
      </dsp:txXfrm>
    </dsp:sp>
    <dsp:sp modelId="{5E2CE3F0-9161-444C-A7D6-CD154E8653A2}">
      <dsp:nvSpPr>
        <dsp:cNvPr id="0" name=""/>
        <dsp:cNvSpPr/>
      </dsp:nvSpPr>
      <dsp:spPr>
        <a:xfrm rot="19440000">
          <a:off x="4198024" y="1814592"/>
          <a:ext cx="1792960" cy="5329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0A7913-9E5E-0342-82E8-8E820BBA5776}">
      <dsp:nvSpPr>
        <dsp:cNvPr id="0" name=""/>
        <dsp:cNvSpPr/>
      </dsp:nvSpPr>
      <dsp:spPr>
        <a:xfrm>
          <a:off x="5165279" y="1030532"/>
          <a:ext cx="1308985" cy="1047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Increasing Regulation</a:t>
          </a:r>
          <a:endParaRPr lang="en-US" sz="1800" kern="1200" dirty="0"/>
        </a:p>
      </dsp:txBody>
      <dsp:txXfrm>
        <a:off x="5195950" y="1061203"/>
        <a:ext cx="1247643" cy="985846"/>
      </dsp:txXfrm>
    </dsp:sp>
    <dsp:sp modelId="{C4AE4EBF-0A4D-8545-8122-C9294F95AD26}">
      <dsp:nvSpPr>
        <dsp:cNvPr id="0" name=""/>
        <dsp:cNvSpPr/>
      </dsp:nvSpPr>
      <dsp:spPr>
        <a:xfrm>
          <a:off x="4567733" y="2952439"/>
          <a:ext cx="1792960" cy="5329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0BBB23-E769-4D44-94D6-FED865892966}">
      <dsp:nvSpPr>
        <dsp:cNvPr id="0" name=""/>
        <dsp:cNvSpPr/>
      </dsp:nvSpPr>
      <dsp:spPr>
        <a:xfrm>
          <a:off x="5706201" y="2695317"/>
          <a:ext cx="1308985" cy="1047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Science &amp; Technology</a:t>
          </a:r>
          <a:endParaRPr lang="en-US" sz="1800" kern="1200" dirty="0"/>
        </a:p>
      </dsp:txBody>
      <dsp:txXfrm>
        <a:off x="5736872" y="2725988"/>
        <a:ext cx="1247643" cy="985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0C19-6768-764B-AA27-D7DADC5245BA}">
      <dsp:nvSpPr>
        <dsp:cNvPr id="0" name=""/>
        <dsp:cNvSpPr/>
      </dsp:nvSpPr>
      <dsp:spPr>
        <a:xfrm>
          <a:off x="1348600" y="44185"/>
          <a:ext cx="2120910" cy="212091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smtClean="0"/>
            <a:t>Social</a:t>
          </a:r>
          <a:endParaRPr lang="en-US" sz="1600" kern="1200"/>
        </a:p>
      </dsp:txBody>
      <dsp:txXfrm>
        <a:off x="1631388" y="415344"/>
        <a:ext cx="1555334" cy="954409"/>
      </dsp:txXfrm>
    </dsp:sp>
    <dsp:sp modelId="{B430F318-EDF7-3E4C-A9F1-21A692D8B535}">
      <dsp:nvSpPr>
        <dsp:cNvPr id="0" name=""/>
        <dsp:cNvSpPr/>
      </dsp:nvSpPr>
      <dsp:spPr>
        <a:xfrm>
          <a:off x="2113895" y="1369754"/>
          <a:ext cx="2120910" cy="2120910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smtClean="0"/>
            <a:t>Economic</a:t>
          </a:r>
          <a:endParaRPr lang="en-US" sz="1600" kern="1200"/>
        </a:p>
      </dsp:txBody>
      <dsp:txXfrm>
        <a:off x="2762541" y="1917656"/>
        <a:ext cx="1272546" cy="1166500"/>
      </dsp:txXfrm>
    </dsp:sp>
    <dsp:sp modelId="{6346548B-C85F-5C4D-8DB5-442C59427E43}">
      <dsp:nvSpPr>
        <dsp:cNvPr id="0" name=""/>
        <dsp:cNvSpPr/>
      </dsp:nvSpPr>
      <dsp:spPr>
        <a:xfrm>
          <a:off x="583305" y="1369754"/>
          <a:ext cx="2120910" cy="2120910"/>
        </a:xfrm>
        <a:prstGeom prst="ellipse">
          <a:avLst/>
        </a:prstGeom>
        <a:solidFill>
          <a:srgbClr val="CCFFCC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smtClean="0"/>
            <a:t>Environmental</a:t>
          </a:r>
          <a:endParaRPr lang="en-US" sz="1600" kern="1200"/>
        </a:p>
      </dsp:txBody>
      <dsp:txXfrm>
        <a:off x="783024" y="1917656"/>
        <a:ext cx="1272546" cy="1166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0C19-6768-764B-AA27-D7DADC5245BA}">
      <dsp:nvSpPr>
        <dsp:cNvPr id="0" name=""/>
        <dsp:cNvSpPr/>
      </dsp:nvSpPr>
      <dsp:spPr>
        <a:xfrm>
          <a:off x="1348600" y="44185"/>
          <a:ext cx="2120910" cy="212091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smtClean="0"/>
            <a:t>Social</a:t>
          </a:r>
          <a:endParaRPr lang="en-US" sz="1600" kern="1200"/>
        </a:p>
      </dsp:txBody>
      <dsp:txXfrm>
        <a:off x="1631388" y="415344"/>
        <a:ext cx="1555334" cy="954409"/>
      </dsp:txXfrm>
    </dsp:sp>
    <dsp:sp modelId="{B430F318-EDF7-3E4C-A9F1-21A692D8B535}">
      <dsp:nvSpPr>
        <dsp:cNvPr id="0" name=""/>
        <dsp:cNvSpPr/>
      </dsp:nvSpPr>
      <dsp:spPr>
        <a:xfrm>
          <a:off x="2113895" y="1369754"/>
          <a:ext cx="2120910" cy="2120910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smtClean="0"/>
            <a:t>Economic</a:t>
          </a:r>
          <a:endParaRPr lang="en-US" sz="1600" kern="1200"/>
        </a:p>
      </dsp:txBody>
      <dsp:txXfrm>
        <a:off x="2762541" y="1917656"/>
        <a:ext cx="1272546" cy="1166500"/>
      </dsp:txXfrm>
    </dsp:sp>
    <dsp:sp modelId="{6346548B-C85F-5C4D-8DB5-442C59427E43}">
      <dsp:nvSpPr>
        <dsp:cNvPr id="0" name=""/>
        <dsp:cNvSpPr/>
      </dsp:nvSpPr>
      <dsp:spPr>
        <a:xfrm>
          <a:off x="583305" y="1369754"/>
          <a:ext cx="2120910" cy="2120910"/>
        </a:xfrm>
        <a:prstGeom prst="ellipse">
          <a:avLst/>
        </a:prstGeom>
        <a:solidFill>
          <a:srgbClr val="CCFFCC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smtClean="0"/>
            <a:t>Environmental</a:t>
          </a:r>
          <a:endParaRPr lang="en-US" sz="1600" kern="1200"/>
        </a:p>
      </dsp:txBody>
      <dsp:txXfrm>
        <a:off x="783024" y="1917656"/>
        <a:ext cx="1272546" cy="1166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0C19-6768-764B-AA27-D7DADC5245BA}">
      <dsp:nvSpPr>
        <dsp:cNvPr id="0" name=""/>
        <dsp:cNvSpPr/>
      </dsp:nvSpPr>
      <dsp:spPr>
        <a:xfrm>
          <a:off x="1348600" y="44185"/>
          <a:ext cx="2120910" cy="212091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smtClean="0"/>
            <a:t>Social</a:t>
          </a:r>
          <a:endParaRPr lang="en-US" sz="1600" kern="1200"/>
        </a:p>
      </dsp:txBody>
      <dsp:txXfrm>
        <a:off x="1631388" y="415344"/>
        <a:ext cx="1555334" cy="954409"/>
      </dsp:txXfrm>
    </dsp:sp>
    <dsp:sp modelId="{B430F318-EDF7-3E4C-A9F1-21A692D8B535}">
      <dsp:nvSpPr>
        <dsp:cNvPr id="0" name=""/>
        <dsp:cNvSpPr/>
      </dsp:nvSpPr>
      <dsp:spPr>
        <a:xfrm>
          <a:off x="2113895" y="1369754"/>
          <a:ext cx="2120910" cy="2120910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smtClean="0"/>
            <a:t>Economic</a:t>
          </a:r>
          <a:endParaRPr lang="en-US" sz="1600" kern="1200"/>
        </a:p>
      </dsp:txBody>
      <dsp:txXfrm>
        <a:off x="2762541" y="1917656"/>
        <a:ext cx="1272546" cy="1166500"/>
      </dsp:txXfrm>
    </dsp:sp>
    <dsp:sp modelId="{6346548B-C85F-5C4D-8DB5-442C59427E43}">
      <dsp:nvSpPr>
        <dsp:cNvPr id="0" name=""/>
        <dsp:cNvSpPr/>
      </dsp:nvSpPr>
      <dsp:spPr>
        <a:xfrm>
          <a:off x="583305" y="1369754"/>
          <a:ext cx="2120910" cy="2120910"/>
        </a:xfrm>
        <a:prstGeom prst="ellipse">
          <a:avLst/>
        </a:prstGeom>
        <a:solidFill>
          <a:srgbClr val="CCFFCC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smtClean="0"/>
            <a:t>Environmental</a:t>
          </a:r>
          <a:endParaRPr lang="en-US" sz="1600" kern="1200"/>
        </a:p>
      </dsp:txBody>
      <dsp:txXfrm>
        <a:off x="783024" y="1917656"/>
        <a:ext cx="1272546" cy="1166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9C052-8826-FE4C-8367-E58F791E3815}" type="datetimeFigureOut">
              <a:rPr lang="en-US" smtClean="0"/>
              <a:pPr/>
              <a:t>27/02/2014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1620C-5F40-794D-B06C-5BC30FB3EC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3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</a:t>
            </a:r>
            <a:r>
              <a:rPr lang="en-GB" baseline="0" dirty="0" smtClean="0"/>
              <a:t> healthcare we are blinkered to the immediate and acute, we are not good at seeing the bigger picture, the worldwide picture, the picture of the future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We should live within our limits (Europeans use 3 planets, North Americans use 5 planets)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We should</a:t>
            </a:r>
            <a:r>
              <a:rPr lang="en-GB" baseline="0" dirty="0" smtClean="0"/>
              <a:t> take only what we need and no more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We should leave enough resources so that future generations can have a similar standard of living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We should not do things DETRIMENTAL to the health of others</a:t>
            </a:r>
          </a:p>
          <a:p>
            <a:pPr eaLnBrk="1" hangingPunct="1">
              <a:spcBef>
                <a:spcPct val="0"/>
              </a:spcBef>
            </a:pPr>
            <a:r>
              <a:rPr lang="en-GB" baseline="0" dirty="0" smtClean="0"/>
              <a:t>We should INVEST in &amp; use WISELY our RESOURCES – PEOPLE &amp; the ENVIRONMENT</a:t>
            </a:r>
            <a:endParaRPr lang="en-GB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8B97D-4961-4641-B9B9-2A87C7D50C1B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expected to be the thing that really increases the PACE</a:t>
            </a:r>
            <a:r>
              <a:rPr lang="en-US" baseline="0" dirty="0" smtClean="0"/>
              <a:t> of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38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Successful </a:t>
            </a:r>
            <a:r>
              <a:rPr lang="en-US" dirty="0" err="1" smtClean="0"/>
              <a:t>organisations</a:t>
            </a:r>
            <a:r>
              <a:rPr lang="en-US" dirty="0" smtClean="0"/>
              <a:t> LISTEN to their Staff &amp; Customers</a:t>
            </a:r>
          </a:p>
          <a:p>
            <a:r>
              <a:rPr lang="en-US" dirty="0" smtClean="0"/>
              <a:t>Improves reputation</a:t>
            </a:r>
          </a:p>
          <a:p>
            <a:r>
              <a:rPr lang="en-US" dirty="0" smtClean="0"/>
              <a:t>Group who are ripe</a:t>
            </a:r>
            <a:r>
              <a:rPr lang="en-US" baseline="0" dirty="0" smtClean="0"/>
              <a:t> to be engaged</a:t>
            </a:r>
          </a:p>
          <a:p>
            <a:r>
              <a:rPr lang="en-US" baseline="0" dirty="0" smtClean="0"/>
              <a:t>These are PULL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40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8DA29-9F4B-4CA9-83FD-785E36285F94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The NHS is contributing to climate change.</a:t>
            </a:r>
          </a:p>
          <a:p>
            <a:pPr eaLnBrk="1" hangingPunct="1"/>
            <a:r>
              <a:rPr lang="en-GB" dirty="0" smtClean="0"/>
              <a:t>Climate change has a NEGATIVE IMPACT </a:t>
            </a:r>
            <a:r>
              <a:rPr lang="en-GB" baseline="0" dirty="0" smtClean="0"/>
              <a:t>on HEALTH:</a:t>
            </a:r>
          </a:p>
          <a:p>
            <a:pPr eaLnBrk="1" hangingPunct="1"/>
            <a:endParaRPr lang="en-GB" baseline="0" dirty="0" smtClean="0"/>
          </a:p>
          <a:p>
            <a:pPr eaLnBrk="1" hangingPunct="1"/>
            <a:r>
              <a:rPr lang="en-GB" dirty="0" smtClean="0"/>
              <a:t>Food poisoning, cataracts, vector borne disease, skin cancer, flooding, </a:t>
            </a:r>
            <a:r>
              <a:rPr lang="en-GB" dirty="0" err="1" smtClean="0"/>
              <a:t>heatwaves</a:t>
            </a:r>
            <a:r>
              <a:rPr lang="en-GB" dirty="0" smtClean="0"/>
              <a:t>. </a:t>
            </a:r>
          </a:p>
          <a:p>
            <a:pPr eaLnBrk="1" hangingPunct="1"/>
            <a:r>
              <a:rPr lang="en-GB" dirty="0" smtClean="0"/>
              <a:t>OLD PEOPLE &amp; Cold Snaps – Think of the Venn Diagram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C492D-A377-4B54-A400-E834F41624E0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On</a:t>
            </a:r>
            <a:r>
              <a:rPr lang="en-GB" baseline="0" dirty="0" smtClean="0"/>
              <a:t> a worldwide scale the</a:t>
            </a:r>
            <a:r>
              <a:rPr lang="en-GB" dirty="0" smtClean="0"/>
              <a:t> </a:t>
            </a:r>
            <a:r>
              <a:rPr lang="en-GB" b="1" i="1" dirty="0" smtClean="0"/>
              <a:t>big issues</a:t>
            </a:r>
            <a:r>
              <a:rPr lang="en-GB" i="1" dirty="0" smtClean="0"/>
              <a:t> </a:t>
            </a:r>
            <a:r>
              <a:rPr lang="en-GB" dirty="0" smtClean="0"/>
              <a:t>are: drought, crop failure, economic collapse, mass migration, civil unrest, societal collapse. ...Easter Island. </a:t>
            </a:r>
          </a:p>
          <a:p>
            <a:pPr eaLnBrk="1" hangingPunct="1"/>
            <a:endParaRPr lang="en-GB" i="1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This was the conclusion of a University College London and Lancet commission in 2009. It was supported by an editorial from Margaret Chan, head of the WHO recognizing the importance of the issue. 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8FEB71-0AE8-0E4C-93DD-FB7A6FD3E0ED}" type="slidenum">
              <a:rPr lang="en-GB" sz="1200">
                <a:latin typeface="Calibri" charset="0"/>
              </a:rPr>
              <a:pPr eaLnBrk="1" hangingPunct="1"/>
              <a:t>23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35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Demand continues to rise</a:t>
            </a:r>
          </a:p>
          <a:p>
            <a:endParaRPr lang="en-US" dirty="0" smtClean="0"/>
          </a:p>
          <a:p>
            <a:r>
              <a:rPr lang="en-US" dirty="0" smtClean="0"/>
              <a:t>(Regulation includes Reducing CO2 FOOTPRINT</a:t>
            </a:r>
            <a:r>
              <a:rPr lang="en-US" baseline="0" dirty="0" smtClean="0"/>
              <a:t> by 80% by 2050)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18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have the capacity, or the money to meet demand.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09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NHS is at breaking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67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Even with more money, we can’t keep doing MORE of the SAME</a:t>
            </a:r>
          </a:p>
          <a:p>
            <a:r>
              <a:rPr lang="en-US" baseline="0" dirty="0" smtClean="0"/>
              <a:t>Are the things we are doing now making people healthier????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Change is an IMPERATIVE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Do you STAY on the burning platform, or do you jump?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01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 activity (acts of countries, </a:t>
            </a:r>
            <a:r>
              <a:rPr lang="en-US" dirty="0" err="1" smtClean="0"/>
              <a:t>organisations</a:t>
            </a:r>
            <a:r>
              <a:rPr lang="en-US" dirty="0" smtClean="0"/>
              <a:t>, individuals) is having many negative impacts on the environment</a:t>
            </a:r>
          </a:p>
          <a:p>
            <a:r>
              <a:rPr lang="en-US" dirty="0" smtClean="0"/>
              <a:t>None of the effects exists in isolation, the planet is a system.</a:t>
            </a:r>
          </a:p>
          <a:p>
            <a:r>
              <a:rPr lang="en-US" dirty="0" smtClean="0"/>
              <a:t>In this country we have</a:t>
            </a:r>
            <a:r>
              <a:rPr lang="en-US" baseline="0" dirty="0" smtClean="0"/>
              <a:t> come a long way In improving the visible state of the environment but……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2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healthcare our first priority MUST be Quality patient care</a:t>
            </a:r>
            <a:endParaRPr lang="en-US" dirty="0" smtClean="0"/>
          </a:p>
          <a:p>
            <a:r>
              <a:rPr lang="en-US" dirty="0" smtClean="0"/>
              <a:t>We should be aiming</a:t>
            </a:r>
            <a:r>
              <a:rPr lang="en-US" baseline="0" dirty="0" smtClean="0"/>
              <a:t> for the sweet spot with service development</a:t>
            </a:r>
          </a:p>
          <a:p>
            <a:r>
              <a:rPr lang="en-US" baseline="0" dirty="0" smtClean="0"/>
              <a:t>We should put the triple bottom line into business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67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straightforward stuff…</a:t>
            </a:r>
          </a:p>
          <a:p>
            <a:r>
              <a:rPr lang="en-US" dirty="0" smtClean="0"/>
              <a:t>As individuals and Trusts we can be GCCs</a:t>
            </a:r>
          </a:p>
          <a:p>
            <a:r>
              <a:rPr lang="en-US" dirty="0" smtClean="0"/>
              <a:t>Every Trust has a Sustainability Lead &amp; Sustainability Manager to help them</a:t>
            </a:r>
            <a:r>
              <a:rPr lang="en-US" baseline="0" dirty="0" smtClean="0"/>
              <a:t> do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37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slightly less straightforward stuff….</a:t>
            </a:r>
          </a:p>
          <a:p>
            <a:r>
              <a:rPr lang="en-US" baseline="0" dirty="0" smtClean="0"/>
              <a:t>If tomorrow every member of staff cycled and every hospital had a wind farm, we would still be left with procurement……</a:t>
            </a:r>
          </a:p>
          <a:p>
            <a:r>
              <a:rPr lang="en-US" baseline="0" dirty="0" smtClean="0"/>
              <a:t>Everything we use has a CARBON FOOTPRINT or a CARBON COST that goes with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56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1:200 drugs make it to market</a:t>
            </a:r>
          </a:p>
          <a:p>
            <a:r>
              <a:rPr lang="en-US" dirty="0" smtClean="0"/>
              <a:t>£300million drugs wasted each year (= 11,778 community nurses / 80,000 hip replacements / 312,175 cataract operations)</a:t>
            </a:r>
          </a:p>
          <a:p>
            <a:r>
              <a:rPr lang="en-US" dirty="0" smtClean="0"/>
              <a:t>Sometimes we give drugs that are unnecessary / don’t work / cause side effects or patients decide not to take them……</a:t>
            </a:r>
          </a:p>
          <a:p>
            <a:r>
              <a:rPr lang="en-US" dirty="0" smtClean="0"/>
              <a:t>This is where WE come in</a:t>
            </a:r>
          </a:p>
          <a:p>
            <a:r>
              <a:rPr lang="en-US" dirty="0" smtClean="0"/>
              <a:t>These</a:t>
            </a:r>
            <a:r>
              <a:rPr lang="en-US" baseline="0" dirty="0" smtClean="0"/>
              <a:t> are the things that WE have control 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85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Opportunity to look HOLISTICALLY</a:t>
            </a:r>
          </a:p>
          <a:p>
            <a:r>
              <a:rPr lang="en-US" dirty="0" smtClean="0"/>
              <a:t>The GOOD NEWS is – most things that are good for the Environment also Benefit Health and Save Money</a:t>
            </a:r>
          </a:p>
          <a:p>
            <a:endParaRPr lang="en-US" dirty="0" smtClean="0"/>
          </a:p>
          <a:p>
            <a:r>
              <a:rPr lang="en-US" dirty="0" smtClean="0"/>
              <a:t>Where can we make changes that </a:t>
            </a:r>
          </a:p>
          <a:p>
            <a:r>
              <a:rPr lang="en-US" dirty="0" smtClean="0"/>
              <a:t>Improve the Environment</a:t>
            </a:r>
          </a:p>
          <a:p>
            <a:r>
              <a:rPr lang="en-US" dirty="0" smtClean="0"/>
              <a:t>Save Money</a:t>
            </a:r>
          </a:p>
          <a:p>
            <a:r>
              <a:rPr lang="en-US" dirty="0" smtClean="0"/>
              <a:t>Improve Health</a:t>
            </a:r>
          </a:p>
          <a:p>
            <a:endParaRPr lang="en-US" dirty="0" smtClean="0"/>
          </a:p>
          <a:p>
            <a:r>
              <a:rPr lang="en-US" dirty="0" smtClean="0"/>
              <a:t>We should be aiming</a:t>
            </a:r>
            <a:r>
              <a:rPr lang="en-US" baseline="0" dirty="0" smtClean="0"/>
              <a:t> for the sweet spot with service development</a:t>
            </a:r>
          </a:p>
          <a:p>
            <a:r>
              <a:rPr lang="en-US" baseline="0" dirty="0" smtClean="0"/>
              <a:t>We should put the triple bottom line into business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67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What can we do to prevent disease / promote healthy lifestyles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What difference will it make?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9C2FE-F7EF-42DC-9496-74928CB67F9D}" type="slidenum">
              <a:rPr lang="en-GB" smtClean="0"/>
              <a:pPr/>
              <a:t>40</a:t>
            </a:fld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TTR = Time in Therapeutic</a:t>
            </a:r>
            <a:r>
              <a:rPr lang="en-US" baseline="0" dirty="0" smtClean="0"/>
              <a:t>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93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67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92A7A-FAA6-4194-9473-ABA3D8500F80}" type="slidenum">
              <a:rPr lang="en-GB" smtClean="0"/>
              <a:pPr/>
              <a:t>47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i="1" dirty="0" smtClean="0"/>
          </a:p>
          <a:p>
            <a:r>
              <a:rPr lang="en-GB" i="0" dirty="0" smtClean="0"/>
              <a:t>We</a:t>
            </a:r>
            <a:r>
              <a:rPr lang="en-GB" i="0" baseline="0" dirty="0" smtClean="0"/>
              <a:t> are releasing carbon at a phenomenal rate.  The rise started with industrialisation and has escalated massively in the last 50 years.</a:t>
            </a:r>
          </a:p>
          <a:p>
            <a:endParaRPr lang="en-GB" i="0" dirty="0" smtClean="0"/>
          </a:p>
          <a:p>
            <a:r>
              <a:rPr lang="en-GB" i="1" dirty="0" smtClean="0"/>
              <a:t>Notes for the presenter: </a:t>
            </a:r>
          </a:p>
          <a:p>
            <a:r>
              <a:rPr lang="en-GB" dirty="0" smtClean="0"/>
              <a:t>You will need to explain the basic science of climate change, in 3 or 4 simple steps. The Met Office does this well – see: ‘Explaining the evidence of climate change’ where this image was taken from, at: http://</a:t>
            </a:r>
            <a:r>
              <a:rPr lang="en-GB" dirty="0" err="1" smtClean="0"/>
              <a:t>www.metoffice.gov.uk</a:t>
            </a:r>
            <a:r>
              <a:rPr lang="en-GB" dirty="0" smtClean="0"/>
              <a:t>/</a:t>
            </a:r>
            <a:r>
              <a:rPr lang="en-GB" dirty="0" err="1" smtClean="0"/>
              <a:t>climatechange</a:t>
            </a:r>
            <a:r>
              <a:rPr lang="en-GB" dirty="0" smtClean="0"/>
              <a:t>/science/controversy/</a:t>
            </a:r>
            <a:r>
              <a:rPr lang="en-GB" dirty="0" err="1" smtClean="0"/>
              <a:t>facts.html</a:t>
            </a:r>
            <a:r>
              <a:rPr lang="en-GB" dirty="0" smtClean="0"/>
              <a:t> (Last accessed: 5 July, 2010).  </a:t>
            </a:r>
          </a:p>
          <a:p>
            <a:endParaRPr lang="en-GB" dirty="0" smtClean="0"/>
          </a:p>
          <a:p>
            <a:r>
              <a:rPr lang="en-GB" dirty="0" smtClean="0"/>
              <a:t>This slide shows that: ‘CO</a:t>
            </a:r>
            <a:r>
              <a:rPr lang="en-GB" baseline="-25000" dirty="0" smtClean="0"/>
              <a:t>2</a:t>
            </a:r>
            <a:r>
              <a:rPr lang="en-GB" dirty="0" smtClean="0"/>
              <a:t> concentrations in the atmosphere are rising. They have increased by about 38% since industrialisation began, from 280 ppm (parts per million) to 387 ppm. Two-thirds of that increase has occurred in the last 50 years. CO</a:t>
            </a:r>
            <a:r>
              <a:rPr lang="en-GB" baseline="-25000" dirty="0" smtClean="0"/>
              <a:t>2</a:t>
            </a:r>
            <a:r>
              <a:rPr lang="en-GB" dirty="0" smtClean="0"/>
              <a:t> levels are now 30% higher than at any time over at least the last 800,000 years.’ 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D473A-B8BD-4479-8609-EBACCB2D01BC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Equity within our local population</a:t>
            </a:r>
          </a:p>
          <a:p>
            <a:r>
              <a:rPr lang="en-US" dirty="0" smtClean="0"/>
              <a:t>Also a social conscience</a:t>
            </a:r>
          </a:p>
          <a:p>
            <a:endParaRPr lang="en-US" dirty="0" smtClean="0"/>
          </a:p>
          <a:p>
            <a:r>
              <a:rPr lang="en-US" dirty="0" smtClean="0"/>
              <a:t>Teenagers welding laryngoscopes in Sialkot, Pakistan</a:t>
            </a:r>
          </a:p>
          <a:p>
            <a:r>
              <a:rPr lang="en-US" dirty="0" smtClean="0"/>
              <a:t>50,000 manual </a:t>
            </a:r>
            <a:r>
              <a:rPr lang="en-US" dirty="0" err="1" smtClean="0"/>
              <a:t>labourers</a:t>
            </a:r>
            <a:r>
              <a:rPr lang="en-US" dirty="0" smtClean="0"/>
              <a:t> work 12 </a:t>
            </a:r>
            <a:r>
              <a:rPr lang="en-US" dirty="0" err="1" smtClean="0"/>
              <a:t>hrs</a:t>
            </a:r>
            <a:r>
              <a:rPr lang="en-US" dirty="0" smtClean="0"/>
              <a:t>/day, 7/7, $2/day</a:t>
            </a:r>
          </a:p>
          <a:p>
            <a:r>
              <a:rPr lang="en-US" dirty="0" smtClean="0"/>
              <a:t>5,800 children, some as young as 7 years</a:t>
            </a:r>
          </a:p>
          <a:p>
            <a:endParaRPr lang="en-US" dirty="0" smtClean="0"/>
          </a:p>
          <a:p>
            <a:r>
              <a:rPr lang="en-US" dirty="0" smtClean="0"/>
              <a:t>We have HUGE buying power – we could make a difference to peoples lives.</a:t>
            </a:r>
          </a:p>
          <a:p>
            <a:r>
              <a:rPr lang="en-US" dirty="0" smtClean="0"/>
              <a:t>Sustainability information on products (like dietary information on food) How much carbon did it cost, is it Fair Trade?</a:t>
            </a:r>
          </a:p>
          <a:p>
            <a:r>
              <a:rPr lang="en-US" dirty="0" smtClean="0"/>
              <a:t>We look for quality and we look at price – Perhaps</a:t>
            </a:r>
            <a:r>
              <a:rPr lang="en-US" baseline="0" dirty="0" smtClean="0"/>
              <a:t> we should be asking MORE Questions, Demanding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86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a National HEALTH service</a:t>
            </a:r>
          </a:p>
          <a:p>
            <a:r>
              <a:rPr lang="en-US" dirty="0" smtClean="0"/>
              <a:t>Our activity should NOT have a negative impact on HEALTH</a:t>
            </a:r>
          </a:p>
          <a:p>
            <a:r>
              <a:rPr lang="en-US" dirty="0" smtClean="0"/>
              <a:t>We are releasing as much CO2 as a small country!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35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a PUSH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84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on course</a:t>
            </a:r>
            <a:r>
              <a:rPr lang="en-US" baseline="0" dirty="0" smtClean="0"/>
              <a:t> to meet the 2015 target, but fall short of the 2020 target.</a:t>
            </a:r>
          </a:p>
          <a:p>
            <a:r>
              <a:rPr lang="en-US" baseline="0" dirty="0" smtClean="0"/>
              <a:t>This is because we have done all the easy things in terms of transport and energy and need to look beyond…..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0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More PUSH Factors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Healthcare </a:t>
            </a:r>
            <a:r>
              <a:rPr lang="en-US" baseline="0" dirty="0" err="1" smtClean="0"/>
              <a:t>organisations</a:t>
            </a:r>
            <a:r>
              <a:rPr lang="en-US" baseline="0" dirty="0" smtClean="0"/>
              <a:t> are responding to the challenge</a:t>
            </a:r>
            <a:endParaRPr lang="en-US" dirty="0" smtClean="0"/>
          </a:p>
          <a:p>
            <a:r>
              <a:rPr lang="en-US" dirty="0" smtClean="0"/>
              <a:t>These are </a:t>
            </a:r>
            <a:r>
              <a:rPr lang="en-US" dirty="0" err="1" smtClean="0"/>
              <a:t>organisations</a:t>
            </a:r>
            <a:r>
              <a:rPr lang="en-US" dirty="0" smtClean="0"/>
              <a:t> that are a big part of our working lives</a:t>
            </a:r>
          </a:p>
          <a:p>
            <a:r>
              <a:rPr lang="en-US" dirty="0" smtClean="0"/>
              <a:t>Expect to see changes coming!!!!:</a:t>
            </a:r>
          </a:p>
          <a:p>
            <a:r>
              <a:rPr lang="en-US" dirty="0" smtClean="0"/>
              <a:t>  NICE could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putthe</a:t>
            </a:r>
            <a:r>
              <a:rPr lang="en-US" baseline="0" dirty="0" smtClean="0"/>
              <a:t> carbon cost of treatments into guidelines</a:t>
            </a:r>
          </a:p>
          <a:p>
            <a:r>
              <a:rPr lang="en-US" baseline="0" dirty="0" smtClean="0"/>
              <a:t>  CQC could be asking about sustainability as part of a measure of a quality service</a:t>
            </a:r>
          </a:p>
          <a:p>
            <a:r>
              <a:rPr lang="en-US" baseline="0" dirty="0" smtClean="0"/>
              <a:t>  It could become part of our curriculum and examinations…..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most recent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1620C-5F40-794D-B06C-5BC30FB3EC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5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2057400"/>
            <a:ext cx="3429000" cy="3124200"/>
          </a:xfrm>
        </p:spPr>
        <p:txBody>
          <a:bodyPr>
            <a:normAutofit/>
          </a:bodyPr>
          <a:lstStyle>
            <a:lvl1pPr>
              <a:buNone/>
              <a:defRPr sz="140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1487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05400" y="2507397"/>
            <a:ext cx="3124200" cy="25908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126397"/>
            <a:ext cx="3429000" cy="2971800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FRutiga"/>
                <a:cs typeface="FRutiga"/>
              </a:defRPr>
            </a:lvl1pPr>
            <a:lvl2pPr>
              <a:defRPr sz="1400">
                <a:latin typeface="FRutiga"/>
                <a:cs typeface="FRutiga"/>
              </a:defRPr>
            </a:lvl2pPr>
            <a:lvl3pPr>
              <a:defRPr sz="1400">
                <a:latin typeface="FRutiga"/>
                <a:cs typeface="FRutiga"/>
              </a:defRPr>
            </a:lvl3pPr>
            <a:lvl4pPr>
              <a:defRPr sz="1400">
                <a:latin typeface="FRutiga"/>
                <a:cs typeface="FRutiga"/>
              </a:defRPr>
            </a:lvl4pPr>
            <a:lvl5pPr>
              <a:defRPr sz="1400">
                <a:latin typeface="FRutiga"/>
                <a:cs typeface="FRutiga"/>
              </a:defRPr>
            </a:lvl5pPr>
          </a:lstStyle>
          <a:p>
            <a:pPr lvl="0"/>
            <a:r>
              <a:rPr lang="en-GB" dirty="0" smtClean="0"/>
              <a:t>Header 2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762000" y="1066800"/>
            <a:ext cx="7471913" cy="922338"/>
          </a:xfrm>
          <a:prstGeom prst="rect">
            <a:avLst/>
          </a:prstGeom>
        </p:spPr>
        <p:txBody>
          <a:bodyPr vert="horz"/>
          <a:lstStyle>
            <a:lvl1pPr algn="l">
              <a:defRPr sz="4800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Header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219200"/>
            <a:ext cx="7772400" cy="1143000"/>
          </a:xfrm>
          <a:prstGeom prst="rect">
            <a:avLst/>
          </a:prstGeom>
        </p:spPr>
        <p:txBody>
          <a:bodyPr anchor="t"/>
          <a:lstStyle>
            <a:lvl1pPr algn="l">
              <a:defRPr sz="4800" b="1" cap="none">
                <a:solidFill>
                  <a:srgbClr val="009CD5"/>
                </a:solidFill>
                <a:latin typeface="Frutiga"/>
                <a:cs typeface="Frutiga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143000"/>
            <a:ext cx="7926600" cy="990600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009CD5"/>
                </a:solidFill>
                <a:latin typeface="Frutiga "/>
                <a:cs typeface="Frutiga 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86200" cy="33528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599"/>
            <a:ext cx="3888000" cy="3348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  <a:latin typeface="FRutiga"/>
                <a:cs typeface="FRutiga"/>
              </a:defRPr>
            </a:lvl1pPr>
            <a:lvl2pPr>
              <a:defRPr sz="1400">
                <a:solidFill>
                  <a:srgbClr val="000000"/>
                </a:solidFill>
                <a:latin typeface="FRutiga"/>
                <a:cs typeface="FRutiga"/>
              </a:defRPr>
            </a:lvl2pPr>
            <a:lvl3pPr>
              <a:defRPr sz="1400">
                <a:solidFill>
                  <a:srgbClr val="000000"/>
                </a:solidFill>
                <a:latin typeface="FRutiga"/>
                <a:cs typeface="FRutiga"/>
              </a:defRPr>
            </a:lvl3pPr>
            <a:lvl4pPr>
              <a:defRPr sz="1400">
                <a:solidFill>
                  <a:srgbClr val="000000"/>
                </a:solidFill>
                <a:latin typeface="FRutiga"/>
                <a:cs typeface="FRutiga"/>
              </a:defRPr>
            </a:lvl4pPr>
            <a:lvl5pPr>
              <a:defRPr sz="1400">
                <a:solidFill>
                  <a:srgbClr val="000000"/>
                </a:solidFill>
                <a:latin typeface="FRutiga"/>
                <a:cs typeface="FRutig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73481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97975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0" Type="http://schemas.openxmlformats.org/officeDocument/2006/relationships/image" Target="../media/image2.jpeg"/><Relationship Id="rId11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leve</a:t>
            </a:r>
            <a:endParaRPr lang="en-GB" dirty="0" smtClean="0"/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0" name="Picture 9" descr="HEE Logo copy.eps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78200"/>
            <a:ext cx="2667000" cy="56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7200" y="6031468"/>
            <a:ext cx="187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1E427B"/>
                </a:solidFill>
                <a:latin typeface="Frutiga"/>
                <a:cs typeface="Frutiga"/>
              </a:rPr>
              <a:t>www.hee.nhs.uk</a:t>
            </a:r>
            <a:endParaRPr lang="en-US" dirty="0"/>
          </a:p>
        </p:txBody>
      </p:sp>
      <p:pic>
        <p:nvPicPr>
          <p:cNvPr id="6" name="Picture 5" descr="PP inner background without.jpg"/>
          <p:cNvPicPr>
            <a:picLocks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95450" cy="6881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7200" y="6096000"/>
            <a:ext cx="231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E427B"/>
                </a:solidFill>
                <a:latin typeface="Frutiga"/>
                <a:cs typeface="Frutiga"/>
              </a:rPr>
              <a:t>www.eoe.hee.nhs.uk</a:t>
            </a:r>
            <a:endParaRPr lang="en-US" dirty="0"/>
          </a:p>
        </p:txBody>
      </p:sp>
      <p:pic>
        <p:nvPicPr>
          <p:cNvPr id="11" name="Picture 10" descr="HE East of England col.jp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78200"/>
            <a:ext cx="2368296" cy="76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6" r:id="rId4"/>
    <p:sldLayoutId id="2147483677" r:id="rId5"/>
    <p:sldLayoutId id="2147483679" r:id="rId6"/>
    <p:sldLayoutId id="2147483680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du.nhs.uk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png"/><Relationship Id="rId8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lancet.com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cooke3@nhs.net" TargetMode="External"/><Relationship Id="rId4" Type="http://schemas.openxmlformats.org/officeDocument/2006/relationships/hyperlink" Target="mailto:sustainabilityeoe@gmail.com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uhealth.org.uk/documents/Carbon_Footprint_summary_NHS_update_2013.pdf" TargetMode="External"/><Relationship Id="rId4" Type="http://schemas.openxmlformats.org/officeDocument/2006/relationships/hyperlink" Target="http://www.thelancet.com/journals/lancet/article/PIIS0140-6736(09)60935-1/fulltext?_eventId=login" TargetMode="External"/><Relationship Id="rId5" Type="http://schemas.openxmlformats.org/officeDocument/2006/relationships/hyperlink" Target="http://aaobulletin-365.ascendeventmedia.com/article/4061/" TargetMode="External"/><Relationship Id="rId6" Type="http://schemas.openxmlformats.org/officeDocument/2006/relationships/hyperlink" Target="http://www.fairmedtrade.org.uk" TargetMode="External"/><Relationship Id="rId7" Type="http://schemas.openxmlformats.org/officeDocument/2006/relationships/hyperlink" Target="http://www.rcplondon.ac.uk/sites/default/files/clinmed10.2_110-11.pdf" TargetMode="External"/><Relationship Id="rId8" Type="http://schemas.openxmlformats.org/officeDocument/2006/relationships/hyperlink" Target="http://www.thelancet.com/journals/lancet/article/PIIS0140-6736(12)60766-1/abstract" TargetMode="External"/><Relationship Id="rId9" Type="http://schemas.openxmlformats.org/officeDocument/2006/relationships/hyperlink" Target="http://www.bmj.com/content/346/bmj.f3359" TargetMode="External"/><Relationship Id="rId10" Type="http://schemas.openxmlformats.org/officeDocument/2006/relationships/hyperlink" Target="http://www.acsma.org.uk/a-review-of-self-testing-patients-how-are-they-doin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etoffice.gov.uk/media/pdf/t/r/UK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066800" y="2209800"/>
            <a:ext cx="5486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a"/>
                <a:ea typeface="+mn-ea"/>
                <a:cs typeface="Frutiga"/>
              </a:rPr>
              <a:t>Slide header 1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a"/>
                <a:ea typeface="+mn-ea"/>
                <a:cs typeface="Frutiga"/>
              </a:rPr>
              <a:t>Sub header 2 to go here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a"/>
              <a:ea typeface="+mn-ea"/>
              <a:cs typeface="Frutiga"/>
            </a:endParaRPr>
          </a:p>
        </p:txBody>
      </p:sp>
      <p:pic>
        <p:nvPicPr>
          <p:cNvPr id="3" name="Picture 2" descr="untitl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723" y="1124744"/>
            <a:ext cx="6948263" cy="439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722" y="2060848"/>
            <a:ext cx="6948263" cy="1008112"/>
          </a:xfrm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Arial" charset="0"/>
              </a:rPr>
              <a:t>Sustainable </a:t>
            </a:r>
            <a:r>
              <a:rPr lang="en-GB" sz="2800" dirty="0" smtClean="0">
                <a:solidFill>
                  <a:schemeClr val="bg1"/>
                </a:solidFill>
                <a:latin typeface="Arial" charset="0"/>
              </a:rPr>
              <a:t>Healthcare Made Simple</a:t>
            </a:r>
            <a:br>
              <a:rPr lang="en-GB" sz="2800" dirty="0" smtClean="0">
                <a:solidFill>
                  <a:schemeClr val="bg1"/>
                </a:solidFill>
                <a:latin typeface="Arial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Arial" charset="0"/>
              </a:rPr>
              <a:t>Maria Cooke, QIF for Sustainability</a:t>
            </a:r>
            <a:br>
              <a:rPr lang="en-GB" sz="2000" dirty="0" smtClean="0">
                <a:solidFill>
                  <a:schemeClr val="bg1"/>
                </a:solidFill>
                <a:latin typeface="Arial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Arial" charset="0"/>
              </a:rPr>
              <a:t>Health Education East of England </a:t>
            </a:r>
            <a:r>
              <a:rPr lang="en-GB" dirty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en-GB" dirty="0">
                <a:solidFill>
                  <a:schemeClr val="folHlink"/>
                </a:solidFill>
                <a:latin typeface="Arial" charset="0"/>
              </a:rPr>
            </a:b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03848" y="4639747"/>
            <a:ext cx="4574516" cy="852264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800" b="1" kern="1200" cap="none">
                <a:solidFill>
                  <a:srgbClr val="009CD5"/>
                </a:solidFill>
                <a:latin typeface="Frutiga"/>
                <a:ea typeface="+mj-ea"/>
                <a:cs typeface="Frutiga"/>
              </a:defRPr>
            </a:lvl1pPr>
          </a:lstStyle>
          <a:p>
            <a:pPr eaLnBrk="0" hangingPunct="0">
              <a:spcBef>
                <a:spcPct val="50000"/>
              </a:spcBef>
            </a:pPr>
            <a:r>
              <a:rPr lang="en-GB" sz="2800" i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GB" sz="2800" i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GB" dirty="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en-GB" dirty="0" smtClean="0">
                <a:solidFill>
                  <a:schemeClr val="folHlink"/>
                </a:solidFill>
                <a:latin typeface="Arial" charset="0"/>
              </a:rPr>
            </a:b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42215" y="4448943"/>
            <a:ext cx="6138098" cy="1043067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800" b="1" kern="1200" cap="none">
                <a:solidFill>
                  <a:srgbClr val="009CD5"/>
                </a:solidFill>
                <a:latin typeface="Frutiga"/>
                <a:ea typeface="+mj-ea"/>
                <a:cs typeface="Frutiga"/>
              </a:defRPr>
            </a:lvl1pPr>
          </a:lstStyle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solidFill>
                  <a:schemeClr val="bg1"/>
                </a:solidFill>
                <a:latin typeface="Arial" charset="0"/>
              </a:rPr>
              <a:t>NNUH 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solidFill>
                  <a:schemeClr val="bg1"/>
                </a:solidFill>
                <a:latin typeface="Arial" charset="0"/>
              </a:rPr>
              <a:t>23</a:t>
            </a:r>
            <a:r>
              <a:rPr lang="en-GB" sz="2000" baseline="30000" dirty="0" smtClean="0">
                <a:solidFill>
                  <a:schemeClr val="bg1"/>
                </a:solidFill>
                <a:latin typeface="Arial" charset="0"/>
              </a:rPr>
              <a:t>rd</a:t>
            </a:r>
            <a:r>
              <a:rPr lang="en-GB" sz="2000" dirty="0" smtClean="0">
                <a:solidFill>
                  <a:schemeClr val="bg1"/>
                </a:solidFill>
                <a:latin typeface="Arial" charset="0"/>
              </a:rPr>
              <a:t> January 2014</a:t>
            </a:r>
          </a:p>
          <a:p>
            <a:pPr eaLnBrk="0" hangingPunct="0">
              <a:spcBef>
                <a:spcPct val="50000"/>
              </a:spcBef>
            </a:pPr>
            <a:r>
              <a:rPr lang="en-GB" dirty="0" smtClean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en-GB" dirty="0" smtClean="0">
                <a:solidFill>
                  <a:schemeClr val="folHlink"/>
                </a:solidFill>
                <a:latin typeface="Arial" charset="0"/>
              </a:rPr>
            </a:b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19200"/>
            <a:ext cx="7772400" cy="1561728"/>
          </a:xfrm>
        </p:spPr>
        <p:txBody>
          <a:bodyPr/>
          <a:lstStyle/>
          <a:p>
            <a:r>
              <a:rPr lang="en-US" dirty="0" smtClean="0"/>
              <a:t>Why is it important for NHS </a:t>
            </a:r>
            <a:r>
              <a:rPr lang="en-US" dirty="0" err="1" smtClean="0"/>
              <a:t>organisations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99592" y="2564904"/>
            <a:ext cx="7842448" cy="3318827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Government policy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Public opinion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NHS is affecting the environment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Our environment affects our health</a:t>
            </a:r>
          </a:p>
          <a:p>
            <a:pPr marL="0" indent="0"/>
            <a:endParaRPr lang="en-US" sz="3200" dirty="0" smtClean="0">
              <a:latin typeface="Arial"/>
              <a:cs typeface="Arial"/>
            </a:endParaRPr>
          </a:p>
          <a:p>
            <a:pPr marL="0" indent="0"/>
            <a:endParaRPr lang="en-US" sz="3200" dirty="0" smtClean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471913" cy="1570112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Why is it </a:t>
            </a:r>
            <a:r>
              <a:rPr lang="en-US" dirty="0" smtClean="0">
                <a:latin typeface="Arial"/>
                <a:cs typeface="Arial"/>
              </a:rPr>
              <a:t>important for NHS </a:t>
            </a:r>
            <a:r>
              <a:rPr lang="en-US" dirty="0" err="1" smtClean="0">
                <a:latin typeface="Arial"/>
                <a:cs typeface="Arial"/>
              </a:rPr>
              <a:t>organisations</a:t>
            </a:r>
            <a:r>
              <a:rPr lang="en-US" dirty="0" smtClean="0">
                <a:latin typeface="Arial"/>
                <a:cs typeface="Arial"/>
              </a:rPr>
              <a:t>?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79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2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2000" y="2126396"/>
            <a:ext cx="7626424" cy="310280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Climate Change Act 2008</a:t>
            </a:r>
          </a:p>
          <a:p>
            <a:pPr marL="857250" lvl="1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Reduce CO2 by 80% of 1990 levels by 2050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Government Polic</a:t>
            </a:r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4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96752"/>
            <a:ext cx="7704856" cy="46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37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72749799"/>
              </p:ext>
            </p:extLst>
          </p:nvPr>
        </p:nvGraphicFramePr>
        <p:xfrm>
          <a:off x="1763688" y="1196752"/>
          <a:ext cx="5731510" cy="471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6048672" cy="1008112"/>
          </a:xfrm>
        </p:spPr>
        <p:txBody>
          <a:bodyPr/>
          <a:lstStyle/>
          <a:p>
            <a:r>
              <a:rPr lang="en-GB" sz="1800" dirty="0">
                <a:latin typeface="Arial"/>
                <a:cs typeface="Arial"/>
              </a:rPr>
              <a:t>The following organisations have expressed their support for a more sustainable, resilient and healthy NHS, public health and social care system: </a:t>
            </a:r>
          </a:p>
        </p:txBody>
      </p:sp>
    </p:spTree>
    <p:extLst>
      <p:ext uri="{BB962C8B-B14F-4D97-AF65-F5344CB8AC3E}">
        <p14:creationId xmlns:p14="http://schemas.microsoft.com/office/powerpoint/2010/main" val="12303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22040" y="3284984"/>
            <a:ext cx="6474296" cy="115212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A national Sustainable Health and Social Care policy developed by the NHS Sustainable Development Unit will be launched on January 29th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7471913" cy="2520280"/>
          </a:xfrm>
        </p:spPr>
        <p:txBody>
          <a:bodyPr/>
          <a:lstStyle/>
          <a:p>
            <a:r>
              <a:rPr lang="en-US" dirty="0" smtClean="0"/>
              <a:t>A National Sustainable Health and Social Care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4-01-12 at 17.27.1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429000"/>
            <a:ext cx="2102411" cy="3095045"/>
          </a:xfrm>
          <a:prstGeom prst="rect">
            <a:avLst/>
          </a:prstGeom>
        </p:spPr>
      </p:pic>
      <p:pic>
        <p:nvPicPr>
          <p:cNvPr id="10" name="Picture 9" descr="Screen Shot 2014-01-12 at 17.27.2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454772"/>
            <a:ext cx="2189956" cy="3119595"/>
          </a:xfrm>
          <a:prstGeom prst="rect">
            <a:avLst/>
          </a:prstGeom>
        </p:spPr>
      </p:pic>
      <p:pic>
        <p:nvPicPr>
          <p:cNvPr id="11" name="Picture 10" descr="Screen Shot 2014-01-12 at 17.27.4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486407"/>
            <a:ext cx="2122586" cy="3087960"/>
          </a:xfrm>
          <a:prstGeom prst="rect">
            <a:avLst/>
          </a:prstGeom>
        </p:spPr>
      </p:pic>
      <p:pic>
        <p:nvPicPr>
          <p:cNvPr id="12" name="Picture 11" descr="Screen Shot 2014-01-12 at 17.27.59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2787710"/>
            <a:ext cx="2133447" cy="3121966"/>
          </a:xfrm>
          <a:prstGeom prst="rect">
            <a:avLst/>
          </a:prstGeom>
        </p:spPr>
      </p:pic>
      <p:pic>
        <p:nvPicPr>
          <p:cNvPr id="13" name="Picture 12" descr="Screen Shot 2014-01-12 at 17.26.5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15" y="764704"/>
            <a:ext cx="2650117" cy="2688084"/>
          </a:xfrm>
          <a:prstGeom prst="rect">
            <a:avLst/>
          </a:prstGeom>
        </p:spPr>
      </p:pic>
      <p:pic>
        <p:nvPicPr>
          <p:cNvPr id="14" name="Picture 13" descr="Screen Shot 2014-01-12 at 17.28.14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17812"/>
            <a:ext cx="2010252" cy="6307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7864" y="1196752"/>
            <a:ext cx="5461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9CD5"/>
                </a:solidFill>
                <a:latin typeface="Arial"/>
                <a:cs typeface="Arial"/>
              </a:rPr>
              <a:t>The following organisations, groups and networks were part of the consultation and engagement process which informed the development of </a:t>
            </a:r>
            <a:r>
              <a:rPr lang="en-GB" dirty="0" smtClean="0">
                <a:solidFill>
                  <a:srgbClr val="009CD5"/>
                </a:solidFill>
                <a:latin typeface="Arial"/>
                <a:cs typeface="Arial"/>
              </a:rPr>
              <a:t>the national </a:t>
            </a:r>
            <a:r>
              <a:rPr lang="en-GB" dirty="0">
                <a:solidFill>
                  <a:srgbClr val="009CD5"/>
                </a:solidFill>
                <a:latin typeface="Arial"/>
                <a:cs typeface="Arial"/>
              </a:rPr>
              <a:t>strategy: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8844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Opinion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1999" y="2126397"/>
            <a:ext cx="7471913" cy="29718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The Health and Social Care sector should place higher importance on working sustainably</a:t>
            </a:r>
          </a:p>
          <a:p>
            <a:pPr>
              <a:buFont typeface="Arial"/>
              <a:buChar char="•"/>
            </a:pPr>
            <a:endParaRPr lang="en-US" sz="2400" dirty="0"/>
          </a:p>
          <a:p>
            <a:pPr lvl="1">
              <a:buFont typeface="Arial"/>
              <a:buChar char="•"/>
            </a:pPr>
            <a:r>
              <a:rPr lang="en-US" sz="2400" dirty="0" err="1" smtClean="0"/>
              <a:t>Ipsos</a:t>
            </a:r>
            <a:r>
              <a:rPr lang="en-US" sz="2400" dirty="0" smtClean="0"/>
              <a:t> Mori Public Opinion Poll 89%</a:t>
            </a:r>
          </a:p>
          <a:p>
            <a:pPr lvl="1">
              <a:buFont typeface="Arial"/>
              <a:buChar char="•"/>
            </a:pPr>
            <a:endParaRPr lang="en-US" sz="2400" dirty="0"/>
          </a:p>
          <a:p>
            <a:pPr lvl="1">
              <a:buFont typeface="Arial"/>
              <a:buChar char="•"/>
            </a:pPr>
            <a:r>
              <a:rPr lang="en-US" sz="2400" dirty="0" smtClean="0"/>
              <a:t>Survey of Healthcare Students and Trainees 2013 84%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Surveys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3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61999" y="2636913"/>
            <a:ext cx="7471913" cy="1944216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/>
                <a:cs typeface="Arial"/>
              </a:rPr>
              <a:t>From a slide set developed </a:t>
            </a:r>
            <a:r>
              <a:rPr lang="en-GB" dirty="0">
                <a:latin typeface="Arial"/>
                <a:cs typeface="Arial"/>
              </a:rPr>
              <a:t>by:</a:t>
            </a:r>
          </a:p>
          <a:p>
            <a:r>
              <a:rPr lang="en-GB" dirty="0">
                <a:latin typeface="Arial"/>
                <a:cs typeface="Arial"/>
              </a:rPr>
              <a:t>James Smith, Emma Waters &amp; Helena </a:t>
            </a:r>
            <a:r>
              <a:rPr lang="en-GB" dirty="0" err="1" smtClean="0">
                <a:latin typeface="Arial"/>
                <a:cs typeface="Arial"/>
              </a:rPr>
              <a:t>Jopling</a:t>
            </a:r>
            <a:r>
              <a:rPr lang="en-GB" dirty="0" smtClean="0">
                <a:latin typeface="Arial"/>
                <a:cs typeface="Arial"/>
              </a:rPr>
              <a:t>, Public </a:t>
            </a:r>
            <a:r>
              <a:rPr lang="en-GB" dirty="0">
                <a:latin typeface="Arial"/>
                <a:cs typeface="Arial"/>
              </a:rPr>
              <a:t>Health </a:t>
            </a:r>
            <a:r>
              <a:rPr lang="en-GB" dirty="0" smtClean="0">
                <a:latin typeface="Arial"/>
                <a:cs typeface="Arial"/>
              </a:rPr>
              <a:t>Trainees East of England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dirty="0" smtClean="0">
                <a:latin typeface="Arial"/>
                <a:cs typeface="Arial"/>
              </a:rPr>
              <a:t>NHS data from the NHS Sustainable Development Unit  </a:t>
            </a:r>
            <a:r>
              <a:rPr lang="en-GB" dirty="0" smtClean="0">
                <a:latin typeface="Arial"/>
                <a:cs typeface="Arial"/>
                <a:hlinkClick r:id="rId2"/>
              </a:rPr>
              <a:t>www.sdu.nhs.uk</a:t>
            </a:r>
            <a:endParaRPr lang="en-GB" dirty="0" smtClean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endParaRPr lang="en-GB" dirty="0"/>
          </a:p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Acknowledgements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8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Arial"/>
                <a:cs typeface="Arial"/>
              </a:rPr>
              <a:t>Health and the Environment</a:t>
            </a:r>
            <a:endParaRPr lang="en-US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23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820150" cy="1143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GB" altLang="zh-CN" dirty="0" smtClean="0">
                <a:solidFill>
                  <a:srgbClr val="009CD5"/>
                </a:solidFill>
                <a:latin typeface="Arial"/>
                <a:ea typeface="宋体" pitchFamily="2" charset="-122"/>
                <a:cs typeface="Arial"/>
              </a:rPr>
              <a:t>Although climate change can cause illness and death directly</a:t>
            </a:r>
            <a:r>
              <a:rPr lang="en-GB" altLang="zh-CN" dirty="0" smtClean="0">
                <a:solidFill>
                  <a:srgbClr val="009CD5"/>
                </a:solidFill>
                <a:ea typeface="宋体" pitchFamily="2" charset="-122"/>
              </a:rPr>
              <a:t>...</a:t>
            </a:r>
            <a:endParaRPr lang="en-GB" dirty="0" smtClean="0">
              <a:solidFill>
                <a:srgbClr val="009CD5"/>
              </a:solidFill>
              <a:ea typeface="宋体" pitchFamily="2" charset="-122"/>
            </a:endParaRPr>
          </a:p>
        </p:txBody>
      </p:sp>
      <p:pic>
        <p:nvPicPr>
          <p:cNvPr id="26628" name="Picture 4" descr="AM29F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668235"/>
            <a:ext cx="2117505" cy="2040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5" descr="ARRMA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099" y="857250"/>
            <a:ext cx="591661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745" y="4113137"/>
            <a:ext cx="2602698" cy="136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170021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281" y="3929419"/>
            <a:ext cx="2449239" cy="169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asthma101"/>
          <p:cNvPicPr preferRelativeResize="0"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3998" y="1986902"/>
            <a:ext cx="1974226" cy="154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old-woman-cold-600x389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513" y="3918708"/>
            <a:ext cx="2845487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008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42875"/>
            <a:ext cx="8834438" cy="1143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GB" sz="2800" dirty="0" smtClean="0">
                <a:solidFill>
                  <a:srgbClr val="009CD5"/>
                </a:solidFill>
                <a:latin typeface="Arial"/>
                <a:cs typeface="Arial"/>
              </a:rPr>
              <a:t>...there are MUCH greater health risks from: </a:t>
            </a:r>
            <a:endParaRPr lang="en-US" sz="2800" dirty="0" smtClean="0">
              <a:solidFill>
                <a:srgbClr val="009CD5"/>
              </a:solidFill>
              <a:latin typeface="Arial"/>
              <a:cs typeface="Arial"/>
            </a:endParaRPr>
          </a:p>
        </p:txBody>
      </p:sp>
      <p:pic>
        <p:nvPicPr>
          <p:cNvPr id="18435" name="Picture 5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341438"/>
            <a:ext cx="2879725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1341438"/>
            <a:ext cx="2879725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3" y="3284538"/>
            <a:ext cx="287972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10"/>
          <p:cNvPicPr preferRelativeResize="0"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284538"/>
            <a:ext cx="28797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1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3284538"/>
            <a:ext cx="28813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 descr="famine1_1"/>
          <p:cNvPicPr preferRelativeResize="0"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341438"/>
            <a:ext cx="2879725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1987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0" y="2125663"/>
            <a:ext cx="3429000" cy="2971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GB" dirty="0" smtClean="0">
              <a:ea typeface="+mn-ea"/>
              <a:cs typeface="+mn-cs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GB" dirty="0" smtClean="0">
              <a:ea typeface="+mn-ea"/>
              <a:cs typeface="+mn-cs"/>
            </a:endParaRPr>
          </a:p>
        </p:txBody>
      </p:sp>
      <p:pic>
        <p:nvPicPr>
          <p:cNvPr id="4" name="Picture 4" descr="Z:\Sustainable Development Unit\SD organisations\Journals\Lancet\Lancet climate change cov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22413">
            <a:off x="2310726" y="1369068"/>
            <a:ext cx="4484688" cy="43370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sx="100999" sy="100999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9779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99592" y="2564904"/>
            <a:ext cx="7842448" cy="3318827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Government policy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Public opinion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NHS is affecting the environment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Our environment affects our health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Arial"/>
                <a:cs typeface="Arial"/>
              </a:rPr>
              <a:t>NHS is not sustainable</a:t>
            </a:r>
          </a:p>
          <a:p>
            <a:pPr marL="0" indent="0"/>
            <a:endParaRPr lang="en-US" sz="3200" dirty="0" smtClean="0">
              <a:latin typeface="Arial"/>
              <a:cs typeface="Arial"/>
            </a:endParaRPr>
          </a:p>
          <a:p>
            <a:pPr marL="0" indent="0"/>
            <a:endParaRPr lang="en-US" sz="3200" dirty="0" smtClean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471913" cy="1570112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Why is it </a:t>
            </a:r>
            <a:r>
              <a:rPr lang="en-US" dirty="0" smtClean="0">
                <a:latin typeface="Arial"/>
                <a:cs typeface="Arial"/>
              </a:rPr>
              <a:t>important for NHS </a:t>
            </a:r>
            <a:r>
              <a:rPr lang="en-US" dirty="0" err="1" smtClean="0">
                <a:latin typeface="Arial"/>
                <a:cs typeface="Arial"/>
              </a:rPr>
              <a:t>organisations</a:t>
            </a:r>
            <a:r>
              <a:rPr lang="en-US" dirty="0" smtClean="0">
                <a:latin typeface="Arial"/>
                <a:cs typeface="Arial"/>
              </a:rPr>
              <a:t>?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15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10046552"/>
              </p:ext>
            </p:extLst>
          </p:nvPr>
        </p:nvGraphicFramePr>
        <p:xfrm>
          <a:off x="1115616" y="1366416"/>
          <a:ext cx="7056784" cy="415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en-US" sz="4000" dirty="0"/>
              <a:t>Unsustainable Healthcare</a:t>
            </a:r>
          </a:p>
        </p:txBody>
      </p:sp>
    </p:spTree>
    <p:extLst>
      <p:ext uri="{BB962C8B-B14F-4D97-AF65-F5344CB8AC3E}">
        <p14:creationId xmlns:p14="http://schemas.microsoft.com/office/powerpoint/2010/main" val="167960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bulances-queued-outside-cardiff-s-university-hospital-of-wales-454499367-19851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88446"/>
            <a:ext cx="6624736" cy="440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09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Unsustainable Healthcare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1560" y="2023058"/>
            <a:ext cx="8504460" cy="3534851"/>
            <a:chOff x="611560" y="2023058"/>
            <a:chExt cx="8504460" cy="3534851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2714508185"/>
                </p:ext>
              </p:extLst>
            </p:nvPr>
          </p:nvGraphicFramePr>
          <p:xfrm>
            <a:off x="2418184" y="2023058"/>
            <a:ext cx="4818112" cy="35348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5940152" y="2132856"/>
              <a:ext cx="244827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n>
                    <a:solidFill>
                      <a:schemeClr val="tx1"/>
                    </a:solidFill>
                  </a:ln>
                </a:rPr>
                <a:t>The more healthcare we provide</a:t>
              </a: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1560" y="4149080"/>
              <a:ext cx="2448272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n>
                    <a:solidFill>
                      <a:schemeClr val="tx1"/>
                    </a:solidFill>
                  </a:ln>
                </a:rPr>
                <a:t>The more resources we use and the more carbon and waste we produce</a:t>
              </a: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67748" y="4149080"/>
              <a:ext cx="244827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n>
                    <a:solidFill>
                      <a:schemeClr val="tx1"/>
                    </a:solidFill>
                  </a:ln>
                </a:rPr>
                <a:t>The more it costs</a:t>
              </a: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30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Opportunity for Change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019701"/>
            <a:ext cx="5400600" cy="38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5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Where do we start? </a:t>
            </a:r>
            <a:br>
              <a:rPr lang="en-US" sz="4000" dirty="0" smtClean="0"/>
            </a:br>
            <a:endParaRPr lang="en-US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00569959"/>
              </p:ext>
            </p:extLst>
          </p:nvPr>
        </p:nvGraphicFramePr>
        <p:xfrm>
          <a:off x="2432844" y="2010048"/>
          <a:ext cx="4818112" cy="353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40152" y="2204864"/>
            <a:ext cx="29523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Quality Care</a:t>
            </a:r>
          </a:p>
          <a:p>
            <a:r>
              <a:rPr lang="en-US" dirty="0"/>
              <a:t>	</a:t>
            </a:r>
            <a:r>
              <a:rPr lang="en-US" dirty="0" smtClean="0"/>
              <a:t>Maintain / Improve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2313" y="3901698"/>
            <a:ext cx="20162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Make no worse / Improve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3908961"/>
            <a:ext cx="20162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Cost neutral / Save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57338"/>
            <a:ext cx="7772400" cy="39592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Social, Environmental, Economic Responsibility</a:t>
            </a:r>
          </a:p>
          <a:p>
            <a:r>
              <a:rPr lang="en-US" dirty="0" smtClean="0"/>
              <a:t>Why it is important for NHS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r>
              <a:rPr lang="en-US" dirty="0" smtClean="0"/>
              <a:t>Good Corporate Citizenship</a:t>
            </a:r>
          </a:p>
          <a:p>
            <a:r>
              <a:rPr lang="en-US" dirty="0" smtClean="0"/>
              <a:t>New models of care</a:t>
            </a:r>
          </a:p>
          <a:p>
            <a:r>
              <a:rPr lang="en-US" dirty="0" smtClean="0"/>
              <a:t>What you can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95199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2000" y="2132856"/>
            <a:ext cx="4314056" cy="3606859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Travel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Energy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Water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Waste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Also encompasses</a:t>
            </a:r>
          </a:p>
          <a:p>
            <a:pPr marL="857250" lvl="1" indent="-457200">
              <a:buFont typeface="Arial"/>
              <a:buChar char="•"/>
            </a:pPr>
            <a:r>
              <a:rPr lang="en-US" sz="3200" dirty="0" smtClean="0"/>
              <a:t>Workforce </a:t>
            </a:r>
            <a:r>
              <a:rPr lang="en-US" sz="3200" dirty="0" err="1" smtClean="0"/>
              <a:t>behaviour</a:t>
            </a:r>
            <a:endParaRPr lang="en-US" sz="3200" dirty="0" smtClean="0"/>
          </a:p>
          <a:p>
            <a:pPr marL="857250" lvl="1" indent="-457200">
              <a:buFont typeface="Arial"/>
              <a:buChar char="•"/>
            </a:pPr>
            <a:r>
              <a:rPr lang="en-US" sz="3200" dirty="0" smtClean="0"/>
              <a:t>Community engagement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Corporate Citizen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944493"/>
            <a:ext cx="3501504" cy="364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6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2000" y="2132856"/>
            <a:ext cx="3665984" cy="3544947"/>
          </a:xfrm>
        </p:spPr>
        <p:txBody>
          <a:bodyPr>
            <a:normAutofit/>
          </a:bodyPr>
          <a:lstStyle/>
          <a:p>
            <a:r>
              <a:rPr lang="en-US" b="1" dirty="0" smtClean="0"/>
              <a:t>CO2 Footprint of ARCP</a:t>
            </a:r>
          </a:p>
          <a:p>
            <a:pPr>
              <a:buFont typeface="Arial"/>
              <a:buChar char="•"/>
            </a:pPr>
            <a:r>
              <a:rPr lang="en-US" dirty="0" smtClean="0"/>
              <a:t>If every specialty trainee attended </a:t>
            </a:r>
            <a:r>
              <a:rPr lang="en-US" dirty="0" err="1" smtClean="0"/>
              <a:t>Fulbourn</a:t>
            </a:r>
            <a:r>
              <a:rPr lang="en-US" dirty="0" smtClean="0"/>
              <a:t> once a year for ARCP – 151,560 </a:t>
            </a:r>
            <a:r>
              <a:rPr lang="en-US" dirty="0"/>
              <a:t>miles and produce 55,926kg CO2 equivalent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Carbon Footprint of Training </a:t>
            </a:r>
            <a:r>
              <a:rPr lang="en-US" dirty="0" smtClean="0"/>
              <a:t>(Commuting)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One PH Trainee travelled </a:t>
            </a:r>
            <a:r>
              <a:rPr lang="en-US" dirty="0"/>
              <a:t>approximately 11,500 miles </a:t>
            </a:r>
            <a:r>
              <a:rPr lang="en-US" dirty="0" smtClean="0"/>
              <a:t>in a year, producing </a:t>
            </a:r>
            <a:r>
              <a:rPr lang="en-US" dirty="0"/>
              <a:t>2000kg </a:t>
            </a:r>
            <a:r>
              <a:rPr lang="en-US" dirty="0" smtClean="0"/>
              <a:t>CO2e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If all 1904 trainees travelled to this extent it would result in 21,896,000 miles per annum and 3,808,000 kg </a:t>
            </a:r>
            <a:r>
              <a:rPr lang="en-US" dirty="0" smtClean="0"/>
              <a:t>CO2e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Evidence</a:t>
            </a: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804913" y="1772816"/>
            <a:ext cx="34290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FRutiga"/>
                <a:ea typeface="+mn-ea"/>
                <a:cs typeface="FRutig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FRutiga"/>
                <a:ea typeface="+mn-ea"/>
                <a:cs typeface="FRutig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FRutiga"/>
                <a:ea typeface="+mn-ea"/>
                <a:cs typeface="FRutig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FRutiga"/>
                <a:ea typeface="+mn-ea"/>
                <a:cs typeface="FRutig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FRutiga"/>
                <a:ea typeface="+mn-ea"/>
                <a:cs typeface="FRutig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Student &amp; Trainee Survey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242344"/>
            <a:ext cx="438984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7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96752"/>
            <a:ext cx="3888432" cy="5476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621" y="1553304"/>
            <a:ext cx="3829883" cy="54040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5832648" cy="954896"/>
          </a:xfrm>
        </p:spPr>
        <p:txBody>
          <a:bodyPr/>
          <a:lstStyle/>
          <a:p>
            <a:r>
              <a:rPr lang="en-US" sz="4000" dirty="0" smtClean="0"/>
              <a:t>Sustainability at NNUH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8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9552" y="1168937"/>
            <a:ext cx="7770440" cy="7265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“The Trust </a:t>
            </a:r>
            <a:r>
              <a:rPr lang="en-US" dirty="0" err="1" smtClean="0"/>
              <a:t>recognises</a:t>
            </a:r>
            <a:r>
              <a:rPr lang="en-US" dirty="0" smtClean="0"/>
              <a:t> that it has a responsibility to demonstrate to patients, visitors and Norfolk as a whole, that it is prepared to take a dominant stance regarding sustainable environmental and social policies and practices”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2455" y="195262"/>
            <a:ext cx="7471913" cy="922338"/>
          </a:xfrm>
        </p:spPr>
        <p:txBody>
          <a:bodyPr/>
          <a:lstStyle/>
          <a:p>
            <a:r>
              <a:rPr lang="en-US" dirty="0"/>
              <a:t>Sustainability at NNUH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197" y="2239707"/>
            <a:ext cx="3233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Initiatives: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Park &amp; Ride (20% increase in staff bus travel)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Bicycle purchase (238 people)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Energy </a:t>
            </a:r>
            <a:r>
              <a:rPr lang="en-US" dirty="0" smtClean="0"/>
              <a:t>saving (Switch off campaign, automatic power down software)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Waste (</a:t>
            </a:r>
            <a:r>
              <a:rPr lang="en-US" dirty="0"/>
              <a:t>313 </a:t>
            </a:r>
            <a:r>
              <a:rPr lang="en-US" dirty="0" err="1"/>
              <a:t>tonnes</a:t>
            </a:r>
            <a:r>
              <a:rPr lang="en-US" dirty="0"/>
              <a:t> saved from </a:t>
            </a:r>
            <a:r>
              <a:rPr lang="en-US" dirty="0" smtClean="0"/>
              <a:t>landfill, Recycling 15% increase)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6684" y="2255961"/>
            <a:ext cx="3161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Theatre Waste Project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Starting </a:t>
            </a:r>
            <a:r>
              <a:rPr lang="en-US" dirty="0"/>
              <a:t>in January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Yellow </a:t>
            </a:r>
            <a:r>
              <a:rPr lang="en-US" dirty="0" err="1"/>
              <a:t>vs</a:t>
            </a:r>
            <a:r>
              <a:rPr lang="en-US" dirty="0"/>
              <a:t> Clear bags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Weighing </a:t>
            </a:r>
            <a:r>
              <a:rPr lang="en-US" dirty="0" smtClean="0"/>
              <a:t>waste</a:t>
            </a:r>
          </a:p>
          <a:p>
            <a:r>
              <a:rPr lang="en-US" dirty="0" smtClean="0"/>
              <a:t>Every Can Counts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Want to recycle the 46,000 cans sold pa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Health &amp; Wellbeing initiatives</a:t>
            </a:r>
          </a:p>
          <a:p>
            <a:r>
              <a:rPr lang="en-US" dirty="0" smtClean="0"/>
              <a:t>Website</a:t>
            </a:r>
          </a:p>
          <a:p>
            <a:r>
              <a:rPr lang="en-US" dirty="0" smtClean="0"/>
              <a:t>Events for Earth Day, Environment Week </a:t>
            </a:r>
            <a:r>
              <a:rPr lang="en-US" smtClean="0"/>
              <a:t>&amp; NHS Sustainability </a:t>
            </a:r>
            <a:r>
              <a:rPr lang="en-US" dirty="0" smtClean="0"/>
              <a:t>Day</a:t>
            </a:r>
            <a:endParaRPr lang="en-US" dirty="0"/>
          </a:p>
          <a:p>
            <a:pPr lvl="1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07904" y="2564904"/>
            <a:ext cx="2034957" cy="2528545"/>
            <a:chOff x="3707904" y="2564904"/>
            <a:chExt cx="2034957" cy="2528545"/>
          </a:xfrm>
        </p:grpSpPr>
        <p:pic>
          <p:nvPicPr>
            <p:cNvPr id="3" name="Picture 2" descr="skd181973sdc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7904" y="2564904"/>
              <a:ext cx="1962949" cy="252854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70653" y="3809368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25 Sustainability Champions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05212" y="6023029"/>
            <a:ext cx="244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Sustainability Manager:</a:t>
            </a:r>
          </a:p>
          <a:p>
            <a:r>
              <a:rPr lang="en-US" dirty="0" smtClean="0"/>
              <a:t>Gillian Lee </a:t>
            </a:r>
            <a:r>
              <a:rPr lang="en-US" dirty="0" err="1" smtClean="0"/>
              <a:t>extn</a:t>
            </a:r>
            <a:r>
              <a:rPr lang="en-US" dirty="0" smtClean="0"/>
              <a:t> 3909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6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Healthcare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196752"/>
            <a:ext cx="4699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646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17238"/>
            <a:ext cx="7848872" cy="45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27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7544" y="2104445"/>
            <a:ext cx="3429000" cy="2971800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New models of care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Quality Care</a:t>
            </a:r>
          </a:p>
          <a:p>
            <a:pPr lvl="1">
              <a:buFont typeface="Arial"/>
              <a:buChar char="•"/>
            </a:pPr>
            <a:r>
              <a:rPr lang="en-US" sz="3200" dirty="0" err="1" smtClean="0"/>
              <a:t>Minimise</a:t>
            </a:r>
            <a:r>
              <a:rPr lang="en-US" sz="3200" dirty="0" smtClean="0"/>
              <a:t> environmental impact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Within budget</a:t>
            </a:r>
          </a:p>
          <a:p>
            <a:pPr lvl="1">
              <a:buFont typeface="Arial"/>
              <a:buChar char="•"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Look at healthcare differently: </a:t>
            </a:r>
            <a:br>
              <a:rPr lang="en-US" sz="4000" dirty="0" smtClean="0"/>
            </a:br>
            <a:endParaRPr lang="en-US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59748289"/>
              </p:ext>
            </p:extLst>
          </p:nvPr>
        </p:nvGraphicFramePr>
        <p:xfrm>
          <a:off x="4147344" y="2060848"/>
          <a:ext cx="4818112" cy="353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85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1999" y="2342421"/>
            <a:ext cx="7471913" cy="324681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Disease prevention and health promotion</a:t>
            </a:r>
            <a:r>
              <a:rPr lang="en-US" dirty="0"/>
              <a:t>—to </a:t>
            </a:r>
            <a:r>
              <a:rPr lang="en-US" dirty="0" err="1"/>
              <a:t>minimise</a:t>
            </a:r>
            <a:r>
              <a:rPr lang="en-US" dirty="0"/>
              <a:t> the need for </a:t>
            </a:r>
            <a:r>
              <a:rPr lang="en-US" dirty="0" smtClean="0"/>
              <a:t>healthcare.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b="1" dirty="0" smtClean="0"/>
              <a:t>Patient </a:t>
            </a:r>
            <a:r>
              <a:rPr lang="en-US" b="1" dirty="0"/>
              <a:t>education and empowerment</a:t>
            </a:r>
            <a:r>
              <a:rPr lang="en-US" dirty="0"/>
              <a:t>—reducing disease progression, pre-empting complications and improving coordination of care by giving patients a greater role in managing their own condition</a:t>
            </a:r>
            <a:r>
              <a:rPr lang="en-US" dirty="0" smtClean="0"/>
              <a:t>.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b="1" dirty="0" smtClean="0"/>
              <a:t>Lean </a:t>
            </a:r>
            <a:r>
              <a:rPr lang="en-US" b="1" dirty="0"/>
              <a:t>service delivery</a:t>
            </a:r>
            <a:r>
              <a:rPr lang="en-US" dirty="0"/>
              <a:t>—targeted, evidence-based use of investigations, referral and interventions, supported by better use of IT to reduce duplication and unnecessary </a:t>
            </a:r>
            <a:r>
              <a:rPr lang="en-US" dirty="0" smtClean="0"/>
              <a:t>travel.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b="1" dirty="0" smtClean="0"/>
              <a:t>Low </a:t>
            </a:r>
            <a:r>
              <a:rPr lang="en-US" b="1" dirty="0"/>
              <a:t>carbon</a:t>
            </a:r>
            <a:r>
              <a:rPr lang="en-US" dirty="0"/>
              <a:t>—preferential use of modes of treatment and medical technologies with lower environmental impact </a:t>
            </a:r>
            <a:endParaRPr lang="en-US" dirty="0" smtClean="0"/>
          </a:p>
          <a:p>
            <a:pPr marL="0" indent="0"/>
            <a:r>
              <a:rPr lang="en-US" dirty="0" smtClean="0"/>
              <a:t>(Frances Mortimer, Centre for Sustainable Healthcare)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066800"/>
            <a:ext cx="8424936" cy="922338"/>
          </a:xfrm>
        </p:spPr>
        <p:txBody>
          <a:bodyPr/>
          <a:lstStyle/>
          <a:p>
            <a:r>
              <a:rPr lang="en-US" sz="3600" dirty="0" smtClean="0"/>
              <a:t>Four Principles of Sustainable Clinical Practice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52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27583" y="2564904"/>
            <a:ext cx="7406329" cy="1944216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More Health, Less Healthcare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prevention and health promotion</a:t>
            </a:r>
          </a:p>
        </p:txBody>
      </p:sp>
    </p:spTree>
    <p:extLst>
      <p:ext uri="{BB962C8B-B14F-4D97-AF65-F5344CB8AC3E}">
        <p14:creationId xmlns:p14="http://schemas.microsoft.com/office/powerpoint/2010/main" val="141340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What is Sustainable Development?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6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0463"/>
            <a:ext cx="51133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UM_pc018_A81-012_003_0091_013_0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242" y="1169533"/>
            <a:ext cx="3207758" cy="4149080"/>
          </a:xfrm>
          <a:prstGeom prst="rect">
            <a:avLst/>
          </a:prstGeom>
        </p:spPr>
      </p:pic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9602" y="188640"/>
            <a:ext cx="4452579" cy="300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onne-piscin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857610"/>
            <a:ext cx="4526136" cy="3000390"/>
          </a:xfrm>
          <a:prstGeom prst="rect">
            <a:avLst/>
          </a:prstGeom>
        </p:spPr>
      </p:pic>
      <p:pic>
        <p:nvPicPr>
          <p:cNvPr id="6" name="Picture 5" descr="3.3.5_vaccination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3223"/>
            <a:ext cx="4499122" cy="2873929"/>
          </a:xfrm>
          <a:prstGeom prst="rect">
            <a:avLst/>
          </a:prstGeom>
        </p:spPr>
      </p:pic>
      <p:pic>
        <p:nvPicPr>
          <p:cNvPr id="7" name="Picture 6" descr="Colourful-Condoms-resize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052736"/>
            <a:ext cx="4461390" cy="334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73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8202488" cy="922338"/>
          </a:xfrm>
        </p:spPr>
        <p:txBody>
          <a:bodyPr/>
          <a:lstStyle/>
          <a:p>
            <a:r>
              <a:rPr lang="en-US" sz="3200" dirty="0"/>
              <a:t>Disease prevention and health promotion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2000" y="1988840"/>
            <a:ext cx="3429000" cy="3462843"/>
          </a:xfrm>
        </p:spPr>
        <p:txBody>
          <a:bodyPr>
            <a:normAutofit fontScale="92500" lnSpcReduction="20000"/>
          </a:bodyPr>
          <a:lstStyle/>
          <a:p>
            <a:r>
              <a:rPr lang="en-US" sz="1900" b="1" dirty="0" smtClean="0"/>
              <a:t>Increased Active Travel</a:t>
            </a:r>
          </a:p>
          <a:p>
            <a:endParaRPr lang="en-US" dirty="0"/>
          </a:p>
          <a:p>
            <a:r>
              <a:rPr lang="en-US" dirty="0" smtClean="0"/>
              <a:t>Reduce:</a:t>
            </a:r>
          </a:p>
          <a:p>
            <a:r>
              <a:rPr lang="en-US" dirty="0" smtClean="0"/>
              <a:t>Type II DM</a:t>
            </a:r>
          </a:p>
          <a:p>
            <a:r>
              <a:rPr lang="en-US" dirty="0" smtClean="0"/>
              <a:t>Dementia</a:t>
            </a:r>
          </a:p>
          <a:p>
            <a:r>
              <a:rPr lang="en-US" dirty="0" smtClean="0"/>
              <a:t>IHD</a:t>
            </a:r>
          </a:p>
          <a:p>
            <a:r>
              <a:rPr lang="en-US" dirty="0" smtClean="0"/>
              <a:t>CV Disease</a:t>
            </a:r>
          </a:p>
          <a:p>
            <a:r>
              <a:rPr lang="en-US" dirty="0" smtClean="0"/>
              <a:t>Cancers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Saving £17 billion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1200" dirty="0" smtClean="0"/>
              <a:t>James </a:t>
            </a:r>
            <a:r>
              <a:rPr lang="en-US" sz="1200" dirty="0"/>
              <a:t>Jarrett et al</a:t>
            </a:r>
          </a:p>
          <a:p>
            <a:r>
              <a:rPr lang="en-US" sz="1200" dirty="0"/>
              <a:t>Norwich Medical School, University of Cambridge, London School of Hygiene and Tropical </a:t>
            </a:r>
            <a:r>
              <a:rPr lang="en-US" sz="1200" dirty="0" smtClean="0"/>
              <a:t>Medicine</a:t>
            </a:r>
            <a:endParaRPr lang="en-US" sz="1200" dirty="0" smtClean="0">
              <a:hlinkClick r:id="rId2"/>
            </a:endParaRPr>
          </a:p>
          <a:p>
            <a:r>
              <a:rPr lang="en-US" sz="1200" dirty="0" smtClean="0">
                <a:hlinkClick r:id="rId2"/>
              </a:rPr>
              <a:t>www.thelancet.com</a:t>
            </a:r>
            <a:r>
              <a:rPr lang="en-US" sz="1200" dirty="0" smtClean="0"/>
              <a:t> Vol379 June 2012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 Shot 2014-01-17 at 14.18.2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568" y="1844824"/>
            <a:ext cx="3707904" cy="3637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420888"/>
            <a:ext cx="2459513" cy="189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5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1-17 at 14.39.2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8392">
            <a:off x="4484105" y="1308601"/>
            <a:ext cx="3952669" cy="48130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776" y="188640"/>
            <a:ext cx="7772400" cy="1512168"/>
          </a:xfrm>
        </p:spPr>
        <p:txBody>
          <a:bodyPr/>
          <a:lstStyle/>
          <a:p>
            <a:r>
              <a:rPr lang="en-US" dirty="0"/>
              <a:t>Patient education and empowerment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1988840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80% of Poorly Controlled patients moved into Well Controlled category.</a:t>
            </a:r>
          </a:p>
          <a:p>
            <a:endParaRPr lang="en-US" dirty="0"/>
          </a:p>
          <a:p>
            <a:r>
              <a:rPr lang="en-US" dirty="0" smtClean="0"/>
              <a:t>5% improvement TTR across UK would:</a:t>
            </a:r>
          </a:p>
          <a:p>
            <a:r>
              <a:rPr lang="en-US" dirty="0" smtClean="0"/>
              <a:t>Prevent 500 strokes</a:t>
            </a:r>
          </a:p>
          <a:p>
            <a:r>
              <a:rPr lang="en-US" dirty="0" smtClean="0"/>
              <a:t>Save £6,000,000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1999" y="2126396"/>
            <a:ext cx="7471913" cy="3102803"/>
          </a:xfrm>
        </p:spPr>
        <p:txBody>
          <a:bodyPr>
            <a:normAutofit/>
          </a:bodyPr>
          <a:lstStyle/>
          <a:p>
            <a:r>
              <a:rPr lang="en-US" b="1" dirty="0"/>
              <a:t>Five things that do not add </a:t>
            </a:r>
            <a:r>
              <a:rPr lang="en-US" b="1" dirty="0" smtClean="0"/>
              <a:t>value</a:t>
            </a:r>
          </a:p>
          <a:p>
            <a:endParaRPr lang="en-US" dirty="0"/>
          </a:p>
          <a:p>
            <a:pPr marL="800100" lvl="1" indent="-342900">
              <a:buAutoNum type="arabicPeriod"/>
            </a:pPr>
            <a:r>
              <a:rPr lang="en-US" dirty="0" smtClean="0"/>
              <a:t>Patients </a:t>
            </a:r>
            <a:r>
              <a:rPr lang="en-US" dirty="0"/>
              <a:t>having to come to hospital on different days for different tests</a:t>
            </a:r>
            <a:r>
              <a:rPr lang="en-US" dirty="0" smtClean="0"/>
              <a:t>.</a:t>
            </a:r>
          </a:p>
          <a:p>
            <a:pPr marL="800100" lvl="1" indent="-342900">
              <a:buAutoNum type="arabicPeriod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2</a:t>
            </a:r>
            <a:r>
              <a:rPr lang="en-US" dirty="0"/>
              <a:t>. Time spent finding the necessary equipment or information. </a:t>
            </a:r>
            <a:r>
              <a:rPr lang="en-US" dirty="0" smtClean="0"/>
              <a:t> </a:t>
            </a:r>
          </a:p>
          <a:p>
            <a:pPr marL="457200" lvl="1" indent="0">
              <a:buNone/>
            </a:pPr>
            <a:r>
              <a:rPr lang="en-US" dirty="0" smtClean="0"/>
              <a:t>3</a:t>
            </a:r>
            <a:r>
              <a:rPr lang="en-US" dirty="0"/>
              <a:t>. Time spent doing things again, such as the paperwork or diagnostic tests.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4</a:t>
            </a:r>
            <a:r>
              <a:rPr lang="en-US" dirty="0"/>
              <a:t>. Unnecessary appointments and follow ups in outpatients (the same as 1). </a:t>
            </a:r>
            <a:r>
              <a:rPr lang="en-US" dirty="0" smtClean="0"/>
              <a:t> </a:t>
            </a:r>
          </a:p>
          <a:p>
            <a:pPr marL="457200" lvl="1" indent="0">
              <a:buNone/>
            </a:pPr>
            <a:r>
              <a:rPr lang="en-US" dirty="0" smtClean="0"/>
              <a:t>5</a:t>
            </a:r>
            <a:r>
              <a:rPr lang="en-US" dirty="0"/>
              <a:t>. Unnecessary diagnostic tests and re-doing diagnostic tests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40842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419" y="144462"/>
            <a:ext cx="7471913" cy="922338"/>
          </a:xfrm>
        </p:spPr>
        <p:txBody>
          <a:bodyPr/>
          <a:lstStyle/>
          <a:p>
            <a:r>
              <a:rPr lang="en-US" dirty="0"/>
              <a:t>Lean service delivery</a:t>
            </a:r>
          </a:p>
        </p:txBody>
      </p:sp>
      <p:pic>
        <p:nvPicPr>
          <p:cNvPr id="5" name="Picture 4" descr="Screen Shot 2014-01-17 at 16.07.3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54620">
            <a:off x="357529" y="1469933"/>
            <a:ext cx="6185388" cy="2741861"/>
          </a:xfrm>
          <a:prstGeom prst="rect">
            <a:avLst/>
          </a:prstGeom>
        </p:spPr>
      </p:pic>
      <p:pic>
        <p:nvPicPr>
          <p:cNvPr id="6" name="Picture 5" descr="Screen Shot 2014-01-17 at 16.13.2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84461">
            <a:off x="3890091" y="2850158"/>
            <a:ext cx="5166152" cy="283041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36840" y="4581128"/>
            <a:ext cx="3960439" cy="1028015"/>
          </a:xfrm>
          <a:solidFill>
            <a:schemeClr val="accent6">
              <a:lumMod val="20000"/>
              <a:lumOff val="80000"/>
              <a:alpha val="96000"/>
            </a:schemeClr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Results Letters</a:t>
            </a:r>
          </a:p>
          <a:p>
            <a:r>
              <a:rPr lang="en-US" b="1" dirty="0" smtClean="0"/>
              <a:t>Bradford </a:t>
            </a:r>
            <a:r>
              <a:rPr lang="en-US" b="1" dirty="0" err="1" smtClean="0"/>
              <a:t>Haematuria</a:t>
            </a:r>
            <a:r>
              <a:rPr lang="en-US" b="1" dirty="0" smtClean="0"/>
              <a:t> Service </a:t>
            </a:r>
            <a:endParaRPr lang="en-US" b="1" dirty="0"/>
          </a:p>
          <a:p>
            <a:r>
              <a:rPr lang="en-US" dirty="0" smtClean="0"/>
              <a:t>Negative results by letter rather than follow up appointment. 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Saved 300 </a:t>
            </a:r>
            <a:r>
              <a:rPr lang="en-US" dirty="0"/>
              <a:t>clinic slots a </a:t>
            </a:r>
            <a:r>
              <a:rPr lang="en-US" dirty="0" smtClean="0"/>
              <a:t>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2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0992" y="2126396"/>
            <a:ext cx="3429000" cy="3462843"/>
          </a:xfrm>
        </p:spPr>
        <p:txBody>
          <a:bodyPr>
            <a:normAutofit fontScale="92500" lnSpcReduction="10000"/>
          </a:bodyPr>
          <a:lstStyle/>
          <a:p>
            <a:r>
              <a:rPr lang="en-US" sz="1700" b="1" dirty="0" smtClean="0"/>
              <a:t>Metered Dose Inhalers</a:t>
            </a:r>
          </a:p>
          <a:p>
            <a:endParaRPr lang="en-US" sz="1700" b="1" dirty="0" smtClean="0"/>
          </a:p>
          <a:p>
            <a:r>
              <a:rPr lang="en-US" dirty="0" err="1" smtClean="0"/>
              <a:t>Hydrofluorocarbons</a:t>
            </a:r>
            <a:endParaRPr lang="en-US" dirty="0" smtClean="0"/>
          </a:p>
          <a:p>
            <a:r>
              <a:rPr lang="en-US" dirty="0" smtClean="0"/>
              <a:t>Greenhouse gas effect 3800 times greater than CO2</a:t>
            </a:r>
          </a:p>
          <a:p>
            <a:endParaRPr lang="en-US" dirty="0"/>
          </a:p>
          <a:p>
            <a:r>
              <a:rPr lang="en-US" dirty="0" smtClean="0"/>
              <a:t>Switch to dry powder</a:t>
            </a:r>
          </a:p>
          <a:p>
            <a:endParaRPr lang="en-US" dirty="0"/>
          </a:p>
          <a:p>
            <a:r>
              <a:rPr lang="en-US" dirty="0" smtClean="0"/>
              <a:t>Reduce metered dose inhalers from 70% to 25% in UK</a:t>
            </a:r>
          </a:p>
          <a:p>
            <a:r>
              <a:rPr lang="en-US" dirty="0" smtClean="0"/>
              <a:t>Reduce emissions by 1.3million </a:t>
            </a:r>
            <a:r>
              <a:rPr lang="en-US" dirty="0" err="1" smtClean="0"/>
              <a:t>tonnes</a:t>
            </a:r>
            <a:endParaRPr lang="en-US" dirty="0" smtClean="0"/>
          </a:p>
          <a:p>
            <a:endParaRPr lang="en-US" dirty="0"/>
          </a:p>
          <a:p>
            <a:r>
              <a:rPr lang="en-US" sz="1200" dirty="0" smtClean="0"/>
              <a:t>Toby Hillman </a:t>
            </a:r>
            <a:r>
              <a:rPr lang="en-US" sz="1200" dirty="0" err="1" smtClean="0"/>
              <a:t>SpR</a:t>
            </a:r>
            <a:r>
              <a:rPr lang="en-US" sz="1200" dirty="0" smtClean="0"/>
              <a:t> Respiratory Medicine</a:t>
            </a:r>
          </a:p>
          <a:p>
            <a:r>
              <a:rPr lang="en-US" sz="1200" dirty="0" smtClean="0"/>
              <a:t>BMJ 2013</a:t>
            </a:r>
          </a:p>
          <a:p>
            <a:r>
              <a:rPr lang="en-US" sz="1300" dirty="0"/>
              <a:t>http://</a:t>
            </a:r>
            <a:r>
              <a:rPr lang="en-US" sz="1300" dirty="0" err="1"/>
              <a:t>www.bmj.com</a:t>
            </a:r>
            <a:r>
              <a:rPr lang="en-US" sz="1300" dirty="0"/>
              <a:t>/content/346/b</a:t>
            </a:r>
            <a:r>
              <a:rPr lang="en-US" dirty="0"/>
              <a:t>mj.f3359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carbon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13" y="2126397"/>
            <a:ext cx="2743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6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2000" y="2126397"/>
            <a:ext cx="7770440" cy="29718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Look, notice, ask questions, make suggestions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Join up – groups / teams / networks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Put carbon savings into business cases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Make health a priority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Your role: </a:t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9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-op-hciiml-change-carto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611461"/>
            <a:ext cx="3672408" cy="3219423"/>
          </a:xfrm>
          <a:prstGeom prst="rect">
            <a:avLst/>
          </a:prstGeom>
        </p:spPr>
      </p:pic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762000" y="692696"/>
            <a:ext cx="7050359" cy="864642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/>
                <a:cs typeface="Arial"/>
              </a:rPr>
              <a:t>Take Home Messages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57338"/>
            <a:ext cx="7772400" cy="39592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GB" dirty="0" smtClean="0">
                <a:latin typeface="Arial"/>
                <a:cs typeface="Arial"/>
              </a:rPr>
              <a:t>Carbon is a cost</a:t>
            </a:r>
          </a:p>
          <a:p>
            <a:pPr eaLnBrk="1" hangingPunct="1"/>
            <a:endParaRPr lang="en-GB" dirty="0">
              <a:latin typeface="Arial"/>
              <a:cs typeface="Arial"/>
            </a:endParaRPr>
          </a:p>
          <a:p>
            <a:pPr eaLnBrk="1" hangingPunct="1"/>
            <a:r>
              <a:rPr lang="en-GB" dirty="0" smtClean="0">
                <a:latin typeface="Arial"/>
                <a:cs typeface="Arial"/>
              </a:rPr>
              <a:t>Reduce, Reuse, Recycle</a:t>
            </a:r>
          </a:p>
          <a:p>
            <a:pPr marL="0" indent="0" eaLnBrk="1" hangingPunct="1">
              <a:buNone/>
            </a:pPr>
            <a:endParaRPr lang="en-GB" dirty="0" smtClean="0">
              <a:latin typeface="Arial"/>
              <a:cs typeface="Arial"/>
            </a:endParaRPr>
          </a:p>
          <a:p>
            <a:pPr eaLnBrk="1" hangingPunct="1"/>
            <a:r>
              <a:rPr lang="en-GB" dirty="0" smtClean="0">
                <a:latin typeface="Arial"/>
                <a:cs typeface="Arial"/>
              </a:rPr>
              <a:t>More Health, </a:t>
            </a:r>
          </a:p>
          <a:p>
            <a:pPr eaLnBrk="1" hangingPunct="1"/>
            <a:r>
              <a:rPr lang="en-GB" dirty="0" smtClean="0">
                <a:latin typeface="Arial"/>
                <a:cs typeface="Arial"/>
              </a:rPr>
              <a:t>Less Healthcare</a:t>
            </a:r>
          </a:p>
          <a:p>
            <a:pPr marL="0" indent="0" eaLnBrk="1" hangingPunct="1">
              <a:buNone/>
            </a:pPr>
            <a:endParaRPr lang="en-GB" dirty="0" smtClean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New models of care</a:t>
            </a:r>
          </a:p>
          <a:p>
            <a:pPr lvl="1"/>
            <a:r>
              <a:rPr lang="en-GB" dirty="0" smtClean="0">
                <a:latin typeface="Arial"/>
                <a:cs typeface="Arial"/>
              </a:rPr>
              <a:t>Co benefits / Triple bottom line</a:t>
            </a:r>
          </a:p>
          <a:p>
            <a:pPr marL="0" indent="0" eaLnBrk="1" hangingPunct="1">
              <a:buNone/>
            </a:pPr>
            <a:endParaRPr lang="en-GB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28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mate-Summit-Comic-Pet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124744"/>
            <a:ext cx="7128792" cy="45053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0660" y="188640"/>
            <a:ext cx="77724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03848" y="5630140"/>
            <a:ext cx="5940152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NNUH Sustainability </a:t>
            </a:r>
            <a:r>
              <a:rPr lang="en-US" sz="1600" smtClean="0">
                <a:latin typeface="Arial"/>
                <a:cs typeface="Arial"/>
              </a:rPr>
              <a:t>Manager:Gillian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Lee </a:t>
            </a:r>
            <a:r>
              <a:rPr lang="en-US" sz="1600" dirty="0" err="1">
                <a:latin typeface="Arial"/>
                <a:cs typeface="Arial"/>
              </a:rPr>
              <a:t>extn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3909</a:t>
            </a:r>
          </a:p>
          <a:p>
            <a:r>
              <a:rPr lang="en-US" sz="1600" dirty="0" err="1" smtClean="0">
                <a:latin typeface="Arial"/>
                <a:cs typeface="Arial"/>
              </a:rPr>
              <a:t>HEEoE</a:t>
            </a:r>
            <a:r>
              <a:rPr lang="en-US" sz="1600" dirty="0" smtClean="0">
                <a:latin typeface="Arial"/>
                <a:cs typeface="Arial"/>
              </a:rPr>
              <a:t>: Maria Cooke		</a:t>
            </a:r>
            <a:r>
              <a:rPr lang="en-US" sz="1600" dirty="0" smtClean="0">
                <a:latin typeface="Arial"/>
                <a:cs typeface="Arial"/>
                <a:hlinkClick r:id="rId3"/>
              </a:rPr>
              <a:t>maria.cooke3@nhs.net</a:t>
            </a:r>
            <a:endParaRPr lang="en-US" sz="1600" dirty="0">
              <a:latin typeface="Arial"/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						or </a:t>
            </a:r>
            <a:r>
              <a:rPr lang="en-US" sz="1600" dirty="0" smtClean="0">
                <a:latin typeface="Arial"/>
                <a:cs typeface="Arial"/>
                <a:hlinkClick r:id="rId4"/>
              </a:rPr>
              <a:t>sustainabilityeoe@gmail.com</a:t>
            </a:r>
            <a:endParaRPr lang="en-US" sz="1600" dirty="0" smtClean="0">
              <a:latin typeface="Arial"/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Facebook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Group:			Sustainable Healthcare East of</a:t>
            </a:r>
          </a:p>
          <a:p>
            <a:r>
              <a:rPr lang="en-US" sz="1600" dirty="0">
                <a:latin typeface="Arial"/>
                <a:cs typeface="Arial"/>
              </a:rPr>
              <a:t>	</a:t>
            </a:r>
            <a:r>
              <a:rPr lang="en-US" sz="1600" dirty="0" smtClean="0">
                <a:latin typeface="Arial"/>
                <a:cs typeface="Arial"/>
              </a:rPr>
              <a:t>					England</a:t>
            </a:r>
            <a:endParaRPr lang="en-US" sz="16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1999" y="1412776"/>
            <a:ext cx="7471913" cy="453650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http://www.metoffice.gov.uk/media/pdf/t/r/</a:t>
            </a:r>
            <a:r>
              <a:rPr lang="en-US" dirty="0" smtClean="0">
                <a:hlinkClick r:id="rId2"/>
              </a:rPr>
              <a:t>UK.pdf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://www.sduhealth.org.uk/documents/Carbon_Footprint_summary_NHS_update_2013.</a:t>
            </a:r>
            <a:r>
              <a:rPr lang="en-US" dirty="0" smtClean="0">
                <a:hlinkClick r:id="rId3"/>
              </a:rPr>
              <a:t>pdf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http://www.thelancet.com/journals/lancet/article/PIIS0140-6736(09)60935-1/fulltext?_eventId=</a:t>
            </a:r>
            <a:r>
              <a:rPr lang="en-US" dirty="0" smtClean="0">
                <a:hlinkClick r:id="rId4"/>
              </a:rPr>
              <a:t>login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Mahmood</a:t>
            </a:r>
            <a:r>
              <a:rPr lang="en-US" dirty="0" smtClean="0"/>
              <a:t> </a:t>
            </a:r>
            <a:r>
              <a:rPr lang="en-US" dirty="0" err="1"/>
              <a:t>Bhutta</a:t>
            </a:r>
            <a:r>
              <a:rPr lang="en-US" dirty="0"/>
              <a:t>, 2014. The Human Cost of Healthcare. Available at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://aaobulletin-365.ascendeventmedia.com/article/4061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Medical Fair and Ethical Trade Group, BMA</a:t>
            </a:r>
          </a:p>
          <a:p>
            <a:r>
              <a:rPr lang="en-US" dirty="0" smtClean="0">
                <a:hlinkClick r:id="rId6"/>
              </a:rPr>
              <a:t>www.fairmedtrade.org.uk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Frances Mortimer 2010 The Sustainable Physician</a:t>
            </a:r>
          </a:p>
          <a:p>
            <a:r>
              <a:rPr lang="en-US" dirty="0">
                <a:hlinkClick r:id="rId7"/>
              </a:rPr>
              <a:t>http://www.rcplondon.ac.uk/sites/default/files/clinmed10.2_110-11.</a:t>
            </a:r>
            <a:r>
              <a:rPr lang="en-US" dirty="0" smtClean="0">
                <a:hlinkClick r:id="rId7"/>
              </a:rPr>
              <a:t>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James Jarrett, 2012 Effect of increasing active travel in urban England and Wales on costs to the National Health Service. Available at:</a:t>
            </a:r>
          </a:p>
          <a:p>
            <a:r>
              <a:rPr lang="en-US" dirty="0">
                <a:hlinkClick r:id="rId8"/>
              </a:rPr>
              <a:t>http://www.thelancet.com/journals/lancet/article/PIIS0140-6736(12)60766-1/</a:t>
            </a:r>
            <a:r>
              <a:rPr lang="en-US" dirty="0" smtClean="0">
                <a:hlinkClick r:id="rId8"/>
              </a:rPr>
              <a:t>abstract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Toby </a:t>
            </a:r>
            <a:r>
              <a:rPr lang="en-US" dirty="0" smtClean="0"/>
              <a:t>Hillman2013 Inhaled drugs and global warming: time to shift to dry powder inhalers </a:t>
            </a:r>
          </a:p>
          <a:p>
            <a:r>
              <a:rPr lang="en-US" sz="1600" dirty="0" smtClean="0">
                <a:hlinkClick r:id="rId9"/>
              </a:rPr>
              <a:t>http</a:t>
            </a:r>
            <a:r>
              <a:rPr lang="en-US" sz="1600" dirty="0">
                <a:hlinkClick r:id="rId9"/>
              </a:rPr>
              <a:t>://www.bmj.com/content/346/</a:t>
            </a:r>
            <a:r>
              <a:rPr lang="en-US" sz="1600" dirty="0" smtClean="0">
                <a:hlinkClick r:id="rId9"/>
              </a:rPr>
              <a:t>b</a:t>
            </a:r>
            <a:r>
              <a:rPr lang="en-US" dirty="0" smtClean="0">
                <a:hlinkClick r:id="rId9"/>
              </a:rPr>
              <a:t>mj.f3359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Jeff Walker A </a:t>
            </a:r>
            <a:r>
              <a:rPr lang="en-US" dirty="0"/>
              <a:t>Review of Self-Testing Patients: How Are They Doing?</a:t>
            </a:r>
          </a:p>
          <a:p>
            <a:r>
              <a:rPr lang="en-US" dirty="0"/>
              <a:t>Posted on December 23, 2013 by ACSMA</a:t>
            </a:r>
          </a:p>
          <a:p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://www.acsma.org.uk/a-review-of-self-testing-patients-how-are-they-doing</a:t>
            </a:r>
            <a:r>
              <a:rPr lang="en-US" dirty="0" smtClean="0">
                <a:hlinkClick r:id="rId10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7471913" cy="922338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6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009CD5"/>
                </a:solidFill>
                <a:latin typeface="Arial"/>
                <a:cs typeface="Arial"/>
              </a:rPr>
              <a:t>What is Sustainable Development?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683568" y="1547663"/>
            <a:ext cx="3810000" cy="39592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sz="2800" dirty="0" smtClean="0">
                <a:latin typeface="Arial"/>
                <a:cs typeface="Arial"/>
              </a:rPr>
              <a:t>“The </a:t>
            </a:r>
            <a:r>
              <a:rPr lang="en-GB" sz="2800" dirty="0">
                <a:latin typeface="Arial"/>
                <a:cs typeface="Arial"/>
              </a:rPr>
              <a:t>goal of sustainable development is to meet the needs of today without compromising the ability of </a:t>
            </a:r>
            <a:r>
              <a:rPr lang="en-GB" sz="2800" dirty="0" smtClean="0">
                <a:latin typeface="Arial"/>
                <a:cs typeface="Arial"/>
              </a:rPr>
              <a:t>others, elsewhere and in the future, to </a:t>
            </a:r>
            <a:r>
              <a:rPr lang="en-GB" sz="2800" dirty="0">
                <a:latin typeface="Arial"/>
                <a:cs typeface="Arial"/>
              </a:rPr>
              <a:t>meet their </a:t>
            </a:r>
            <a:r>
              <a:rPr lang="en-GB" sz="2800" dirty="0" smtClean="0">
                <a:latin typeface="Arial"/>
                <a:cs typeface="Arial"/>
              </a:rPr>
              <a:t>needs”</a:t>
            </a:r>
            <a:endParaRPr lang="en-GB" sz="2800" dirty="0">
              <a:latin typeface="Arial"/>
              <a:cs typeface="Arial"/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96811328"/>
              </p:ext>
            </p:extLst>
          </p:nvPr>
        </p:nvGraphicFramePr>
        <p:xfrm>
          <a:off x="4283968" y="1396876"/>
          <a:ext cx="475622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801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40" y="848792"/>
            <a:ext cx="4148298" cy="2798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156420"/>
            <a:ext cx="3289300" cy="2463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884" y="3865240"/>
            <a:ext cx="3492500" cy="23241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28588" y="188640"/>
            <a:ext cx="7772400" cy="841648"/>
          </a:xfrm>
        </p:spPr>
        <p:txBody>
          <a:bodyPr/>
          <a:lstStyle/>
          <a:p>
            <a:r>
              <a:rPr lang="en-US" sz="4000" dirty="0" smtClean="0"/>
              <a:t>Environmental Responsibility</a:t>
            </a:r>
            <a:endParaRPr lang="en-US" sz="4000" dirty="0"/>
          </a:p>
        </p:txBody>
      </p:sp>
      <p:pic>
        <p:nvPicPr>
          <p:cNvPr id="13" name="Picture 12" descr="biofuel-from-garbag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276872"/>
            <a:ext cx="3600700" cy="2376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71" y="4108213"/>
            <a:ext cx="3789289" cy="21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052736"/>
            <a:ext cx="7152704" cy="542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7698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0728"/>
            <a:ext cx="4975659" cy="33123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114300"/>
            <a:ext cx="7772400" cy="1143000"/>
          </a:xfrm>
        </p:spPr>
        <p:txBody>
          <a:bodyPr/>
          <a:lstStyle/>
          <a:p>
            <a:r>
              <a:rPr lang="en-US" dirty="0" smtClean="0"/>
              <a:t>Social Responsibility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795338"/>
            <a:ext cx="4644008" cy="30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09CD5"/>
                </a:solidFill>
                <a:latin typeface="Arial"/>
                <a:cs typeface="Arial"/>
              </a:rPr>
              <a:t>What is Sustainable Development</a:t>
            </a:r>
            <a:r>
              <a:rPr lang="en-GB" sz="3200" dirty="0" smtClean="0">
                <a:solidFill>
                  <a:srgbClr val="009CD5"/>
                </a:solidFill>
                <a:latin typeface="Arial"/>
                <a:cs typeface="Arial"/>
              </a:rPr>
              <a:t>?</a:t>
            </a:r>
            <a:br>
              <a:rPr lang="en-GB" sz="3200" dirty="0" smtClean="0">
                <a:solidFill>
                  <a:srgbClr val="009CD5"/>
                </a:solidFill>
                <a:latin typeface="Arial"/>
                <a:cs typeface="Arial"/>
              </a:rPr>
            </a:br>
            <a:r>
              <a:rPr lang="en-GB" sz="3200" dirty="0" smtClean="0">
                <a:solidFill>
                  <a:srgbClr val="009CD5"/>
                </a:solidFill>
                <a:latin typeface="Arial"/>
                <a:cs typeface="Arial"/>
              </a:rPr>
              <a:t>Put Simply…….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be </a:t>
            </a:r>
            <a:r>
              <a:rPr lang="en-US" dirty="0" smtClean="0"/>
              <a:t>socially </a:t>
            </a:r>
            <a:r>
              <a:rPr lang="en-US" dirty="0"/>
              <a:t> and </a:t>
            </a:r>
            <a:r>
              <a:rPr lang="en-US" dirty="0" smtClean="0"/>
              <a:t>environmentally responsible within </a:t>
            </a:r>
            <a:r>
              <a:rPr lang="en-US" dirty="0"/>
              <a:t>financial constraints</a:t>
            </a:r>
          </a:p>
          <a:p>
            <a:pPr marL="685800" lvl="1"/>
            <a:r>
              <a:rPr lang="en-US" dirty="0"/>
              <a:t>Now and in the future</a:t>
            </a:r>
          </a:p>
          <a:p>
            <a:pPr marL="685800" lvl="1"/>
            <a:r>
              <a:rPr lang="en-US" dirty="0"/>
              <a:t>From </a:t>
            </a:r>
            <a:r>
              <a:rPr lang="en-US" dirty="0" smtClean="0"/>
              <a:t>Individual and Local </a:t>
            </a:r>
            <a:r>
              <a:rPr lang="en-US" dirty="0"/>
              <a:t>to Worldwide scale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3901650"/>
              </p:ext>
            </p:extLst>
          </p:nvPr>
        </p:nvGraphicFramePr>
        <p:xfrm>
          <a:off x="4648200" y="1557338"/>
          <a:ext cx="3810000" cy="39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14857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12153</TotalTime>
  <Words>2471</Words>
  <Application>Microsoft Macintosh PowerPoint</Application>
  <PresentationFormat>On-screen Show (4:3)</PresentationFormat>
  <Paragraphs>398</Paragraphs>
  <Slides>49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Sustainable Healthcare Made Simple Maria Cooke, QIF for Sustainability Health Education East of England  </vt:lpstr>
      <vt:lpstr>Acknowledgements</vt:lpstr>
      <vt:lpstr>Objectives</vt:lpstr>
      <vt:lpstr>What is Sustainable Development?</vt:lpstr>
      <vt:lpstr>What is Sustainable Development?</vt:lpstr>
      <vt:lpstr>Environmental Responsibility</vt:lpstr>
      <vt:lpstr>PowerPoint Presentation</vt:lpstr>
      <vt:lpstr>Social Responsibility</vt:lpstr>
      <vt:lpstr>What is Sustainable Development? Put Simply…….</vt:lpstr>
      <vt:lpstr>Why is it important for NHS organisations?</vt:lpstr>
      <vt:lpstr>Why is it important for NHS organisations?</vt:lpstr>
      <vt:lpstr>Government Policy</vt:lpstr>
      <vt:lpstr>Government Policy</vt:lpstr>
      <vt:lpstr>PowerPoint Presentation</vt:lpstr>
      <vt:lpstr>The following organisations have expressed their support for a more sustainable, resilient and healthy NHS, public health and social care system: </vt:lpstr>
      <vt:lpstr>A National Sustainable Health and Social Care Policy</vt:lpstr>
      <vt:lpstr>PowerPoint Presentation</vt:lpstr>
      <vt:lpstr>Public Opinion</vt:lpstr>
      <vt:lpstr>2 Surveys</vt:lpstr>
      <vt:lpstr>Health and the Environment</vt:lpstr>
      <vt:lpstr>Although climate change can cause illness and death directly...</vt:lpstr>
      <vt:lpstr>...there are MUCH greater health risks from: </vt:lpstr>
      <vt:lpstr>PowerPoint Presentation</vt:lpstr>
      <vt:lpstr>Why is it important for NHS organisations?</vt:lpstr>
      <vt:lpstr>Unsustainable Healthcare</vt:lpstr>
      <vt:lpstr>PowerPoint Presentation</vt:lpstr>
      <vt:lpstr>Unsustainable Healthcare</vt:lpstr>
      <vt:lpstr>An Opportunity for Change</vt:lpstr>
      <vt:lpstr>Where do we start?  </vt:lpstr>
      <vt:lpstr>Good Corporate Citizen</vt:lpstr>
      <vt:lpstr>Local Evidence</vt:lpstr>
      <vt:lpstr>Sustainability at NNUH </vt:lpstr>
      <vt:lpstr>Sustainability at NNUH</vt:lpstr>
      <vt:lpstr>Sustainable Healthcare</vt:lpstr>
      <vt:lpstr>PowerPoint Presentation</vt:lpstr>
      <vt:lpstr>PowerPoint Presentation</vt:lpstr>
      <vt:lpstr>Look at healthcare differently:  </vt:lpstr>
      <vt:lpstr>Four Principles of Sustainable Clinical Practice</vt:lpstr>
      <vt:lpstr>Disease prevention and health promotion</vt:lpstr>
      <vt:lpstr>PowerPoint Presentation</vt:lpstr>
      <vt:lpstr>Disease prevention and health promotion</vt:lpstr>
      <vt:lpstr>Patient education and empowerment</vt:lpstr>
      <vt:lpstr>Lean service delivery</vt:lpstr>
      <vt:lpstr>Lean service delivery</vt:lpstr>
      <vt:lpstr>Low carbon</vt:lpstr>
      <vt:lpstr>Your role:  </vt:lpstr>
      <vt:lpstr>Take Home Messages</vt:lpstr>
      <vt:lpstr>Thank You</vt:lpstr>
      <vt:lpstr>References</vt:lpstr>
    </vt:vector>
  </TitlesOfParts>
  <Company>Whatever Design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Lake</dc:creator>
  <cp:lastModifiedBy>Rebecca Gibbs</cp:lastModifiedBy>
  <cp:revision>312</cp:revision>
  <cp:lastPrinted>2014-01-16T17:25:46Z</cp:lastPrinted>
  <dcterms:created xsi:type="dcterms:W3CDTF">2013-04-09T14:05:23Z</dcterms:created>
  <dcterms:modified xsi:type="dcterms:W3CDTF">2014-02-27T09:13:05Z</dcterms:modified>
</cp:coreProperties>
</file>