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1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B248B3-E59C-443F-8DE8-E5306DCBFC7F}" type="datetimeFigureOut">
              <a:rPr lang="en-GB" smtClean="0"/>
              <a:t>27/02/2013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0B7E0D-FD8C-4CDE-A7BA-37E8534E0F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112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Calibri" charset="0"/>
              </a:rPr>
              <a:t>Potential savings from widespread replication of Green Nephrology case studies in UK renal units are estimated at </a:t>
            </a:r>
            <a:r>
              <a:rPr lang="en-US" b="1" dirty="0" smtClean="0">
                <a:latin typeface="Calibri" charset="0"/>
              </a:rPr>
              <a:t>£7 million</a:t>
            </a:r>
            <a:r>
              <a:rPr lang="en-US" dirty="0" smtClean="0">
                <a:latin typeface="Calibri" charset="0"/>
              </a:rPr>
              <a:t>, </a:t>
            </a:r>
            <a:r>
              <a:rPr lang="en-US" b="1" dirty="0" smtClean="0">
                <a:latin typeface="Calibri" charset="0"/>
              </a:rPr>
              <a:t>11,000 </a:t>
            </a:r>
            <a:r>
              <a:rPr lang="en-US" b="1" dirty="0" err="1" smtClean="0">
                <a:latin typeface="Calibri" charset="0"/>
              </a:rPr>
              <a:t>tonnes</a:t>
            </a:r>
            <a:r>
              <a:rPr lang="en-US" b="1" dirty="0" smtClean="0">
                <a:latin typeface="Calibri" charset="0"/>
              </a:rPr>
              <a:t> CO2e </a:t>
            </a:r>
            <a:r>
              <a:rPr lang="en-US" dirty="0" smtClean="0">
                <a:latin typeface="Calibri" charset="0"/>
              </a:rPr>
              <a:t>and </a:t>
            </a:r>
            <a:r>
              <a:rPr lang="en-US" b="1" dirty="0" smtClean="0">
                <a:latin typeface="Calibri" charset="0"/>
              </a:rPr>
              <a:t>470 million </a:t>
            </a:r>
            <a:r>
              <a:rPr lang="en-US" b="1" dirty="0" err="1" smtClean="0">
                <a:latin typeface="Calibri" charset="0"/>
              </a:rPr>
              <a:t>litres</a:t>
            </a:r>
            <a:r>
              <a:rPr lang="en-US" b="1" dirty="0" smtClean="0">
                <a:latin typeface="Calibri" charset="0"/>
              </a:rPr>
              <a:t> water per year </a:t>
            </a:r>
            <a:br>
              <a:rPr lang="en-US" b="1" dirty="0" smtClean="0">
                <a:latin typeface="Calibri" charset="0"/>
              </a:rPr>
            </a:br>
            <a:r>
              <a:rPr lang="en-US" b="1" dirty="0" smtClean="0">
                <a:latin typeface="Calibri" charset="0"/>
              </a:rPr>
              <a:t/>
            </a:r>
            <a:br>
              <a:rPr lang="en-US" b="1" dirty="0" smtClean="0">
                <a:latin typeface="Calibri" charset="0"/>
              </a:rPr>
            </a:br>
            <a:r>
              <a:rPr lang="en-US" sz="1050" dirty="0" smtClean="0">
                <a:latin typeface="Calibri" charset="0"/>
              </a:rPr>
              <a:t>(Poster accepted for presentation at Renal Association / BTS Congress 2013)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E6CABF-A554-3448-99EC-E9059DDA172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5E72DDC-F242-4159-87AF-822CE2AFB8D5}" type="datetimeFigureOut">
              <a:rPr lang="en-GB" smtClean="0"/>
              <a:t>27/02/2013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2C2DCC-2CEA-42E8-A0DE-2D95F91F6DB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E72DDC-F242-4159-87AF-822CE2AFB8D5}" type="datetimeFigureOut">
              <a:rPr lang="en-GB" smtClean="0"/>
              <a:t>27/02/2013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2C2DCC-2CEA-42E8-A0DE-2D95F91F6DB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E72DDC-F242-4159-87AF-822CE2AFB8D5}" type="datetimeFigureOut">
              <a:rPr lang="en-GB" smtClean="0"/>
              <a:t>27/02/2013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2C2DCC-2CEA-42E8-A0DE-2D95F91F6DB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E72DDC-F242-4159-87AF-822CE2AFB8D5}" type="datetimeFigureOut">
              <a:rPr lang="en-GB" smtClean="0"/>
              <a:t>27/02/2013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2C2DCC-2CEA-42E8-A0DE-2D95F91F6DB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E72DDC-F242-4159-87AF-822CE2AFB8D5}" type="datetimeFigureOut">
              <a:rPr lang="en-GB" smtClean="0"/>
              <a:t>27/02/2013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2C2DCC-2CEA-42E8-A0DE-2D95F91F6DB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E72DDC-F242-4159-87AF-822CE2AFB8D5}" type="datetimeFigureOut">
              <a:rPr lang="en-GB" smtClean="0"/>
              <a:t>27/02/2013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2C2DCC-2CEA-42E8-A0DE-2D95F91F6DB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E72DDC-F242-4159-87AF-822CE2AFB8D5}" type="datetimeFigureOut">
              <a:rPr lang="en-GB" smtClean="0"/>
              <a:t>27/02/2013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2C2DCC-2CEA-42E8-A0DE-2D95F91F6DB1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E72DDC-F242-4159-87AF-822CE2AFB8D5}" type="datetimeFigureOut">
              <a:rPr lang="en-GB" smtClean="0"/>
              <a:t>27/02/2013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2C2DCC-2CEA-42E8-A0DE-2D95F91F6DB1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E72DDC-F242-4159-87AF-822CE2AFB8D5}" type="datetimeFigureOut">
              <a:rPr lang="en-GB" smtClean="0"/>
              <a:t>27/02/2013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2C2DCC-2CEA-42E8-A0DE-2D95F91F6DB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5E72DDC-F242-4159-87AF-822CE2AFB8D5}" type="datetimeFigureOut">
              <a:rPr lang="en-GB" smtClean="0"/>
              <a:t>27/02/2013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2C2DCC-2CEA-42E8-A0DE-2D95F91F6DB1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5E72DDC-F242-4159-87AF-822CE2AFB8D5}" type="datetimeFigureOut">
              <a:rPr lang="en-GB" smtClean="0"/>
              <a:t>27/02/2013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2C2DCC-2CEA-42E8-A0DE-2D95F91F6DB1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5E72DDC-F242-4159-87AF-822CE2AFB8D5}" type="datetimeFigureOut">
              <a:rPr lang="en-GB" smtClean="0"/>
              <a:t>27/02/2013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72C2DCC-2CEA-42E8-A0DE-2D95F91F6DB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Green nephrology and cost savings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Dr Ian Stott</a:t>
            </a:r>
          </a:p>
          <a:p>
            <a:r>
              <a:rPr lang="en-GB" dirty="0" smtClean="0"/>
              <a:t>Assistant Clinical Director (Medical Specialties)</a:t>
            </a:r>
          </a:p>
          <a:p>
            <a:r>
              <a:rPr lang="en-GB" dirty="0" smtClean="0"/>
              <a:t>Doncaster &amp; Bassetlaw Hospitals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027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4"/>
          <p:cNvSpPr>
            <a:spLocks noChangeArrowheads="1"/>
          </p:cNvSpPr>
          <p:nvPr/>
        </p:nvSpPr>
        <p:spPr bwMode="auto">
          <a:xfrm>
            <a:off x="468313" y="2347913"/>
            <a:ext cx="8280400" cy="180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>
                <a:latin typeface="Arial" charset="0"/>
                <a:cs typeface="Arial" charset="0"/>
              </a:rPr>
              <a:t>NEWS</a:t>
            </a:r>
            <a:endParaRPr lang="en-US" sz="2000">
              <a:latin typeface="Arial" charset="0"/>
              <a:cs typeface="Arial" charset="0"/>
            </a:endParaRPr>
          </a:p>
          <a:p>
            <a:pPr>
              <a:spcAft>
                <a:spcPts val="300"/>
              </a:spcAft>
            </a:pPr>
            <a:r>
              <a:rPr lang="en-US" sz="3600" b="1">
                <a:latin typeface="Arial" charset="0"/>
                <a:cs typeface="Arial" charset="0"/>
              </a:rPr>
              <a:t>NHS could save £1bn by adopting green strategies used in kidney units</a:t>
            </a:r>
          </a:p>
          <a:p>
            <a:pPr>
              <a:spcAft>
                <a:spcPts val="300"/>
              </a:spcAft>
            </a:pPr>
            <a:r>
              <a:rPr lang="en-US" sz="1600">
                <a:latin typeface="Arial" charset="0"/>
                <a:cs typeface="Arial" charset="0"/>
              </a:rPr>
              <a:t>BMJ 2013; 346 doi: http://dx.doi.org/10.1136/bmj.f588 (Published 28 January 2013)</a:t>
            </a:r>
          </a:p>
        </p:txBody>
      </p:sp>
      <p:pic>
        <p:nvPicPr>
          <p:cNvPr id="45058" name="Picture 5" descr="bmj-logo_0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20700"/>
            <a:ext cx="1728788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308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Support </a:t>
            </a:r>
            <a:r>
              <a:rPr lang="en-GB" dirty="0" smtClean="0"/>
              <a:t>your green nephrology rep</a:t>
            </a:r>
          </a:p>
          <a:p>
            <a:r>
              <a:rPr lang="en-GB" dirty="0" smtClean="0"/>
              <a:t>Look at the green nephrology case </a:t>
            </a:r>
            <a:r>
              <a:rPr lang="en-GB" dirty="0" smtClean="0"/>
              <a:t>studies - </a:t>
            </a:r>
            <a:r>
              <a:rPr lang="en-GB" dirty="0" smtClean="0"/>
              <a:t>http</a:t>
            </a:r>
            <a:r>
              <a:rPr lang="en-GB" dirty="0"/>
              <a:t>://sustainablehealthcare.org.uk/green-nephrology</a:t>
            </a:r>
            <a:endParaRPr lang="en-GB" dirty="0" smtClean="0"/>
          </a:p>
          <a:p>
            <a:r>
              <a:rPr lang="en-GB" dirty="0" smtClean="0"/>
              <a:t>Use resources within </a:t>
            </a:r>
            <a:r>
              <a:rPr lang="en-GB" dirty="0" smtClean="0"/>
              <a:t>your</a:t>
            </a:r>
            <a:r>
              <a:rPr lang="en-GB" dirty="0" smtClean="0"/>
              <a:t> </a:t>
            </a:r>
            <a:r>
              <a:rPr lang="en-GB" dirty="0" smtClean="0"/>
              <a:t>Trust (estates, sustainability officers)</a:t>
            </a:r>
          </a:p>
          <a:p>
            <a:r>
              <a:rPr lang="en-GB" dirty="0" smtClean="0"/>
              <a:t>Consider investing some staff time in developing green projects – it is likely to pay for itself many times over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can you do?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02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579078"/>
            <a:ext cx="7994271" cy="437020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Why should CDs care about green nephrology?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9351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538" y="1481138"/>
            <a:ext cx="6904924" cy="452596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97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Centre for Sustainable </a:t>
            </a:r>
            <a:r>
              <a:rPr lang="en-GB" dirty="0" smtClean="0"/>
              <a:t>Healthcare</a:t>
            </a:r>
          </a:p>
          <a:p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/>
              <a:t>Renal </a:t>
            </a:r>
            <a:r>
              <a:rPr lang="en-GB" dirty="0" smtClean="0"/>
              <a:t>Association</a:t>
            </a:r>
          </a:p>
          <a:p>
            <a:r>
              <a:rPr lang="en-GB" dirty="0" smtClean="0"/>
              <a:t>British </a:t>
            </a:r>
            <a:r>
              <a:rPr lang="en-GB" dirty="0"/>
              <a:t>Renal </a:t>
            </a:r>
            <a:r>
              <a:rPr lang="en-GB" dirty="0" smtClean="0"/>
              <a:t>Society</a:t>
            </a:r>
          </a:p>
          <a:p>
            <a:r>
              <a:rPr lang="en-GB" dirty="0" smtClean="0"/>
              <a:t>NHS </a:t>
            </a:r>
            <a:r>
              <a:rPr lang="en-GB" dirty="0"/>
              <a:t>Kidney </a:t>
            </a:r>
            <a:r>
              <a:rPr lang="en-GB" dirty="0" smtClean="0"/>
              <a:t>Care</a:t>
            </a:r>
          </a:p>
          <a:p>
            <a:r>
              <a:rPr lang="en-GB" dirty="0" smtClean="0"/>
              <a:t>NHS </a:t>
            </a:r>
            <a:r>
              <a:rPr lang="en-GB" dirty="0"/>
              <a:t>Sustainable Development </a:t>
            </a:r>
            <a:r>
              <a:rPr lang="en-GB" dirty="0" smtClean="0"/>
              <a:t>Unit</a:t>
            </a:r>
            <a:endParaRPr lang="en-GB" dirty="0"/>
          </a:p>
          <a:p>
            <a:r>
              <a:rPr lang="en-GB" dirty="0" smtClean="0"/>
              <a:t>National </a:t>
            </a:r>
            <a:r>
              <a:rPr lang="en-GB" dirty="0"/>
              <a:t>Kidney </a:t>
            </a:r>
            <a:r>
              <a:rPr lang="en-GB" dirty="0" smtClean="0"/>
              <a:t>Federation</a:t>
            </a:r>
          </a:p>
          <a:p>
            <a:r>
              <a:rPr lang="en-GB" dirty="0" smtClean="0"/>
              <a:t>Association </a:t>
            </a:r>
            <a:r>
              <a:rPr lang="en-GB" dirty="0"/>
              <a:t>of Renal Industries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Green Nephrology Programme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958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Process innovations: Use less, waste less, reduce waste costs</a:t>
            </a:r>
          </a:p>
          <a:p>
            <a:r>
              <a:rPr lang="en-GB" dirty="0" smtClean="0"/>
              <a:t>Infrastructure innovations: Energy and water efficiency</a:t>
            </a:r>
          </a:p>
          <a:p>
            <a:r>
              <a:rPr lang="en-GB" dirty="0" smtClean="0"/>
              <a:t>Model of care innovations: Care close to home, reduce transport costs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Types of Green Nephrology Project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254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/>
              <a:t>Improved waste management in the Dialysis Unit Queen Margaret Hospital, Dunfermline</a:t>
            </a:r>
          </a:p>
          <a:p>
            <a:r>
              <a:rPr lang="en-GB" dirty="0" smtClean="0"/>
              <a:t>Remove unnecessary consumables</a:t>
            </a:r>
          </a:p>
          <a:p>
            <a:r>
              <a:rPr lang="en-GB" dirty="0" smtClean="0"/>
              <a:t>Waste segregation: Separate domestic waste from clinical waste</a:t>
            </a:r>
          </a:p>
          <a:p>
            <a:r>
              <a:rPr lang="en-GB" dirty="0" smtClean="0"/>
              <a:t>Recycling: Separate out all recyclables</a:t>
            </a:r>
          </a:p>
          <a:p>
            <a:r>
              <a:rPr lang="en-GB" dirty="0" smtClean="0"/>
              <a:t>Annual savings: £35718 (</a:t>
            </a:r>
            <a:r>
              <a:rPr lang="en-GB" dirty="0" err="1" smtClean="0"/>
              <a:t>approx</a:t>
            </a:r>
            <a:r>
              <a:rPr lang="en-GB" dirty="0" smtClean="0"/>
              <a:t> £96000 for an average unit)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Process innovation: Example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36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/>
              <a:t>Central Delivery of Acid for </a:t>
            </a:r>
            <a:r>
              <a:rPr lang="en-GB" dirty="0" smtClean="0"/>
              <a:t>Haemodialysis (Bradford)</a:t>
            </a:r>
          </a:p>
          <a:p>
            <a:r>
              <a:rPr lang="en-GB" dirty="0" smtClean="0"/>
              <a:t>Reduced wastage of acid</a:t>
            </a:r>
          </a:p>
          <a:p>
            <a:r>
              <a:rPr lang="en-GB" dirty="0" smtClean="0"/>
              <a:t>Reduced packaging waste</a:t>
            </a:r>
          </a:p>
          <a:p>
            <a:r>
              <a:rPr lang="en-GB" dirty="0" smtClean="0"/>
              <a:t>Reduced use of storage space and staff time</a:t>
            </a:r>
          </a:p>
          <a:p>
            <a:r>
              <a:rPr lang="en-GB" dirty="0" smtClean="0"/>
              <a:t>Capital cost: £43900</a:t>
            </a:r>
          </a:p>
          <a:p>
            <a:r>
              <a:rPr lang="en-GB" dirty="0"/>
              <a:t>Annual savings:  £19,372 per year from reduced acid wastage; £3,700 from reduced waste disposal.  Total: £23,072 per year.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Infrastructure: Example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41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/>
              <a:t>Pilot Study of a Kidney Patient Results Monitoring </a:t>
            </a:r>
            <a:r>
              <a:rPr lang="en-GB" dirty="0" smtClean="0"/>
              <a:t>Service: Cornwall</a:t>
            </a:r>
          </a:p>
          <a:p>
            <a:r>
              <a:rPr lang="en-GB" dirty="0" smtClean="0"/>
              <a:t>Telephone review of patients with CKD 3/4</a:t>
            </a:r>
          </a:p>
          <a:p>
            <a:r>
              <a:rPr lang="en-GB" dirty="0" smtClean="0"/>
              <a:t>95 clinic visits avoided</a:t>
            </a:r>
          </a:p>
          <a:p>
            <a:r>
              <a:rPr lang="en-GB" dirty="0" smtClean="0"/>
              <a:t>Cost to commissioners: £10000</a:t>
            </a:r>
          </a:p>
          <a:p>
            <a:r>
              <a:rPr lang="en-GB" dirty="0" smtClean="0"/>
              <a:t>Savings (OP tariff): £12160 (plus transport costs, 2 coming by helicopter!)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Model of care: Example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522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Existing projects have reported annual savings totalling £243,000</a:t>
            </a:r>
          </a:p>
          <a:p>
            <a:r>
              <a:rPr lang="en-GB" dirty="0" smtClean="0"/>
              <a:t>Scaled up across UK units (assuming 60% uptake for process, 30% for infrastructure) this equates to £7million per year, or £100,000 for an average sized unit.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much could we save?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7565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104</TotalTime>
  <Words>410</Words>
  <Application>Microsoft Office PowerPoint</Application>
  <PresentationFormat>On-screen Show (4:3)</PresentationFormat>
  <Paragraphs>49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Green nephrology and cost savings</vt:lpstr>
      <vt:lpstr>Why should CDs care about green nephrology?</vt:lpstr>
      <vt:lpstr>PowerPoint Presentation</vt:lpstr>
      <vt:lpstr>Green Nephrology Programme</vt:lpstr>
      <vt:lpstr>Types of Green Nephrology Project</vt:lpstr>
      <vt:lpstr>Process innovation: Example</vt:lpstr>
      <vt:lpstr>Infrastructure: Example</vt:lpstr>
      <vt:lpstr>Model of care: Example</vt:lpstr>
      <vt:lpstr>How much could we save?</vt:lpstr>
      <vt:lpstr>PowerPoint Presentation</vt:lpstr>
      <vt:lpstr>What can you do?</vt:lpstr>
    </vt:vector>
  </TitlesOfParts>
  <Company>Doncaster &amp; Bassetlaw Hospitals NHS Foundation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nephrology and cost savings</dc:title>
  <dc:creator>Ian Stott</dc:creator>
  <cp:lastModifiedBy>Ian</cp:lastModifiedBy>
  <cp:revision>11</cp:revision>
  <dcterms:created xsi:type="dcterms:W3CDTF">2013-02-05T14:33:14Z</dcterms:created>
  <dcterms:modified xsi:type="dcterms:W3CDTF">2013-02-27T22:30:12Z</dcterms:modified>
</cp:coreProperties>
</file>