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60" r:id="rId5"/>
    <p:sldId id="261" r:id="rId6"/>
    <p:sldId id="262" r:id="rId7"/>
    <p:sldId id="267" r:id="rId8"/>
    <p:sldId id="266" r:id="rId9"/>
    <p:sldId id="263" r:id="rId10"/>
    <p:sldId id="268" r:id="rId11"/>
    <p:sldId id="264" r:id="rId12"/>
    <p:sldId id="265" r:id="rId13"/>
    <p:sldId id="269" r:id="rId14"/>
    <p:sldId id="270" r:id="rId15"/>
    <p:sldId id="272" r:id="rId16"/>
    <p:sldId id="273" r:id="rId17"/>
    <p:sldId id="275" r:id="rId18"/>
    <p:sldId id="271" r:id="rId19"/>
    <p:sldId id="276" r:id="rId20"/>
    <p:sldId id="277" r:id="rId21"/>
    <p:sldId id="278"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226" autoAdjust="0"/>
  </p:normalViewPr>
  <p:slideViewPr>
    <p:cSldViewPr>
      <p:cViewPr varScale="1">
        <p:scale>
          <a:sx n="51" d="100"/>
          <a:sy n="51" d="100"/>
        </p:scale>
        <p:origin x="-192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0F9E70-69D1-49B3-9D57-7090CD4BD576}" type="datetimeFigureOut">
              <a:rPr lang="en-GB" smtClean="0"/>
              <a:t>15/03/2013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166254-6698-438B-A035-B54E258C2966}" type="slidenum">
              <a:rPr lang="en-GB" smtClean="0"/>
              <a:t>‹#›</a:t>
            </a:fld>
            <a:endParaRPr lang="en-GB"/>
          </a:p>
        </p:txBody>
      </p:sp>
    </p:spTree>
    <p:extLst>
      <p:ext uri="{BB962C8B-B14F-4D97-AF65-F5344CB8AC3E}">
        <p14:creationId xmlns:p14="http://schemas.microsoft.com/office/powerpoint/2010/main" val="2894142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Carbon_dioxide"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en.wikipedia.org/wiki/Methan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dirty="0" smtClean="0"/>
              <a:t>Compare</a:t>
            </a:r>
            <a:r>
              <a:rPr lang="en-GB" baseline="0" dirty="0" smtClean="0"/>
              <a:t> spending graph to a wider exponential increase in resource use</a:t>
            </a:r>
            <a:endParaRPr lang="en-GB" dirty="0" smtClean="0"/>
          </a:p>
          <a:p>
            <a:pPr eaLnBrk="1" hangingPunct="1">
              <a:spcBef>
                <a:spcPct val="0"/>
              </a:spcBef>
            </a:pPr>
            <a:r>
              <a:rPr lang="en-GB" dirty="0" smtClean="0"/>
              <a:t>Thanks to Hugh Montgomery and David </a:t>
            </a:r>
            <a:r>
              <a:rPr lang="en-GB" dirty="0" err="1" smtClean="0"/>
              <a:t>Pencheon</a:t>
            </a:r>
            <a:endParaRPr lang="en-GB" dirty="0" smtClean="0"/>
          </a:p>
          <a:p>
            <a:pPr eaLnBrk="1" hangingPunct="1">
              <a:spcBef>
                <a:spcPct val="0"/>
              </a:spcBef>
            </a:pPr>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Should cover all of these aspects to see which brings most overall gain</a:t>
            </a:r>
            <a:r>
              <a:rPr lang="en-GB" baseline="0" dirty="0" smtClean="0"/>
              <a:t> to a population.</a:t>
            </a:r>
            <a:endParaRPr lang="en-GB" dirty="0"/>
          </a:p>
        </p:txBody>
      </p:sp>
      <p:sp>
        <p:nvSpPr>
          <p:cNvPr id="4" name="Slide Number Placeholder 3"/>
          <p:cNvSpPr>
            <a:spLocks noGrp="1"/>
          </p:cNvSpPr>
          <p:nvPr>
            <p:ph type="sldNum" sz="quarter" idx="10"/>
          </p:nvPr>
        </p:nvSpPr>
        <p:spPr/>
        <p:txBody>
          <a:bodyPr/>
          <a:lstStyle/>
          <a:p>
            <a:fld id="{A6166254-6698-438B-A035-B54E258C2966}" type="slidenum">
              <a:rPr lang="en-GB" smtClean="0"/>
              <a:t>16</a:t>
            </a:fld>
            <a:endParaRPr lang="en-GB"/>
          </a:p>
        </p:txBody>
      </p:sp>
    </p:spTree>
    <p:extLst>
      <p:ext uri="{BB962C8B-B14F-4D97-AF65-F5344CB8AC3E}">
        <p14:creationId xmlns:p14="http://schemas.microsoft.com/office/powerpoint/2010/main" val="3187044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NHS current,</a:t>
            </a:r>
            <a:r>
              <a:rPr lang="en-GB" baseline="0" dirty="0" smtClean="0"/>
              <a:t> projected and target CO2 emissions</a:t>
            </a:r>
          </a:p>
          <a:p>
            <a:r>
              <a:rPr lang="en-GB" baseline="0" dirty="0" smtClean="0"/>
              <a:t>Orange line are legal targets set by the 2008 climate change act – all doctors share a responsibility in achieving this goal</a:t>
            </a:r>
          </a:p>
        </p:txBody>
      </p:sp>
      <p:sp>
        <p:nvSpPr>
          <p:cNvPr id="4" name="Slide Number Placeholder 3"/>
          <p:cNvSpPr>
            <a:spLocks noGrp="1"/>
          </p:cNvSpPr>
          <p:nvPr>
            <p:ph type="sldNum" sz="quarter" idx="10"/>
          </p:nvPr>
        </p:nvSpPr>
        <p:spPr/>
        <p:txBody>
          <a:bodyPr/>
          <a:lstStyle/>
          <a:p>
            <a:fld id="{A6166254-6698-438B-A035-B54E258C2966}" type="slidenum">
              <a:rPr lang="en-GB" smtClean="0"/>
              <a:t>18</a:t>
            </a:fld>
            <a:endParaRPr lang="en-GB"/>
          </a:p>
        </p:txBody>
      </p:sp>
    </p:spTree>
    <p:extLst>
      <p:ext uri="{BB962C8B-B14F-4D97-AF65-F5344CB8AC3E}">
        <p14:creationId xmlns:p14="http://schemas.microsoft.com/office/powerpoint/2010/main" val="3049904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always</a:t>
            </a:r>
            <a:r>
              <a:rPr lang="en-GB" baseline="0" dirty="0" smtClean="0"/>
              <a:t> the most vulnerable in society who will be adversely affected by change</a:t>
            </a:r>
          </a:p>
          <a:p>
            <a:r>
              <a:rPr lang="en-GB" baseline="0" dirty="0" smtClean="0"/>
              <a:t>Should this stop us trying to mitigate the effects of </a:t>
            </a:r>
            <a:r>
              <a:rPr lang="en-GB" baseline="0" smtClean="0"/>
              <a:t>climate change?</a:t>
            </a:r>
            <a:endParaRPr lang="en-GB"/>
          </a:p>
        </p:txBody>
      </p:sp>
      <p:sp>
        <p:nvSpPr>
          <p:cNvPr id="4" name="Slide Number Placeholder 3"/>
          <p:cNvSpPr>
            <a:spLocks noGrp="1"/>
          </p:cNvSpPr>
          <p:nvPr>
            <p:ph type="sldNum" sz="quarter" idx="10"/>
          </p:nvPr>
        </p:nvSpPr>
        <p:spPr/>
        <p:txBody>
          <a:bodyPr/>
          <a:lstStyle/>
          <a:p>
            <a:fld id="{A6166254-6698-438B-A035-B54E258C2966}" type="slidenum">
              <a:rPr lang="en-GB" smtClean="0"/>
              <a:t>19</a:t>
            </a:fld>
            <a:endParaRPr lang="en-GB"/>
          </a:p>
        </p:txBody>
      </p:sp>
    </p:spTree>
    <p:extLst>
      <p:ext uri="{BB962C8B-B14F-4D97-AF65-F5344CB8AC3E}">
        <p14:creationId xmlns:p14="http://schemas.microsoft.com/office/powerpoint/2010/main" val="213435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is this reduction in carbon to be achieved?</a:t>
            </a:r>
            <a:endParaRPr lang="en-GB" dirty="0"/>
          </a:p>
        </p:txBody>
      </p:sp>
      <p:sp>
        <p:nvSpPr>
          <p:cNvPr id="4" name="Slide Number Placeholder 3"/>
          <p:cNvSpPr>
            <a:spLocks noGrp="1"/>
          </p:cNvSpPr>
          <p:nvPr>
            <p:ph type="sldNum" sz="quarter" idx="10"/>
          </p:nvPr>
        </p:nvSpPr>
        <p:spPr/>
        <p:txBody>
          <a:bodyPr/>
          <a:lstStyle/>
          <a:p>
            <a:fld id="{A6166254-6698-438B-A035-B54E258C2966}" type="slidenum">
              <a:rPr lang="en-GB" smtClean="0"/>
              <a:t>20</a:t>
            </a:fld>
            <a:endParaRPr lang="en-GB"/>
          </a:p>
        </p:txBody>
      </p:sp>
    </p:spTree>
    <p:extLst>
      <p:ext uri="{BB962C8B-B14F-4D97-AF65-F5344CB8AC3E}">
        <p14:creationId xmlns:p14="http://schemas.microsoft.com/office/powerpoint/2010/main" val="1532968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fld id="{2CD2FEC7-DE0F-4703-90F1-B9567C389272}" type="slidenum">
              <a:rPr lang="en-US"/>
              <a:pPr/>
              <a:t>21</a:t>
            </a:fld>
            <a:endParaRPr lang="en-US"/>
          </a:p>
        </p:txBody>
      </p:sp>
      <p:sp>
        <p:nvSpPr>
          <p:cNvPr id="46083" name="Rectangle 1"/>
          <p:cNvSpPr>
            <a:spLocks noChangeArrowheads="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95000"/>
              </a:lnSpc>
              <a:spcBef>
                <a:spcPct val="0"/>
              </a:spcBef>
            </a:pPr>
            <a:r>
              <a:rPr lang="en-US" sz="1600" dirty="0" smtClean="0">
                <a:solidFill>
                  <a:srgbClr val="000000"/>
                </a:solidFill>
                <a:latin typeface="Arial" charset="0"/>
              </a:rPr>
              <a:t>Some senior physicians have called for sustainability to be included as a dimension of quality in healthcare, alongside those listed here. </a:t>
            </a:r>
            <a:endParaRPr lang="en-US" dirty="0" smtClean="0"/>
          </a:p>
          <a:p>
            <a:pPr>
              <a:lnSpc>
                <a:spcPct val="95000"/>
              </a:lnSpc>
              <a:spcBef>
                <a:spcPct val="0"/>
              </a:spcBef>
            </a:pPr>
            <a:r>
              <a:rPr lang="en-US" sz="1600" dirty="0" smtClean="0">
                <a:solidFill>
                  <a:srgbClr val="000000"/>
                </a:solidFill>
                <a:latin typeface="Arial" charset="0"/>
              </a:rPr>
              <a:t>It could also enhance the other dimensions – using the 4 principles of sustainable clinical practice on previous slide, can the students think of examples?</a:t>
            </a:r>
            <a:endParaRPr lang="en-US" dirty="0" smtClean="0"/>
          </a:p>
          <a:p>
            <a:pPr>
              <a:lnSpc>
                <a:spcPct val="95000"/>
              </a:lnSpc>
              <a:spcBef>
                <a:spcPct val="0"/>
              </a:spcBef>
            </a:pPr>
            <a:r>
              <a:rPr lang="en-US" sz="1600" b="1" dirty="0" smtClean="0">
                <a:solidFill>
                  <a:srgbClr val="000000"/>
                </a:solidFill>
                <a:latin typeface="Arial" charset="0"/>
              </a:rPr>
              <a:t>Overall governance</a:t>
            </a:r>
            <a:r>
              <a:rPr lang="en-US" sz="1600" b="1" baseline="0" dirty="0" smtClean="0">
                <a:solidFill>
                  <a:srgbClr val="000000"/>
                </a:solidFill>
                <a:latin typeface="Arial" charset="0"/>
              </a:rPr>
              <a:t> type interventions</a:t>
            </a:r>
            <a:endParaRPr lang="en-US" sz="1600" b="1" dirty="0" smtClean="0">
              <a:solidFill>
                <a:srgbClr val="000000"/>
              </a:solidFill>
              <a:latin typeface="Arial" charset="0"/>
            </a:endParaRPr>
          </a:p>
          <a:p>
            <a:pPr>
              <a:lnSpc>
                <a:spcPct val="95000"/>
              </a:lnSpc>
              <a:spcBef>
                <a:spcPct val="0"/>
              </a:spcBef>
            </a:pPr>
            <a:r>
              <a:rPr lang="en-US" sz="1600" dirty="0" smtClean="0">
                <a:solidFill>
                  <a:srgbClr val="000000"/>
                </a:solidFill>
                <a:latin typeface="Arial" charset="0"/>
              </a:rPr>
              <a:t>Projects with benefits to cost-efficiency of care:</a:t>
            </a:r>
            <a:endParaRPr lang="en-US" dirty="0" smtClean="0"/>
          </a:p>
          <a:p>
            <a:pPr>
              <a:lnSpc>
                <a:spcPct val="95000"/>
              </a:lnSpc>
              <a:spcBef>
                <a:spcPct val="0"/>
              </a:spcBef>
            </a:pPr>
            <a:r>
              <a:rPr lang="en-US" sz="1600" dirty="0" smtClean="0">
                <a:solidFill>
                  <a:srgbClr val="000000"/>
                </a:solidFill>
                <a:latin typeface="Arial" charset="0"/>
              </a:rPr>
              <a:t>Reclamation of reject water in dialysis units, energy saving from retrofit of heat exchangers to dialysis machines, </a:t>
            </a:r>
            <a:endParaRPr lang="en-US" dirty="0" smtClean="0"/>
          </a:p>
          <a:p>
            <a:pPr>
              <a:lnSpc>
                <a:spcPct val="95000"/>
              </a:lnSpc>
              <a:spcBef>
                <a:spcPct val="0"/>
              </a:spcBef>
            </a:pPr>
            <a:r>
              <a:rPr lang="en-US" sz="1600" dirty="0" smtClean="0">
                <a:solidFill>
                  <a:srgbClr val="000000"/>
                </a:solidFill>
                <a:latin typeface="Arial" charset="0"/>
              </a:rPr>
              <a:t>eliminating use of non-necessary disposable equipment – e.g. iv giving sets in </a:t>
            </a:r>
            <a:r>
              <a:rPr lang="en-US" sz="1600" dirty="0" err="1" smtClean="0">
                <a:solidFill>
                  <a:srgbClr val="000000"/>
                </a:solidFill>
                <a:latin typeface="Arial" charset="0"/>
              </a:rPr>
              <a:t>haemodiafiltration</a:t>
            </a:r>
            <a:endParaRPr lang="en-US" dirty="0" smtClean="0"/>
          </a:p>
          <a:p>
            <a:pPr>
              <a:lnSpc>
                <a:spcPct val="95000"/>
              </a:lnSpc>
              <a:spcBef>
                <a:spcPct val="0"/>
              </a:spcBef>
            </a:pPr>
            <a:r>
              <a:rPr lang="en-US" sz="1600" dirty="0" smtClean="0">
                <a:solidFill>
                  <a:srgbClr val="000000"/>
                </a:solidFill>
                <a:latin typeface="Arial" charset="0"/>
              </a:rPr>
              <a:t>mapping of environmental wastes can highlight opportunities to improve processes</a:t>
            </a:r>
            <a:endParaRPr lang="en-US" dirty="0" smtClean="0"/>
          </a:p>
          <a:p>
            <a:pPr>
              <a:lnSpc>
                <a:spcPct val="95000"/>
              </a:lnSpc>
              <a:spcBef>
                <a:spcPct val="0"/>
              </a:spcBef>
            </a:pPr>
            <a:endParaRPr lang="en-US" sz="1600" dirty="0" smtClean="0">
              <a:solidFill>
                <a:srgbClr val="000000"/>
              </a:solidFill>
              <a:latin typeface="Arial" charset="0"/>
            </a:endParaRPr>
          </a:p>
          <a:p>
            <a:pPr>
              <a:lnSpc>
                <a:spcPct val="95000"/>
              </a:lnSpc>
              <a:spcBef>
                <a:spcPct val="0"/>
              </a:spcBef>
            </a:pPr>
            <a:r>
              <a:rPr lang="en-US" sz="1600" dirty="0" smtClean="0">
                <a:solidFill>
                  <a:srgbClr val="000000"/>
                </a:solidFill>
                <a:latin typeface="Arial" charset="0"/>
              </a:rPr>
              <a:t>Projects with benefits to efficiency and patient experience:</a:t>
            </a:r>
            <a:endParaRPr lang="en-US" dirty="0" smtClean="0"/>
          </a:p>
          <a:p>
            <a:pPr>
              <a:lnSpc>
                <a:spcPct val="95000"/>
              </a:lnSpc>
              <a:spcBef>
                <a:spcPct val="0"/>
              </a:spcBef>
            </a:pPr>
            <a:r>
              <a:rPr lang="en-US" sz="1600" dirty="0" smtClean="0">
                <a:solidFill>
                  <a:srgbClr val="000000"/>
                </a:solidFill>
                <a:latin typeface="Arial" charset="0"/>
              </a:rPr>
              <a:t>Use of telephone clinics</a:t>
            </a:r>
            <a:endParaRPr lang="en-US" dirty="0" smtClean="0"/>
          </a:p>
          <a:p>
            <a:pPr>
              <a:lnSpc>
                <a:spcPct val="95000"/>
              </a:lnSpc>
              <a:spcBef>
                <a:spcPct val="0"/>
              </a:spcBef>
            </a:pPr>
            <a:r>
              <a:rPr lang="en-US" sz="1600" dirty="0" smtClean="0">
                <a:solidFill>
                  <a:srgbClr val="000000"/>
                </a:solidFill>
                <a:latin typeface="Arial" charset="0"/>
              </a:rPr>
              <a:t>increased patient empowerment and support for patients to self-care</a:t>
            </a:r>
            <a:endParaRPr lang="en-US" dirty="0" smtClean="0"/>
          </a:p>
          <a:p>
            <a:pPr>
              <a:lnSpc>
                <a:spcPct val="95000"/>
              </a:lnSpc>
              <a:spcBef>
                <a:spcPct val="0"/>
              </a:spcBef>
            </a:pPr>
            <a:endParaRPr lang="en-US" sz="1600" dirty="0" smtClean="0">
              <a:solidFill>
                <a:srgbClr val="000000"/>
              </a:solidFill>
              <a:latin typeface="Arial" charset="0"/>
            </a:endParaRPr>
          </a:p>
          <a:p>
            <a:pPr>
              <a:lnSpc>
                <a:spcPct val="95000"/>
              </a:lnSpc>
              <a:spcBef>
                <a:spcPct val="0"/>
              </a:spcBef>
            </a:pPr>
            <a:r>
              <a:rPr lang="en-US" sz="1600" dirty="0" smtClean="0">
                <a:solidFill>
                  <a:srgbClr val="000000"/>
                </a:solidFill>
                <a:latin typeface="Arial" charset="0"/>
              </a:rPr>
              <a:t>Proposed projects with benefits to patient safety and experience:</a:t>
            </a:r>
            <a:endParaRPr lang="en-US" dirty="0" smtClean="0"/>
          </a:p>
          <a:p>
            <a:pPr>
              <a:lnSpc>
                <a:spcPct val="95000"/>
              </a:lnSpc>
              <a:spcBef>
                <a:spcPct val="0"/>
              </a:spcBef>
            </a:pPr>
            <a:r>
              <a:rPr lang="en-US" sz="1600" dirty="0" smtClean="0">
                <a:solidFill>
                  <a:srgbClr val="000000"/>
                </a:solidFill>
                <a:latin typeface="Arial" charset="0"/>
              </a:rPr>
              <a:t>sustainable approach could help get treatments right first time</a:t>
            </a:r>
            <a:endParaRPr lang="en-US" dirty="0" smtClean="0"/>
          </a:p>
          <a:p>
            <a:pPr>
              <a:lnSpc>
                <a:spcPct val="95000"/>
              </a:lnSpc>
              <a:spcBef>
                <a:spcPct val="0"/>
              </a:spcBef>
            </a:pPr>
            <a:r>
              <a:rPr lang="en-US" sz="1600" dirty="0" smtClean="0">
                <a:solidFill>
                  <a:srgbClr val="000000"/>
                </a:solidFill>
                <a:latin typeface="Arial" charset="0"/>
              </a:rPr>
              <a:t>Greater use of </a:t>
            </a:r>
            <a:r>
              <a:rPr lang="en-US" sz="1600" dirty="0" err="1" smtClean="0">
                <a:solidFill>
                  <a:srgbClr val="000000"/>
                </a:solidFill>
                <a:latin typeface="Arial" charset="0"/>
              </a:rPr>
              <a:t>RenalPatientView</a:t>
            </a:r>
            <a:r>
              <a:rPr lang="en-US" sz="1600" dirty="0" smtClean="0">
                <a:solidFill>
                  <a:srgbClr val="000000"/>
                </a:solidFill>
                <a:latin typeface="Arial" charset="0"/>
              </a:rPr>
              <a:t> (allows patients to access test results online) and patient self monitoring </a:t>
            </a:r>
            <a:endParaRPr lang="en-US" dirty="0" smtClean="0"/>
          </a:p>
          <a:p>
            <a:pPr>
              <a:lnSpc>
                <a:spcPct val="95000"/>
              </a:lnSpc>
              <a:spcBef>
                <a:spcPct val="0"/>
              </a:spcBef>
            </a:pPr>
            <a:endParaRPr lang="en-US" sz="1600" dirty="0" smtClean="0">
              <a:solidFill>
                <a:srgbClr val="000000"/>
              </a:solidFill>
              <a:latin typeface="Arial" charset="0"/>
            </a:endParaRPr>
          </a:p>
          <a:p>
            <a:pPr>
              <a:lnSpc>
                <a:spcPct val="95000"/>
              </a:lnSpc>
              <a:spcBef>
                <a:spcPct val="0"/>
              </a:spcBef>
            </a:pPr>
            <a:r>
              <a:rPr lang="en-US" sz="1600" dirty="0" smtClean="0">
                <a:solidFill>
                  <a:srgbClr val="000000"/>
                </a:solidFill>
                <a:latin typeface="Arial" charset="0"/>
              </a:rPr>
              <a:t>References</a:t>
            </a:r>
            <a:endParaRPr lang="en-US" dirty="0" smtClean="0"/>
          </a:p>
          <a:p>
            <a:pPr>
              <a:lnSpc>
                <a:spcPct val="95000"/>
              </a:lnSpc>
              <a:spcBef>
                <a:spcPct val="0"/>
              </a:spcBef>
            </a:pPr>
            <a:r>
              <a:rPr lang="en-US" sz="1600" dirty="0" smtClean="0">
                <a:solidFill>
                  <a:srgbClr val="000000"/>
                </a:solidFill>
                <a:latin typeface="Arial" charset="0"/>
              </a:rPr>
              <a:t>Royal College of Physicians “Leading for Quality” http://www.rcplondon.ac.uk/About-the-college/mission/Documents/RCP-Leading-For-Quality.pdf (See section 2.5, Tackling the Impacts of Climate Change on Health: </a:t>
            </a:r>
            <a:r>
              <a:rPr lang="en-US" sz="1600" i="1" dirty="0" smtClean="0">
                <a:solidFill>
                  <a:srgbClr val="000000"/>
                </a:solidFill>
                <a:latin typeface="Arial" charset="0"/>
              </a:rPr>
              <a:t>“The RCP believes that doctors have a collective responsibility within their professional communities to take action on climate change and look at how they can alter working practices so that, while remaining safe and of a high quality, they support a more sustainable future.”</a:t>
            </a:r>
            <a:r>
              <a:rPr lang="en-US" sz="1600" dirty="0" smtClean="0">
                <a:solidFill>
                  <a:srgbClr val="000000"/>
                </a:solidFill>
                <a:latin typeface="Arial" charset="0"/>
              </a:rPr>
              <a:t>)</a:t>
            </a:r>
            <a:endParaRPr lang="en-US" dirty="0" smtClean="0"/>
          </a:p>
          <a:p>
            <a:pPr>
              <a:lnSpc>
                <a:spcPct val="95000"/>
              </a:lnSpc>
              <a:spcBef>
                <a:spcPct val="0"/>
              </a:spcBef>
            </a:pPr>
            <a:r>
              <a:rPr lang="en-US" sz="1600" dirty="0" smtClean="0">
                <a:solidFill>
                  <a:srgbClr val="000000"/>
                </a:solidFill>
                <a:latin typeface="Arial" charset="0"/>
              </a:rPr>
              <a:t>Article: "Place sustainability at the heart of the quality agenda" </a:t>
            </a:r>
            <a:r>
              <a:rPr lang="en-US" sz="1600" dirty="0" err="1" smtClean="0">
                <a:solidFill>
                  <a:srgbClr val="000000"/>
                </a:solidFill>
                <a:latin typeface="Arial" charset="0"/>
              </a:rPr>
              <a:t>Justyn</a:t>
            </a:r>
            <a:r>
              <a:rPr lang="en-US" sz="1600" dirty="0" smtClean="0">
                <a:solidFill>
                  <a:srgbClr val="000000"/>
                </a:solidFill>
                <a:latin typeface="Arial" charset="0"/>
              </a:rPr>
              <a:t> M Thomas and Paul A </a:t>
            </a:r>
            <a:r>
              <a:rPr lang="en-US" sz="1600" dirty="0" err="1" smtClean="0">
                <a:solidFill>
                  <a:srgbClr val="000000"/>
                </a:solidFill>
                <a:latin typeface="Arial" charset="0"/>
              </a:rPr>
              <a:t>Cosford</a:t>
            </a:r>
            <a:r>
              <a:rPr lang="en-US" sz="1600" dirty="0" smtClean="0">
                <a:solidFill>
                  <a:srgbClr val="000000"/>
                </a:solidFill>
                <a:latin typeface="Arial" charset="0"/>
              </a:rPr>
              <a:t>, </a:t>
            </a:r>
            <a:r>
              <a:rPr lang="en-US" sz="1600" dirty="0" err="1" smtClean="0">
                <a:solidFill>
                  <a:srgbClr val="000000"/>
                </a:solidFill>
                <a:latin typeface="Arial" charset="0"/>
              </a:rPr>
              <a:t>Qual</a:t>
            </a:r>
            <a:r>
              <a:rPr lang="en-US" sz="1600" dirty="0" smtClean="0">
                <a:solidFill>
                  <a:srgbClr val="000000"/>
                </a:solidFill>
                <a:latin typeface="Arial" charset="0"/>
              </a:rPr>
              <a:t> </a:t>
            </a:r>
            <a:r>
              <a:rPr lang="en-US" sz="1600" dirty="0" err="1" smtClean="0">
                <a:solidFill>
                  <a:srgbClr val="000000"/>
                </a:solidFill>
                <a:latin typeface="Arial" charset="0"/>
              </a:rPr>
              <a:t>Saf</a:t>
            </a:r>
            <a:r>
              <a:rPr lang="en-US" sz="1600" dirty="0" smtClean="0">
                <a:solidFill>
                  <a:srgbClr val="000000"/>
                </a:solidFill>
                <a:latin typeface="Arial" charset="0"/>
              </a:rPr>
              <a:t> Health Care 2010;19:260e261. doi:10.1136/qshc.2010.044123 </a:t>
            </a:r>
            <a:endParaRPr lang="en-US" dirty="0" smtClean="0"/>
          </a:p>
          <a:p>
            <a:pPr>
              <a:lnSpc>
                <a:spcPct val="95000"/>
              </a:lnSpc>
              <a:spcBef>
                <a:spcPct val="0"/>
              </a:spcBef>
            </a:pPr>
            <a:r>
              <a:rPr lang="en-US" sz="1600" dirty="0" smtClean="0">
                <a:solidFill>
                  <a:srgbClr val="000000"/>
                </a:solidFill>
                <a:latin typeface="Arial" charset="0"/>
              </a:rPr>
              <a:t>Renal Tsar’s Blog: http://renaltsar.blogspot.com/2010/05/sustainability-seventh-dimension-of.html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fld id="{BD06691E-04E8-409D-ADEA-CF40DCFEEE1A}" type="slidenum">
              <a:rPr lang="en-US"/>
              <a:pPr/>
              <a:t>22</a:t>
            </a:fld>
            <a:endParaRPr lang="en-US"/>
          </a:p>
        </p:txBody>
      </p:sp>
      <p:sp>
        <p:nvSpPr>
          <p:cNvPr id="65539" name="Rectangle 1"/>
          <p:cNvSpPr>
            <a:spLocks noChangeArrowheads="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95000"/>
              </a:lnSpc>
              <a:spcBef>
                <a:spcPct val="0"/>
              </a:spcBef>
            </a:pPr>
            <a:r>
              <a:rPr lang="en-US" sz="1600" b="0" dirty="0" err="1" smtClean="0">
                <a:solidFill>
                  <a:srgbClr val="000000"/>
                </a:solidFill>
                <a:latin typeface="Arial" charset="0"/>
              </a:rPr>
              <a:t>Emphasise</a:t>
            </a:r>
            <a:r>
              <a:rPr lang="en-US" sz="1600" b="0" dirty="0" smtClean="0">
                <a:solidFill>
                  <a:srgbClr val="000000"/>
                </a:solidFill>
                <a:latin typeface="Arial" charset="0"/>
              </a:rPr>
              <a:t> that these</a:t>
            </a:r>
            <a:r>
              <a:rPr lang="en-US" sz="1600" b="0" baseline="0" dirty="0" smtClean="0">
                <a:solidFill>
                  <a:srgbClr val="000000"/>
                </a:solidFill>
                <a:latin typeface="Arial" charset="0"/>
              </a:rPr>
              <a:t> are things an individual doctor can think about with regards to their own practice, and in quick interventions that they can effect themselves at a ward level.</a:t>
            </a:r>
            <a:endParaRPr lang="en-US" sz="1600" b="0" dirty="0" smtClean="0">
              <a:solidFill>
                <a:srgbClr val="000000"/>
              </a:solidFill>
              <a:latin typeface="Arial" charset="0"/>
            </a:endParaRPr>
          </a:p>
          <a:p>
            <a:pPr>
              <a:lnSpc>
                <a:spcPct val="95000"/>
              </a:lnSpc>
              <a:spcBef>
                <a:spcPct val="0"/>
              </a:spcBef>
            </a:pPr>
            <a:r>
              <a:rPr lang="en-US" sz="1600" dirty="0" smtClean="0">
                <a:solidFill>
                  <a:srgbClr val="000000"/>
                </a:solidFill>
                <a:latin typeface="Arial" charset="0"/>
              </a:rPr>
              <a:t>a)On </a:t>
            </a:r>
            <a:r>
              <a:rPr lang="en-US" sz="1600" dirty="0" smtClean="0">
                <a:solidFill>
                  <a:srgbClr val="000000"/>
                </a:solidFill>
                <a:latin typeface="Arial" charset="0"/>
              </a:rPr>
              <a:t>a general medical ward: Excessive heating and lighting, food waste, unused medicines, over-ordering, unnecessary or avoidable admissions, wasteful use of paper and office items, computers and appliances left on when not in use, leaking taps…etc. </a:t>
            </a:r>
            <a:endParaRPr lang="en-US" dirty="0" smtClean="0"/>
          </a:p>
          <a:p>
            <a:pPr>
              <a:lnSpc>
                <a:spcPct val="95000"/>
              </a:lnSpc>
              <a:spcBef>
                <a:spcPct val="0"/>
              </a:spcBef>
            </a:pPr>
            <a:r>
              <a:rPr lang="en-US" sz="1600" dirty="0" smtClean="0">
                <a:solidFill>
                  <a:srgbClr val="000000"/>
                </a:solidFill>
                <a:latin typeface="Arial" charset="0"/>
              </a:rPr>
              <a:t>b) In an operating theatre: single-use disposable items (e.g. </a:t>
            </a:r>
            <a:r>
              <a:rPr lang="en-US" sz="1600" dirty="0" err="1" smtClean="0">
                <a:solidFill>
                  <a:srgbClr val="000000"/>
                </a:solidFill>
                <a:latin typeface="Arial" charset="0"/>
              </a:rPr>
              <a:t>anaesthetics</a:t>
            </a:r>
            <a:r>
              <a:rPr lang="en-US" sz="1600" dirty="0" smtClean="0">
                <a:solidFill>
                  <a:srgbClr val="000000"/>
                </a:solidFill>
                <a:latin typeface="Arial" charset="0"/>
              </a:rPr>
              <a:t> trays and equipment, some surgical instruments, gowns, masks, gloves), sterile packaging and equipment going into clinical waste unnecessarily (disposal of clinical waste is carbon-intensive and expensive), delays/downtime, unused medicines etc. </a:t>
            </a:r>
            <a:endParaRPr lang="en-US" dirty="0" smtClean="0"/>
          </a:p>
          <a:p>
            <a:pPr>
              <a:lnSpc>
                <a:spcPct val="95000"/>
              </a:lnSpc>
              <a:spcBef>
                <a:spcPct val="0"/>
              </a:spcBef>
            </a:pPr>
            <a:endParaRPr lang="en-US" sz="1600" dirty="0" smtClean="0">
              <a:solidFill>
                <a:srgbClr val="000000"/>
              </a:solidFill>
              <a:latin typeface="Arial" charset="0"/>
            </a:endParaRPr>
          </a:p>
          <a:p>
            <a:pPr>
              <a:lnSpc>
                <a:spcPct val="95000"/>
              </a:lnSpc>
              <a:spcBef>
                <a:spcPct val="0"/>
              </a:spcBef>
            </a:pPr>
            <a:endParaRPr lang="en-US" sz="1600" dirty="0" smtClean="0">
              <a:solidFill>
                <a:srgbClr val="000000"/>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166254-6698-438B-A035-B54E258C2966}" type="slidenum">
              <a:rPr lang="en-GB" smtClean="0"/>
              <a:t>5</a:t>
            </a:fld>
            <a:endParaRPr lang="en-GB"/>
          </a:p>
        </p:txBody>
      </p:sp>
    </p:spTree>
    <p:extLst>
      <p:ext uri="{BB962C8B-B14F-4D97-AF65-F5344CB8AC3E}">
        <p14:creationId xmlns:p14="http://schemas.microsoft.com/office/powerpoint/2010/main" val="4024178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Can we adapt the definition(s) of sustainable development – e.g. this one from the Brundtland Commission?</a:t>
            </a:r>
          </a:p>
          <a:p>
            <a:pPr eaLnBrk="1" hangingPunct="1">
              <a:spcBef>
                <a:spcPct val="0"/>
              </a:spcBef>
            </a:pPr>
            <a:r>
              <a:rPr lang="en-US" smtClean="0"/>
              <a:t>Sustainable development is a goal – but the term is often also used to describe a route to that goal, e.g. achieving a balance between the “three pillars” of sustainable development depicted here: social development, environmental development and economic development.  Sustainable development is attained at the intersection of these three (blue star).</a:t>
            </a:r>
          </a:p>
          <a:p>
            <a:pPr eaLnBrk="1" hangingPunct="1">
              <a:spcBef>
                <a:spcPct val="0"/>
              </a:spcBef>
            </a:pPr>
            <a:r>
              <a:rPr lang="en-US" smtClean="0"/>
              <a:t>Where would the students put “healthcare” currently in this Venn diagram?</a:t>
            </a:r>
          </a:p>
          <a:p>
            <a:pPr eaLnBrk="1" hangingPunct="1">
              <a:spcBef>
                <a:spcPct val="0"/>
              </a:spcBef>
            </a:pPr>
            <a:r>
              <a:rPr lang="en-US" smtClean="0"/>
              <a:t>How does climate change/carbon reduction fit in? – just one aspect of sustainable development</a:t>
            </a:r>
          </a:p>
        </p:txBody>
      </p:sp>
      <p:sp>
        <p:nvSpPr>
          <p:cNvPr id="18436"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5EC1B4F-5DBF-404E-85BA-74F95E7011F6}" type="slidenum">
              <a:rPr lang="en-GB" sz="1200">
                <a:latin typeface="Calibri" charset="0"/>
              </a:rPr>
              <a:pPr eaLnBrk="1" hangingPunct="1"/>
              <a:t>7</a:t>
            </a:fld>
            <a:endParaRPr lang="en-GB"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Should</a:t>
            </a:r>
            <a:r>
              <a:rPr lang="en-GB" baseline="0" dirty="0" smtClean="0"/>
              <a:t> doctors take a role in reducing global health inequality?</a:t>
            </a:r>
            <a:endParaRPr lang="en-GB" dirty="0"/>
          </a:p>
        </p:txBody>
      </p:sp>
      <p:sp>
        <p:nvSpPr>
          <p:cNvPr id="4" name="Slide Number Placeholder 3"/>
          <p:cNvSpPr>
            <a:spLocks noGrp="1"/>
          </p:cNvSpPr>
          <p:nvPr>
            <p:ph type="sldNum" sz="quarter" idx="10"/>
          </p:nvPr>
        </p:nvSpPr>
        <p:spPr/>
        <p:txBody>
          <a:bodyPr/>
          <a:lstStyle/>
          <a:p>
            <a:fld id="{A6166254-6698-438B-A035-B54E258C2966}" type="slidenum">
              <a:rPr lang="en-GB" smtClean="0"/>
              <a:t>9</a:t>
            </a:fld>
            <a:endParaRPr lang="en-GB"/>
          </a:p>
        </p:txBody>
      </p:sp>
    </p:spTree>
    <p:extLst>
      <p:ext uri="{BB962C8B-B14F-4D97-AF65-F5344CB8AC3E}">
        <p14:creationId xmlns:p14="http://schemas.microsoft.com/office/powerpoint/2010/main" val="2857661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Get students to come</a:t>
            </a:r>
            <a:r>
              <a:rPr lang="en-GB" baseline="0" dirty="0" smtClean="0"/>
              <a:t> up with arguments</a:t>
            </a:r>
          </a:p>
          <a:p>
            <a:r>
              <a:rPr lang="en-GB" baseline="0" dirty="0" smtClean="0"/>
              <a:t>Does this apply globally or only within a country</a:t>
            </a:r>
            <a:endParaRPr lang="en-GB" dirty="0"/>
          </a:p>
        </p:txBody>
      </p:sp>
      <p:sp>
        <p:nvSpPr>
          <p:cNvPr id="4" name="Slide Number Placeholder 3"/>
          <p:cNvSpPr>
            <a:spLocks noGrp="1"/>
          </p:cNvSpPr>
          <p:nvPr>
            <p:ph type="sldNum" sz="quarter" idx="10"/>
          </p:nvPr>
        </p:nvSpPr>
        <p:spPr/>
        <p:txBody>
          <a:bodyPr/>
          <a:lstStyle/>
          <a:p>
            <a:fld id="{A6166254-6698-438B-A035-B54E258C2966}" type="slidenum">
              <a:rPr lang="en-GB" smtClean="0"/>
              <a:t>10</a:t>
            </a:fld>
            <a:endParaRPr lang="en-GB"/>
          </a:p>
        </p:txBody>
      </p:sp>
    </p:spTree>
    <p:extLst>
      <p:ext uri="{BB962C8B-B14F-4D97-AF65-F5344CB8AC3E}">
        <p14:creationId xmlns:p14="http://schemas.microsoft.com/office/powerpoint/2010/main" val="2923277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smtClean="0"/>
              <a:t>The top figure shows: CO2 emissions by country 1950-2000. </a:t>
            </a:r>
            <a:r>
              <a:rPr lang="en-GB" i="1" smtClean="0"/>
              <a:t>Which regions were responsible for the most carbon pollution?</a:t>
            </a:r>
          </a:p>
          <a:p>
            <a:pPr eaLnBrk="1" hangingPunct="1">
              <a:spcBef>
                <a:spcPct val="0"/>
              </a:spcBef>
            </a:pPr>
            <a:endParaRPr lang="en-GB" smtClean="0"/>
          </a:p>
        </p:txBody>
      </p:sp>
      <p:sp>
        <p:nvSpPr>
          <p:cNvPr id="119812"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43C4C6A-4F40-4335-BEA2-3D7AFB287B85}" type="slidenum">
              <a:rPr lang="en-US" sz="1200">
                <a:latin typeface="Calibri" charset="0"/>
              </a:rPr>
              <a:pPr eaLnBrk="1" hangingPunct="1"/>
              <a:t>11</a:t>
            </a:fld>
            <a:endParaRPr lang="en-US"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dirty="0" smtClean="0"/>
              <a:t>This figure shows: the distribution of 4 climate-sensitive health consequences (malaria, malnutrition, diarrhoea, inland flood-related fatalities). </a:t>
            </a:r>
            <a:r>
              <a:rPr lang="en-GB" i="1" dirty="0" smtClean="0"/>
              <a:t>Which regions suffered the most from climate change? </a:t>
            </a:r>
          </a:p>
          <a:p>
            <a:pPr eaLnBrk="1" hangingPunct="1">
              <a:spcBef>
                <a:spcPct val="0"/>
              </a:spcBef>
            </a:pPr>
            <a:endParaRPr lang="en-GB" i="1" dirty="0" smtClean="0"/>
          </a:p>
          <a:p>
            <a:pPr eaLnBrk="1" hangingPunct="1">
              <a:spcBef>
                <a:spcPct val="0"/>
              </a:spcBef>
            </a:pPr>
            <a:r>
              <a:rPr lang="en-GB" dirty="0" smtClean="0"/>
              <a:t>Climate change is an extremely regressive problem. That is, those who have contributed the least, are being hit first, and hardest. Addressing climate change is synonymous with addressing health inequalities.</a:t>
            </a:r>
          </a:p>
          <a:p>
            <a:pPr eaLnBrk="1" hangingPunct="1">
              <a:spcBef>
                <a:spcPct val="0"/>
              </a:spcBef>
            </a:pPr>
            <a:endParaRPr lang="en-GB" dirty="0" smtClean="0"/>
          </a:p>
          <a:p>
            <a:pPr eaLnBrk="1" hangingPunct="1">
              <a:spcBef>
                <a:spcPct val="0"/>
              </a:spcBef>
            </a:pPr>
            <a:endParaRPr lang="en-GB" dirty="0" smtClean="0"/>
          </a:p>
          <a:p>
            <a:pPr eaLnBrk="1" hangingPunct="1">
              <a:spcBef>
                <a:spcPct val="0"/>
              </a:spcBef>
            </a:pPr>
            <a:r>
              <a:rPr lang="en-GB" dirty="0" smtClean="0"/>
              <a:t>Source (1): Climate Change presents the biggest threat to health in the 21</a:t>
            </a:r>
            <a:r>
              <a:rPr lang="en-GB" baseline="30000" dirty="0" smtClean="0"/>
              <a:t>st</a:t>
            </a:r>
            <a:r>
              <a:rPr lang="en-GB" dirty="0" smtClean="0"/>
              <a:t> Century” The Lancet </a:t>
            </a:r>
            <a:r>
              <a:rPr lang="en-US" dirty="0" smtClean="0"/>
              <a:t>(373;9697  </a:t>
            </a:r>
            <a:r>
              <a:rPr lang="en-US" dirty="0" err="1" smtClean="0"/>
              <a:t>pp</a:t>
            </a:r>
            <a:r>
              <a:rPr lang="en-US" dirty="0" smtClean="0"/>
              <a:t> 1659-1734, May 16-22 2009).</a:t>
            </a:r>
          </a:p>
          <a:p>
            <a:pPr eaLnBrk="1" hangingPunct="1">
              <a:spcBef>
                <a:spcPct val="0"/>
              </a:spcBef>
            </a:pPr>
            <a:endParaRPr lang="en-GB" dirty="0" smtClean="0"/>
          </a:p>
        </p:txBody>
      </p:sp>
      <p:sp>
        <p:nvSpPr>
          <p:cNvPr id="121860"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A2068BF-0733-46B8-A279-84AA01002675}" type="slidenum">
              <a:rPr lang="en-US" sz="1200">
                <a:latin typeface="Calibri" charset="0"/>
              </a:rPr>
              <a:pPr eaLnBrk="1" hangingPunct="1"/>
              <a:t>12</a:t>
            </a:fld>
            <a:endParaRPr lang="en-US"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Get students to come</a:t>
            </a:r>
            <a:r>
              <a:rPr lang="en-GB" baseline="0" dirty="0" smtClean="0"/>
              <a:t> up with arguments</a:t>
            </a:r>
          </a:p>
          <a:p>
            <a:r>
              <a:rPr lang="en-GB" baseline="0" dirty="0" smtClean="0"/>
              <a:t>What would be on the list of a realistic minimum set of resources – </a:t>
            </a:r>
            <a:r>
              <a:rPr lang="en-GB" baseline="0" dirty="0" err="1" smtClean="0"/>
              <a:t>eg</a:t>
            </a:r>
            <a:r>
              <a:rPr lang="en-GB" baseline="0" dirty="0" smtClean="0"/>
              <a:t> access to clean water, food, fuel, education, vaccination and healthcare.</a:t>
            </a:r>
          </a:p>
          <a:p>
            <a:r>
              <a:rPr lang="en-GB" baseline="0" dirty="0" smtClean="0"/>
              <a:t>Does this apply globally or only within a country – we are the ones paying for the NHS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Rich</a:t>
            </a:r>
            <a:r>
              <a:rPr lang="en-GB" baseline="0" dirty="0" smtClean="0"/>
              <a:t> counties are actively causing harm – does this change our responsibilities (</a:t>
            </a:r>
            <a:r>
              <a:rPr lang="en-GB" baseline="0" dirty="0" err="1" smtClean="0"/>
              <a:t>ie</a:t>
            </a:r>
            <a:r>
              <a:rPr lang="en-GB" baseline="0" dirty="0" smtClean="0"/>
              <a:t> concept of a debt)</a:t>
            </a:r>
            <a:endParaRPr lang="en-GB" dirty="0" smtClean="0"/>
          </a:p>
          <a:p>
            <a:endParaRPr lang="en-GB" dirty="0"/>
          </a:p>
        </p:txBody>
      </p:sp>
      <p:sp>
        <p:nvSpPr>
          <p:cNvPr id="4" name="Slide Number Placeholder 3"/>
          <p:cNvSpPr>
            <a:spLocks noGrp="1"/>
          </p:cNvSpPr>
          <p:nvPr>
            <p:ph type="sldNum" sz="quarter" idx="10"/>
          </p:nvPr>
        </p:nvSpPr>
        <p:spPr/>
        <p:txBody>
          <a:bodyPr/>
          <a:lstStyle/>
          <a:p>
            <a:fld id="{A6166254-6698-438B-A035-B54E258C2966}" type="slidenum">
              <a:rPr lang="en-GB" smtClean="0"/>
              <a:t>13</a:t>
            </a:fld>
            <a:endParaRPr lang="en-GB"/>
          </a:p>
        </p:txBody>
      </p:sp>
    </p:spTree>
    <p:extLst>
      <p:ext uri="{BB962C8B-B14F-4D97-AF65-F5344CB8AC3E}">
        <p14:creationId xmlns:p14="http://schemas.microsoft.com/office/powerpoint/2010/main" val="2923277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baseline="0" dirty="0" smtClean="0"/>
              <a:t>What are the pros and cons of using carbon </a:t>
            </a:r>
            <a:r>
              <a:rPr lang="en-GB" baseline="0" dirty="0" err="1" smtClean="0"/>
              <a:t>footprinting</a:t>
            </a:r>
            <a:r>
              <a:rPr lang="en-GB" baseline="0" dirty="0" smtClean="0"/>
              <a:t>?</a:t>
            </a:r>
          </a:p>
          <a:p>
            <a:r>
              <a:rPr lang="en-GB" baseline="0" dirty="0" smtClean="0"/>
              <a:t>Should it be included within economic evaluations?</a:t>
            </a:r>
          </a:p>
          <a:p>
            <a:r>
              <a:rPr lang="en-GB" baseline="0" dirty="0" smtClean="0"/>
              <a:t>Pros – easy to understand, easy to set and assess targets, correlates directly with an outcome that will affect climate change (concentration of co2 in atmosphere), applicable across many domains (every population, system or activity)</a:t>
            </a:r>
          </a:p>
          <a:p>
            <a:r>
              <a:rPr lang="en-GB" baseline="0" dirty="0" smtClean="0"/>
              <a:t>Cons – difficult to calculate, difficult to decide what sources of carbon should be included (how far back down the production chain should we go? UK offsets a lot of its carbon production by not counting things that are manufactured in other countries), unclear how much added benefit saving a certain quantity of carbon emissions actually brings, one dimensional measurement – ignores other economic, environmental and social factors.</a:t>
            </a:r>
          </a:p>
          <a:p>
            <a:endParaRPr lang="en-GB" dirty="0" smtClean="0"/>
          </a:p>
          <a:p>
            <a:pPr eaLnBrk="1" hangingPunct="1">
              <a:spcBef>
                <a:spcPct val="0"/>
              </a:spcBef>
            </a:pPr>
            <a:r>
              <a:rPr lang="en-GB" i="1" dirty="0" smtClean="0"/>
              <a:t>Carbon footprint: "A measure of the total amount of </a:t>
            </a:r>
            <a:r>
              <a:rPr lang="en-GB" i="1" dirty="0" smtClean="0">
                <a:hlinkClick r:id="rId3" tooltip="Carbon dioxide"/>
              </a:rPr>
              <a:t>carbon dioxide</a:t>
            </a:r>
            <a:r>
              <a:rPr lang="en-GB" i="1" dirty="0" smtClean="0"/>
              <a:t> (CO</a:t>
            </a:r>
            <a:r>
              <a:rPr lang="en-GB" i="1" baseline="-25000" dirty="0" smtClean="0"/>
              <a:t>2</a:t>
            </a:r>
            <a:r>
              <a:rPr lang="en-GB" i="1" dirty="0" smtClean="0"/>
              <a:t>) and </a:t>
            </a:r>
            <a:r>
              <a:rPr lang="en-GB" i="1" dirty="0" smtClean="0">
                <a:hlinkClick r:id="rId4" tooltip="Methane"/>
              </a:rPr>
              <a:t>methane</a:t>
            </a:r>
            <a:r>
              <a:rPr lang="en-GB" i="1" dirty="0" smtClean="0"/>
              <a:t> (CH</a:t>
            </a:r>
            <a:r>
              <a:rPr lang="en-GB" i="1" baseline="-25000" dirty="0" smtClean="0"/>
              <a:t>4</a:t>
            </a:r>
            <a:r>
              <a:rPr lang="en-GB" i="1" dirty="0" smtClean="0"/>
              <a:t>) emissions of a defined population, system or activity, considering all relevant sources, sinks and storage”</a:t>
            </a:r>
            <a:endParaRPr lang="en-GB" dirty="0" smtClean="0"/>
          </a:p>
          <a:p>
            <a:pPr eaLnBrk="1" hangingPunct="1">
              <a:spcBef>
                <a:spcPct val="0"/>
              </a:spcBef>
            </a:pPr>
            <a:endParaRPr lang="en-US" dirty="0" smtClean="0"/>
          </a:p>
        </p:txBody>
      </p:sp>
      <p:sp>
        <p:nvSpPr>
          <p:cNvPr id="125956"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438104A-AAD8-4245-A921-E9D682B7C2D0}" type="slidenum">
              <a:rPr lang="en-US" sz="1200">
                <a:latin typeface="Calibri" charset="0"/>
              </a:rPr>
              <a:pPr eaLnBrk="1" hangingPunct="1"/>
              <a:t>15</a:t>
            </a:fld>
            <a:endParaRPr 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7762B4D-4D10-407A-9EF2-59CB34C3984B}" type="datetimeFigureOut">
              <a:rPr lang="en-GB" smtClean="0"/>
              <a:t>15/03/2013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DF1C46-8F1D-4EFC-88C8-97CBA20F6730}" type="slidenum">
              <a:rPr lang="en-GB" smtClean="0"/>
              <a:t>‹#›</a:t>
            </a:fld>
            <a:endParaRPr lang="en-GB"/>
          </a:p>
        </p:txBody>
      </p:sp>
    </p:spTree>
    <p:extLst>
      <p:ext uri="{BB962C8B-B14F-4D97-AF65-F5344CB8AC3E}">
        <p14:creationId xmlns:p14="http://schemas.microsoft.com/office/powerpoint/2010/main" val="1838123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7762B4D-4D10-407A-9EF2-59CB34C3984B}" type="datetimeFigureOut">
              <a:rPr lang="en-GB" smtClean="0"/>
              <a:t>15/03/2013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DF1C46-8F1D-4EFC-88C8-97CBA20F6730}" type="slidenum">
              <a:rPr lang="en-GB" smtClean="0"/>
              <a:t>‹#›</a:t>
            </a:fld>
            <a:endParaRPr lang="en-GB"/>
          </a:p>
        </p:txBody>
      </p:sp>
    </p:spTree>
    <p:extLst>
      <p:ext uri="{BB962C8B-B14F-4D97-AF65-F5344CB8AC3E}">
        <p14:creationId xmlns:p14="http://schemas.microsoft.com/office/powerpoint/2010/main" val="2701378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7762B4D-4D10-407A-9EF2-59CB34C3984B}" type="datetimeFigureOut">
              <a:rPr lang="en-GB" smtClean="0"/>
              <a:t>15/03/2013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DF1C46-8F1D-4EFC-88C8-97CBA20F6730}" type="slidenum">
              <a:rPr lang="en-GB" smtClean="0"/>
              <a:t>‹#›</a:t>
            </a:fld>
            <a:endParaRPr lang="en-GB"/>
          </a:p>
        </p:txBody>
      </p:sp>
    </p:spTree>
    <p:extLst>
      <p:ext uri="{BB962C8B-B14F-4D97-AF65-F5344CB8AC3E}">
        <p14:creationId xmlns:p14="http://schemas.microsoft.com/office/powerpoint/2010/main" val="584508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7762B4D-4D10-407A-9EF2-59CB34C3984B}" type="datetimeFigureOut">
              <a:rPr lang="en-GB" smtClean="0"/>
              <a:t>15/03/2013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DF1C46-8F1D-4EFC-88C8-97CBA20F6730}" type="slidenum">
              <a:rPr lang="en-GB" smtClean="0"/>
              <a:t>‹#›</a:t>
            </a:fld>
            <a:endParaRPr lang="en-GB"/>
          </a:p>
        </p:txBody>
      </p:sp>
    </p:spTree>
    <p:extLst>
      <p:ext uri="{BB962C8B-B14F-4D97-AF65-F5344CB8AC3E}">
        <p14:creationId xmlns:p14="http://schemas.microsoft.com/office/powerpoint/2010/main" val="384839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762B4D-4D10-407A-9EF2-59CB34C3984B}" type="datetimeFigureOut">
              <a:rPr lang="en-GB" smtClean="0"/>
              <a:t>15/03/2013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DF1C46-8F1D-4EFC-88C8-97CBA20F6730}" type="slidenum">
              <a:rPr lang="en-GB" smtClean="0"/>
              <a:t>‹#›</a:t>
            </a:fld>
            <a:endParaRPr lang="en-GB"/>
          </a:p>
        </p:txBody>
      </p:sp>
    </p:spTree>
    <p:extLst>
      <p:ext uri="{BB962C8B-B14F-4D97-AF65-F5344CB8AC3E}">
        <p14:creationId xmlns:p14="http://schemas.microsoft.com/office/powerpoint/2010/main" val="2506706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7762B4D-4D10-407A-9EF2-59CB34C3984B}" type="datetimeFigureOut">
              <a:rPr lang="en-GB" smtClean="0"/>
              <a:t>15/03/2013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DF1C46-8F1D-4EFC-88C8-97CBA20F6730}" type="slidenum">
              <a:rPr lang="en-GB" smtClean="0"/>
              <a:t>‹#›</a:t>
            </a:fld>
            <a:endParaRPr lang="en-GB"/>
          </a:p>
        </p:txBody>
      </p:sp>
    </p:spTree>
    <p:extLst>
      <p:ext uri="{BB962C8B-B14F-4D97-AF65-F5344CB8AC3E}">
        <p14:creationId xmlns:p14="http://schemas.microsoft.com/office/powerpoint/2010/main" val="3178750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7762B4D-4D10-407A-9EF2-59CB34C3984B}" type="datetimeFigureOut">
              <a:rPr lang="en-GB" smtClean="0"/>
              <a:t>15/03/2013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DF1C46-8F1D-4EFC-88C8-97CBA20F6730}" type="slidenum">
              <a:rPr lang="en-GB" smtClean="0"/>
              <a:t>‹#›</a:t>
            </a:fld>
            <a:endParaRPr lang="en-GB"/>
          </a:p>
        </p:txBody>
      </p:sp>
    </p:spTree>
    <p:extLst>
      <p:ext uri="{BB962C8B-B14F-4D97-AF65-F5344CB8AC3E}">
        <p14:creationId xmlns:p14="http://schemas.microsoft.com/office/powerpoint/2010/main" val="832983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7762B4D-4D10-407A-9EF2-59CB34C3984B}" type="datetimeFigureOut">
              <a:rPr lang="en-GB" smtClean="0"/>
              <a:t>15/03/2013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DF1C46-8F1D-4EFC-88C8-97CBA20F6730}" type="slidenum">
              <a:rPr lang="en-GB" smtClean="0"/>
              <a:t>‹#›</a:t>
            </a:fld>
            <a:endParaRPr lang="en-GB"/>
          </a:p>
        </p:txBody>
      </p:sp>
    </p:spTree>
    <p:extLst>
      <p:ext uri="{BB962C8B-B14F-4D97-AF65-F5344CB8AC3E}">
        <p14:creationId xmlns:p14="http://schemas.microsoft.com/office/powerpoint/2010/main" val="308650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62B4D-4D10-407A-9EF2-59CB34C3984B}" type="datetimeFigureOut">
              <a:rPr lang="en-GB" smtClean="0"/>
              <a:t>15/03/2013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DF1C46-8F1D-4EFC-88C8-97CBA20F6730}" type="slidenum">
              <a:rPr lang="en-GB" smtClean="0"/>
              <a:t>‹#›</a:t>
            </a:fld>
            <a:endParaRPr lang="en-GB"/>
          </a:p>
        </p:txBody>
      </p:sp>
    </p:spTree>
    <p:extLst>
      <p:ext uri="{BB962C8B-B14F-4D97-AF65-F5344CB8AC3E}">
        <p14:creationId xmlns:p14="http://schemas.microsoft.com/office/powerpoint/2010/main" val="526279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762B4D-4D10-407A-9EF2-59CB34C3984B}" type="datetimeFigureOut">
              <a:rPr lang="en-GB" smtClean="0"/>
              <a:t>15/03/2013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DF1C46-8F1D-4EFC-88C8-97CBA20F6730}" type="slidenum">
              <a:rPr lang="en-GB" smtClean="0"/>
              <a:t>‹#›</a:t>
            </a:fld>
            <a:endParaRPr lang="en-GB"/>
          </a:p>
        </p:txBody>
      </p:sp>
    </p:spTree>
    <p:extLst>
      <p:ext uri="{BB962C8B-B14F-4D97-AF65-F5344CB8AC3E}">
        <p14:creationId xmlns:p14="http://schemas.microsoft.com/office/powerpoint/2010/main" val="1021826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762B4D-4D10-407A-9EF2-59CB34C3984B}" type="datetimeFigureOut">
              <a:rPr lang="en-GB" smtClean="0"/>
              <a:t>15/03/2013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DF1C46-8F1D-4EFC-88C8-97CBA20F6730}" type="slidenum">
              <a:rPr lang="en-GB" smtClean="0"/>
              <a:t>‹#›</a:t>
            </a:fld>
            <a:endParaRPr lang="en-GB"/>
          </a:p>
        </p:txBody>
      </p:sp>
    </p:spTree>
    <p:extLst>
      <p:ext uri="{BB962C8B-B14F-4D97-AF65-F5344CB8AC3E}">
        <p14:creationId xmlns:p14="http://schemas.microsoft.com/office/powerpoint/2010/main" val="3787388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62B4D-4D10-407A-9EF2-59CB34C3984B}" type="datetimeFigureOut">
              <a:rPr lang="en-GB" smtClean="0"/>
              <a:t>15/03/2013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F1C46-8F1D-4EFC-88C8-97CBA20F6730}" type="slidenum">
              <a:rPr lang="en-GB" smtClean="0"/>
              <a:t>‹#›</a:t>
            </a:fld>
            <a:endParaRPr lang="en-GB"/>
          </a:p>
        </p:txBody>
      </p:sp>
    </p:spTree>
    <p:extLst>
      <p:ext uri="{BB962C8B-B14F-4D97-AF65-F5344CB8AC3E}">
        <p14:creationId xmlns:p14="http://schemas.microsoft.com/office/powerpoint/2010/main" val="2465548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420888"/>
            <a:ext cx="7772400" cy="1362075"/>
          </a:xfrm>
        </p:spPr>
        <p:txBody>
          <a:bodyPr>
            <a:normAutofit/>
          </a:bodyPr>
          <a:lstStyle/>
          <a:p>
            <a:r>
              <a:rPr lang="en-GB" sz="2800" dirty="0" smtClean="0"/>
              <a:t>Health Services</a:t>
            </a:r>
            <a:endParaRPr lang="en-GB" sz="2800" dirty="0"/>
          </a:p>
        </p:txBody>
      </p:sp>
      <p:sp>
        <p:nvSpPr>
          <p:cNvPr id="3" name="Text Placeholder 2"/>
          <p:cNvSpPr>
            <a:spLocks noGrp="1"/>
          </p:cNvSpPr>
          <p:nvPr>
            <p:ph type="body" idx="1"/>
          </p:nvPr>
        </p:nvSpPr>
        <p:spPr>
          <a:xfrm>
            <a:off x="722313" y="3573016"/>
            <a:ext cx="7772400" cy="833884"/>
          </a:xfrm>
        </p:spPr>
        <p:txBody>
          <a:bodyPr>
            <a:normAutofit fontScale="85000" lnSpcReduction="20000"/>
          </a:bodyPr>
          <a:lstStyle/>
          <a:p>
            <a:r>
              <a:rPr lang="en-GB" dirty="0" smtClean="0"/>
              <a:t>5. </a:t>
            </a:r>
            <a:r>
              <a:rPr lang="en-GB" dirty="0"/>
              <a:t>To recognise how rising demand for healthcare is putting strain on both point of care services and the global ecosystem</a:t>
            </a:r>
          </a:p>
          <a:p>
            <a:r>
              <a:rPr lang="en-GB" dirty="0"/>
              <a:t>Define the concept of sustainability</a:t>
            </a:r>
          </a:p>
        </p:txBody>
      </p:sp>
    </p:spTree>
    <p:extLst>
      <p:ext uri="{BB962C8B-B14F-4D97-AF65-F5344CB8AC3E}">
        <p14:creationId xmlns:p14="http://schemas.microsoft.com/office/powerpoint/2010/main" val="1407943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are our responsibilities?</a:t>
            </a:r>
            <a:endParaRPr lang="en-GB" dirty="0"/>
          </a:p>
        </p:txBody>
      </p:sp>
      <p:sp>
        <p:nvSpPr>
          <p:cNvPr id="3" name="Content Placeholder 2"/>
          <p:cNvSpPr>
            <a:spLocks noGrp="1"/>
          </p:cNvSpPr>
          <p:nvPr>
            <p:ph idx="1"/>
          </p:nvPr>
        </p:nvSpPr>
        <p:spPr>
          <a:xfrm>
            <a:off x="457200" y="1988840"/>
            <a:ext cx="8229600" cy="4137323"/>
          </a:xfrm>
        </p:spPr>
        <p:txBody>
          <a:bodyPr/>
          <a:lstStyle/>
          <a:p>
            <a:r>
              <a:rPr lang="en-GB" dirty="0" smtClean="0"/>
              <a:t>Should everyone be entitled to the same set of health resources?</a:t>
            </a:r>
          </a:p>
          <a:p>
            <a:r>
              <a:rPr lang="en-GB" dirty="0" smtClean="0"/>
              <a:t>Should everyone be entitled to a ‘minimum set’ of health resources?</a:t>
            </a:r>
          </a:p>
          <a:p>
            <a:endParaRPr lang="en-GB" dirty="0"/>
          </a:p>
        </p:txBody>
      </p:sp>
    </p:spTree>
    <p:extLst>
      <p:ext uri="{BB962C8B-B14F-4D97-AF65-F5344CB8AC3E}">
        <p14:creationId xmlns:p14="http://schemas.microsoft.com/office/powerpoint/2010/main" val="1465824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C:\Sustainable Development Unit\SD presentations\global carbon output.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595313"/>
            <a:ext cx="8477250" cy="412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5"/>
          <p:cNvSpPr txBox="1">
            <a:spLocks noChangeArrowheads="1"/>
          </p:cNvSpPr>
          <p:nvPr/>
        </p:nvSpPr>
        <p:spPr bwMode="auto">
          <a:xfrm>
            <a:off x="6324600" y="4724400"/>
            <a:ext cx="2517775" cy="923925"/>
          </a:xfrm>
          <a:prstGeom prst="rect">
            <a:avLst/>
          </a:prstGeom>
          <a:solidFill>
            <a:schemeClr val="bg1">
              <a:lumMod val="65000"/>
              <a:alpha val="83000"/>
            </a:schemeClr>
          </a:solidFill>
          <a:ln w="9525">
            <a:noFill/>
            <a:miter lim="800000"/>
            <a:headEnd/>
            <a:tailEnd/>
          </a:ln>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sz="1800">
                <a:latin typeface="Calibri" charset="0"/>
              </a:rPr>
              <a:t>The world map reflecting production related to climate change.</a:t>
            </a:r>
            <a:endParaRPr lang="en-GB" sz="1600">
              <a:latin typeface="Calibri" charset="0"/>
            </a:endParaRPr>
          </a:p>
        </p:txBody>
      </p:sp>
      <p:sp>
        <p:nvSpPr>
          <p:cNvPr id="118788" name="TextBox 3"/>
          <p:cNvSpPr txBox="1">
            <a:spLocks noChangeArrowheads="1"/>
          </p:cNvSpPr>
          <p:nvPr/>
        </p:nvSpPr>
        <p:spPr bwMode="auto">
          <a:xfrm>
            <a:off x="1928813" y="71438"/>
            <a:ext cx="7000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sz="2800">
                <a:latin typeface="Calibri" charset="0"/>
              </a:rPr>
              <a:t>Who produces the greenhouse gases?</a:t>
            </a:r>
          </a:p>
        </p:txBody>
      </p:sp>
      <p:pic>
        <p:nvPicPr>
          <p:cNvPr id="118789" name="Picture 4" descr="CO2_per_capita_per_country.png"/>
          <p:cNvPicPr>
            <a:picLocks noChangeAspect="1"/>
          </p:cNvPicPr>
          <p:nvPr/>
        </p:nvPicPr>
        <p:blipFill>
          <a:blip r:embed="rId4">
            <a:extLst>
              <a:ext uri="{28A0092B-C50C-407E-A947-70E740481C1C}">
                <a14:useLocalDpi xmlns:a14="http://schemas.microsoft.com/office/drawing/2010/main" val="0"/>
              </a:ext>
            </a:extLst>
          </a:blip>
          <a:srcRect l="5836" r="12096"/>
          <a:stretch>
            <a:fillRect/>
          </a:stretch>
        </p:blipFill>
        <p:spPr bwMode="auto">
          <a:xfrm>
            <a:off x="0" y="4368800"/>
            <a:ext cx="44196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111813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639763"/>
            <a:ext cx="9001125" cy="453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TextBox 3"/>
          <p:cNvSpPr txBox="1">
            <a:spLocks noChangeArrowheads="1"/>
          </p:cNvSpPr>
          <p:nvPr/>
        </p:nvSpPr>
        <p:spPr bwMode="auto">
          <a:xfrm>
            <a:off x="1928813" y="71438"/>
            <a:ext cx="7000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sz="2800">
                <a:latin typeface="Calibri" charset="0"/>
              </a:rPr>
              <a:t>Who  bears the burden?</a:t>
            </a:r>
          </a:p>
        </p:txBody>
      </p:sp>
      <p:sp>
        <p:nvSpPr>
          <p:cNvPr id="120836" name="Text Box 5"/>
          <p:cNvSpPr txBox="1">
            <a:spLocks noChangeArrowheads="1"/>
          </p:cNvSpPr>
          <p:nvPr/>
        </p:nvSpPr>
        <p:spPr bwMode="auto">
          <a:xfrm>
            <a:off x="71438" y="5172075"/>
            <a:ext cx="885983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sz="1800">
                <a:latin typeface="Calibri" charset="0"/>
              </a:rPr>
              <a:t>The world map reflecting </a:t>
            </a:r>
            <a:r>
              <a:rPr lang="en-GB" sz="1800" u="sng">
                <a:latin typeface="Calibri" charset="0"/>
              </a:rPr>
              <a:t>mortality</a:t>
            </a:r>
            <a:r>
              <a:rPr lang="en-GB" sz="1800">
                <a:latin typeface="Calibri" charset="0"/>
              </a:rPr>
              <a:t> related to climate change.</a:t>
            </a:r>
            <a:r>
              <a:rPr lang="en-GB" sz="3200">
                <a:latin typeface="Calibri" charset="0"/>
              </a:rPr>
              <a:t> </a:t>
            </a:r>
          </a:p>
          <a:p>
            <a:pPr eaLnBrk="1" hangingPunct="1"/>
            <a:r>
              <a:rPr lang="en-GB" sz="1600" b="1">
                <a:latin typeface="Calibri" charset="0"/>
              </a:rPr>
              <a:t>“Climate Change presents the biggest threat to health in the 21</a:t>
            </a:r>
            <a:r>
              <a:rPr lang="en-GB" sz="1600" b="1" baseline="30000">
                <a:latin typeface="Calibri" charset="0"/>
              </a:rPr>
              <a:t>st</a:t>
            </a:r>
            <a:r>
              <a:rPr lang="en-GB" sz="1600" b="1">
                <a:latin typeface="Calibri" charset="0"/>
              </a:rPr>
              <a:t> Century” The Lancet </a:t>
            </a:r>
            <a:r>
              <a:rPr lang="en-US" sz="1400">
                <a:latin typeface="Calibri" charset="0"/>
              </a:rPr>
              <a:t>(373;9697  pp 1659-1734, May 16-22 2009).</a:t>
            </a:r>
            <a:endParaRPr lang="en-GB" sz="1400">
              <a:latin typeface="Calibri" charset="0"/>
            </a:endParaRPr>
          </a:p>
          <a:p>
            <a:pPr eaLnBrk="1" hangingPunct="1"/>
            <a:endParaRPr lang="en-GB" sz="1600">
              <a:latin typeface="Calibri" charset="0"/>
            </a:endParaRPr>
          </a:p>
        </p:txBody>
      </p:sp>
    </p:spTree>
    <p:extLst>
      <p:ext uri="{BB962C8B-B14F-4D97-AF65-F5344CB8AC3E}">
        <p14:creationId xmlns:p14="http://schemas.microsoft.com/office/powerpoint/2010/main" val="25277536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are our responsibilities?</a:t>
            </a:r>
            <a:endParaRPr lang="en-GB" dirty="0"/>
          </a:p>
        </p:txBody>
      </p:sp>
      <p:sp>
        <p:nvSpPr>
          <p:cNvPr id="3" name="Content Placeholder 2"/>
          <p:cNvSpPr>
            <a:spLocks noGrp="1"/>
          </p:cNvSpPr>
          <p:nvPr>
            <p:ph idx="1"/>
          </p:nvPr>
        </p:nvSpPr>
        <p:spPr>
          <a:xfrm>
            <a:off x="457200" y="1988840"/>
            <a:ext cx="8229600" cy="4137323"/>
          </a:xfrm>
        </p:spPr>
        <p:txBody>
          <a:bodyPr/>
          <a:lstStyle/>
          <a:p>
            <a:r>
              <a:rPr lang="en-GB" dirty="0" smtClean="0"/>
              <a:t>Should everyone be entitled to the same set of health resources?</a:t>
            </a:r>
          </a:p>
          <a:p>
            <a:r>
              <a:rPr lang="en-GB" dirty="0" smtClean="0"/>
              <a:t>Should everyone be entitled to a ‘minimum set’ of health resources?</a:t>
            </a:r>
          </a:p>
          <a:p>
            <a:endParaRPr lang="en-GB" dirty="0"/>
          </a:p>
        </p:txBody>
      </p:sp>
    </p:spTree>
    <p:extLst>
      <p:ext uri="{BB962C8B-B14F-4D97-AF65-F5344CB8AC3E}">
        <p14:creationId xmlns:p14="http://schemas.microsoft.com/office/powerpoint/2010/main" val="2701912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420888"/>
            <a:ext cx="7772400" cy="1362075"/>
          </a:xfrm>
        </p:spPr>
        <p:txBody>
          <a:bodyPr>
            <a:normAutofit/>
          </a:bodyPr>
          <a:lstStyle/>
          <a:p>
            <a:r>
              <a:rPr lang="en-GB" sz="2800" dirty="0" smtClean="0"/>
              <a:t>Health Services</a:t>
            </a:r>
            <a:endParaRPr lang="en-GB" sz="2800" dirty="0"/>
          </a:p>
        </p:txBody>
      </p:sp>
      <p:sp>
        <p:nvSpPr>
          <p:cNvPr id="3" name="Text Placeholder 2"/>
          <p:cNvSpPr>
            <a:spLocks noGrp="1"/>
          </p:cNvSpPr>
          <p:nvPr>
            <p:ph type="body" idx="1"/>
          </p:nvPr>
        </p:nvSpPr>
        <p:spPr>
          <a:xfrm>
            <a:off x="722313" y="3573016"/>
            <a:ext cx="7772400" cy="833884"/>
          </a:xfrm>
        </p:spPr>
        <p:txBody>
          <a:bodyPr>
            <a:normAutofit/>
          </a:bodyPr>
          <a:lstStyle/>
          <a:p>
            <a:r>
              <a:rPr lang="en-GB" dirty="0" smtClean="0"/>
              <a:t>7. </a:t>
            </a:r>
            <a:r>
              <a:rPr lang="en-GB" dirty="0"/>
              <a:t>To understand environmental indicators and how they may be applied in healthcare management</a:t>
            </a:r>
          </a:p>
        </p:txBody>
      </p:sp>
    </p:spTree>
    <p:extLst>
      <p:ext uri="{BB962C8B-B14F-4D97-AF65-F5344CB8AC3E}">
        <p14:creationId xmlns:p14="http://schemas.microsoft.com/office/powerpoint/2010/main" val="637126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138" y="201613"/>
            <a:ext cx="5154612"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2" name="TextBox 2"/>
          <p:cNvSpPr txBox="1">
            <a:spLocks noChangeArrowheads="1"/>
          </p:cNvSpPr>
          <p:nvPr/>
        </p:nvSpPr>
        <p:spPr bwMode="auto">
          <a:xfrm>
            <a:off x="2133600" y="93663"/>
            <a:ext cx="4416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dirty="0" smtClean="0">
                <a:latin typeface="Calibri" charset="0"/>
              </a:rPr>
              <a:t>1 </a:t>
            </a:r>
            <a:r>
              <a:rPr lang="en-US" dirty="0" err="1" smtClean="0">
                <a:latin typeface="Calibri" charset="0"/>
              </a:rPr>
              <a:t>tonne</a:t>
            </a:r>
            <a:r>
              <a:rPr lang="en-US" dirty="0" smtClean="0">
                <a:latin typeface="Calibri" charset="0"/>
              </a:rPr>
              <a:t> per day</a:t>
            </a:r>
            <a:endParaRPr lang="en-US" dirty="0">
              <a:latin typeface="Calibri" charset="0"/>
            </a:endParaRPr>
          </a:p>
        </p:txBody>
      </p:sp>
      <p:pic>
        <p:nvPicPr>
          <p:cNvPr id="12493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9309" y="3943801"/>
            <a:ext cx="3562350"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4" name="TextBox 5"/>
          <p:cNvSpPr txBox="1">
            <a:spLocks noChangeArrowheads="1"/>
          </p:cNvSpPr>
          <p:nvPr/>
        </p:nvSpPr>
        <p:spPr bwMode="auto">
          <a:xfrm>
            <a:off x="2133600" y="6199080"/>
            <a:ext cx="180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800" dirty="0" smtClean="0">
                <a:latin typeface="Calibri" charset="0"/>
              </a:rPr>
              <a:t>112g </a:t>
            </a:r>
            <a:r>
              <a:rPr lang="en-US" sz="1800" dirty="0">
                <a:latin typeface="Calibri" charset="0"/>
              </a:rPr>
              <a:t>CO</a:t>
            </a:r>
            <a:r>
              <a:rPr lang="en-US" sz="1800" baseline="-25000" dirty="0">
                <a:latin typeface="Calibri" charset="0"/>
              </a:rPr>
              <a:t>2</a:t>
            </a:r>
            <a:r>
              <a:rPr lang="en-US" sz="1800" dirty="0">
                <a:latin typeface="Calibri" charset="0"/>
              </a:rPr>
              <a:t>/km</a:t>
            </a:r>
          </a:p>
        </p:txBody>
      </p:sp>
      <p:sp>
        <p:nvSpPr>
          <p:cNvPr id="2" name="AutoShape 2" descr="http://www.clker.com/cliparts/e/R/8/c/z/P/black-stick-man.svg"/>
          <p:cNvSpPr>
            <a:spLocks noChangeAspect="1" noChangeArrowheads="1"/>
          </p:cNvSpPr>
          <p:nvPr/>
        </p:nvSpPr>
        <p:spPr bwMode="auto">
          <a:xfrm>
            <a:off x="155575" y="-2171700"/>
            <a:ext cx="6029325" cy="452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http://www.clker.com/cliparts/e/R/8/c/z/P/black-stick-man.svg"/>
          <p:cNvSpPr>
            <a:spLocks noChangeAspect="1" noChangeArrowheads="1"/>
          </p:cNvSpPr>
          <p:nvPr/>
        </p:nvSpPr>
        <p:spPr bwMode="auto">
          <a:xfrm>
            <a:off x="307975" y="-2019300"/>
            <a:ext cx="6029325" cy="452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223" name="Picture 7" descr="http://clipartist.info/RSS/openclipart.org/2011/July/24-Sunday/stickman-1979px.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13316" y="2158976"/>
            <a:ext cx="847967" cy="23693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11909" y="2743472"/>
            <a:ext cx="1872208" cy="1200329"/>
          </a:xfrm>
          <a:prstGeom prst="rect">
            <a:avLst/>
          </a:prstGeom>
          <a:noFill/>
        </p:spPr>
        <p:txBody>
          <a:bodyPr wrap="square" rtlCol="0">
            <a:spAutoFit/>
          </a:bodyPr>
          <a:lstStyle/>
          <a:p>
            <a:r>
              <a:rPr lang="en-GB" dirty="0" smtClean="0"/>
              <a:t>Average UK person: 8 tonnes per year</a:t>
            </a:r>
          </a:p>
          <a:p>
            <a:endParaRPr lang="en-GB" dirty="0"/>
          </a:p>
        </p:txBody>
      </p:sp>
    </p:spTree>
    <p:extLst>
      <p:ext uri="{BB962C8B-B14F-4D97-AF65-F5344CB8AC3E}">
        <p14:creationId xmlns:p14="http://schemas.microsoft.com/office/powerpoint/2010/main" val="2419684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441576" y="1853952"/>
            <a:ext cx="2438400" cy="2362200"/>
          </a:xfrm>
          <a:prstGeom prst="ellipse">
            <a:avLst/>
          </a:prstGeom>
          <a:ln>
            <a:solidFill>
              <a:srgbClr val="008000"/>
            </a:solidFill>
          </a:ln>
        </p:spPr>
        <p:style>
          <a:lnRef idx="2">
            <a:schemeClr val="accent2"/>
          </a:lnRef>
          <a:fillRef idx="1">
            <a:schemeClr val="lt1"/>
          </a:fillRef>
          <a:effectRef idx="0">
            <a:schemeClr val="accent2"/>
          </a:effectRef>
          <a:fontRef idx="minor">
            <a:schemeClr val="dk1"/>
          </a:fontRef>
        </p:style>
        <p:txBody>
          <a:bodyPr anchor="ctr"/>
          <a:lstStyle/>
          <a:p>
            <a:pPr algn="ctr"/>
            <a:r>
              <a:rPr lang="en-GB">
                <a:solidFill>
                  <a:srgbClr val="000000"/>
                </a:solidFill>
                <a:latin typeface="Arial" charset="0"/>
                <a:ea typeface="ＭＳ Ｐゴシック" charset="-128"/>
                <a:cs typeface="Arial" charset="0"/>
              </a:rPr>
              <a:t>Social</a:t>
            </a:r>
          </a:p>
          <a:p>
            <a:pPr algn="ctr"/>
            <a:endParaRPr lang="en-GB">
              <a:solidFill>
                <a:srgbClr val="000000"/>
              </a:solidFill>
              <a:latin typeface="Arial" charset="0"/>
              <a:ea typeface="ＭＳ Ｐゴシック" charset="-128"/>
              <a:cs typeface="Arial" charset="0"/>
            </a:endParaRPr>
          </a:p>
          <a:p>
            <a:pPr algn="ctr"/>
            <a:endParaRPr lang="en-GB">
              <a:solidFill>
                <a:srgbClr val="000000"/>
              </a:solidFill>
              <a:latin typeface="Arial" charset="0"/>
              <a:ea typeface="ＭＳ Ｐゴシック" charset="-128"/>
              <a:cs typeface="Arial" charset="0"/>
            </a:endParaRPr>
          </a:p>
        </p:txBody>
      </p:sp>
      <p:sp>
        <p:nvSpPr>
          <p:cNvPr id="3" name="Oval 2"/>
          <p:cNvSpPr/>
          <p:nvPr/>
        </p:nvSpPr>
        <p:spPr>
          <a:xfrm>
            <a:off x="2433464" y="2996952"/>
            <a:ext cx="2438400" cy="2362200"/>
          </a:xfrm>
          <a:prstGeom prst="ellipse">
            <a:avLst/>
          </a:prstGeom>
          <a:noFill/>
          <a:ln>
            <a:solidFill>
              <a:srgbClr val="008000"/>
            </a:solidFill>
          </a:ln>
        </p:spPr>
        <p:style>
          <a:lnRef idx="2">
            <a:schemeClr val="accent2"/>
          </a:lnRef>
          <a:fillRef idx="1">
            <a:schemeClr val="lt1"/>
          </a:fillRef>
          <a:effectRef idx="0">
            <a:schemeClr val="accent2"/>
          </a:effectRef>
          <a:fontRef idx="minor">
            <a:schemeClr val="dk1"/>
          </a:fontRef>
        </p:style>
        <p:txBody>
          <a:bodyPr anchor="ctr"/>
          <a:lstStyle/>
          <a:p>
            <a:pPr algn="ctr"/>
            <a:endParaRPr lang="en-GB" dirty="0">
              <a:solidFill>
                <a:srgbClr val="000000"/>
              </a:solidFill>
              <a:latin typeface="Arial" charset="0"/>
              <a:ea typeface="ＭＳ Ｐゴシック" charset="-128"/>
              <a:cs typeface="Arial" charset="0"/>
            </a:endParaRPr>
          </a:p>
          <a:p>
            <a:pPr algn="ctr"/>
            <a:endParaRPr lang="en-GB" dirty="0">
              <a:solidFill>
                <a:srgbClr val="000000"/>
              </a:solidFill>
              <a:latin typeface="Arial" charset="0"/>
              <a:ea typeface="ＭＳ Ｐゴシック" charset="-128"/>
              <a:cs typeface="Arial" charset="0"/>
            </a:endParaRPr>
          </a:p>
          <a:p>
            <a:r>
              <a:rPr lang="en-GB" dirty="0" smtClean="0">
                <a:solidFill>
                  <a:srgbClr val="000000"/>
                </a:solidFill>
                <a:latin typeface="Arial" charset="0"/>
                <a:ea typeface="ＭＳ Ｐゴシック" charset="-128"/>
                <a:cs typeface="Arial" charset="0"/>
              </a:rPr>
              <a:t>Environmental</a:t>
            </a:r>
            <a:endParaRPr lang="en-GB" dirty="0">
              <a:solidFill>
                <a:srgbClr val="000000"/>
              </a:solidFill>
              <a:latin typeface="Arial" charset="0"/>
              <a:ea typeface="ＭＳ Ｐゴシック" charset="-128"/>
              <a:cs typeface="Arial" charset="0"/>
            </a:endParaRPr>
          </a:p>
        </p:txBody>
      </p:sp>
      <p:sp>
        <p:nvSpPr>
          <p:cNvPr id="4" name="Oval 3"/>
          <p:cNvSpPr/>
          <p:nvPr/>
        </p:nvSpPr>
        <p:spPr>
          <a:xfrm>
            <a:off x="4355976" y="2996952"/>
            <a:ext cx="2438400" cy="2362200"/>
          </a:xfrm>
          <a:prstGeom prst="ellipse">
            <a:avLst/>
          </a:prstGeom>
          <a:noFill/>
          <a:ln>
            <a:solidFill>
              <a:srgbClr val="008000"/>
            </a:solidFill>
          </a:ln>
        </p:spPr>
        <p:style>
          <a:lnRef idx="2">
            <a:schemeClr val="accent2"/>
          </a:lnRef>
          <a:fillRef idx="1">
            <a:schemeClr val="lt1"/>
          </a:fillRef>
          <a:effectRef idx="0">
            <a:schemeClr val="accent2"/>
          </a:effectRef>
          <a:fontRef idx="minor">
            <a:schemeClr val="dk1"/>
          </a:fontRef>
        </p:style>
        <p:txBody>
          <a:bodyPr anchor="ctr"/>
          <a:lstStyle/>
          <a:p>
            <a:pPr algn="ctr"/>
            <a:endParaRPr lang="en-GB">
              <a:solidFill>
                <a:srgbClr val="000000"/>
              </a:solidFill>
              <a:latin typeface="Arial" charset="0"/>
              <a:ea typeface="ＭＳ Ｐゴシック" charset="-128"/>
              <a:cs typeface="Arial" charset="0"/>
            </a:endParaRPr>
          </a:p>
          <a:p>
            <a:pPr algn="ctr"/>
            <a:r>
              <a:rPr lang="en-GB">
                <a:solidFill>
                  <a:srgbClr val="000000"/>
                </a:solidFill>
                <a:latin typeface="Arial" charset="0"/>
                <a:ea typeface="ＭＳ Ｐゴシック" charset="-128"/>
                <a:cs typeface="Arial" charset="0"/>
              </a:rPr>
              <a:t>Economic</a:t>
            </a:r>
          </a:p>
        </p:txBody>
      </p:sp>
      <p:sp>
        <p:nvSpPr>
          <p:cNvPr id="7" name="Title 6"/>
          <p:cNvSpPr>
            <a:spLocks noGrp="1"/>
          </p:cNvSpPr>
          <p:nvPr>
            <p:ph type="title"/>
          </p:nvPr>
        </p:nvSpPr>
        <p:spPr/>
        <p:txBody>
          <a:bodyPr/>
          <a:lstStyle/>
          <a:p>
            <a:r>
              <a:rPr lang="en-GB" dirty="0" smtClean="0"/>
              <a:t>The ideal evaluation?</a:t>
            </a:r>
            <a:endParaRPr lang="en-GB" dirty="0"/>
          </a:p>
        </p:txBody>
      </p:sp>
    </p:spTree>
    <p:extLst>
      <p:ext uri="{BB962C8B-B14F-4D97-AF65-F5344CB8AC3E}">
        <p14:creationId xmlns:p14="http://schemas.microsoft.com/office/powerpoint/2010/main" val="271435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420888"/>
            <a:ext cx="7772400" cy="1362075"/>
          </a:xfrm>
        </p:spPr>
        <p:txBody>
          <a:bodyPr>
            <a:normAutofit/>
          </a:bodyPr>
          <a:lstStyle/>
          <a:p>
            <a:r>
              <a:rPr lang="en-GB" sz="2800" dirty="0" smtClean="0"/>
              <a:t>Health Services</a:t>
            </a:r>
            <a:endParaRPr lang="en-GB" sz="2800" dirty="0"/>
          </a:p>
        </p:txBody>
      </p:sp>
      <p:sp>
        <p:nvSpPr>
          <p:cNvPr id="3" name="Text Placeholder 2"/>
          <p:cNvSpPr>
            <a:spLocks noGrp="1"/>
          </p:cNvSpPr>
          <p:nvPr>
            <p:ph type="body" idx="1"/>
          </p:nvPr>
        </p:nvSpPr>
        <p:spPr>
          <a:xfrm>
            <a:off x="722313" y="3573016"/>
            <a:ext cx="7772400" cy="1944216"/>
          </a:xfrm>
        </p:spPr>
        <p:txBody>
          <a:bodyPr>
            <a:normAutofit/>
          </a:bodyPr>
          <a:lstStyle/>
          <a:p>
            <a:r>
              <a:rPr lang="en-GB" dirty="0" smtClean="0"/>
              <a:t>8. </a:t>
            </a:r>
            <a:r>
              <a:rPr lang="en-GB" dirty="0"/>
              <a:t>To discuss how carbon as well as capital could be seen as a scarce resource to be allocated</a:t>
            </a:r>
          </a:p>
          <a:p>
            <a:r>
              <a:rPr lang="en-GB" dirty="0"/>
              <a:t>To understand that doctors working in the NHS share their institution’s legal duty to reduce greenhouse gas emissions 80% by 2050 (Climate Change Act 2008)</a:t>
            </a:r>
          </a:p>
        </p:txBody>
      </p:sp>
    </p:spTree>
    <p:extLst>
      <p:ext uri="{BB962C8B-B14F-4D97-AF65-F5344CB8AC3E}">
        <p14:creationId xmlns:p14="http://schemas.microsoft.com/office/powerpoint/2010/main" val="543179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699" t="23256" r="25145" b="8483"/>
          <a:stretch/>
        </p:blipFill>
        <p:spPr bwMode="auto">
          <a:xfrm>
            <a:off x="323528" y="296620"/>
            <a:ext cx="8496944" cy="6374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0438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Carbon Reduction Targets</a:t>
            </a:r>
            <a:endParaRPr lang="en-GB" dirty="0"/>
          </a:p>
        </p:txBody>
      </p:sp>
      <p:sp>
        <p:nvSpPr>
          <p:cNvPr id="3" name="Content Placeholder 2"/>
          <p:cNvSpPr>
            <a:spLocks noGrp="1"/>
          </p:cNvSpPr>
          <p:nvPr>
            <p:ph idx="1"/>
          </p:nvPr>
        </p:nvSpPr>
        <p:spPr/>
        <p:txBody>
          <a:bodyPr/>
          <a:lstStyle/>
          <a:p>
            <a:r>
              <a:rPr lang="en-GB" dirty="0" smtClean="0"/>
              <a:t>How might efforts to reduce carbon:</a:t>
            </a:r>
          </a:p>
          <a:p>
            <a:pPr lvl="1"/>
            <a:r>
              <a:rPr lang="en-GB" dirty="0" smtClean="0"/>
              <a:t>Reduce health inequalities</a:t>
            </a:r>
          </a:p>
          <a:p>
            <a:pPr lvl="1"/>
            <a:r>
              <a:rPr lang="en-GB" dirty="0" smtClean="0"/>
              <a:t>Exacerbate health inequalities</a:t>
            </a:r>
          </a:p>
          <a:p>
            <a:endParaRPr lang="en-GB" dirty="0"/>
          </a:p>
        </p:txBody>
      </p:sp>
    </p:spTree>
    <p:extLst>
      <p:ext uri="{BB962C8B-B14F-4D97-AF65-F5344CB8AC3E}">
        <p14:creationId xmlns:p14="http://schemas.microsoft.com/office/powerpoint/2010/main" val="2465920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836712"/>
            <a:ext cx="7814616" cy="5181794"/>
          </a:xfrm>
        </p:spPr>
      </p:pic>
    </p:spTree>
    <p:extLst>
      <p:ext uri="{BB962C8B-B14F-4D97-AF65-F5344CB8AC3E}">
        <p14:creationId xmlns:p14="http://schemas.microsoft.com/office/powerpoint/2010/main" val="1426085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4"/>
          <p:cNvSpPr txBox="1">
            <a:spLocks noChangeArrowheads="1"/>
          </p:cNvSpPr>
          <p:nvPr/>
        </p:nvSpPr>
        <p:spPr bwMode="auto">
          <a:xfrm>
            <a:off x="496888" y="1828800"/>
            <a:ext cx="8150225"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128"/>
              </a:defRPr>
            </a:lvl1pPr>
            <a:lvl2pPr indent="-30797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lvl="1">
              <a:lnSpc>
                <a:spcPct val="95000"/>
              </a:lnSpc>
              <a:spcAft>
                <a:spcPts val="1800"/>
              </a:spcAft>
              <a:buClr>
                <a:srgbClr val="767878"/>
              </a:buClr>
              <a:buSzPct val="100000"/>
              <a:buFontTx/>
              <a:buAutoNum type="arabicPeriod"/>
            </a:pPr>
            <a:r>
              <a:rPr lang="en-US" sz="2800" b="1">
                <a:solidFill>
                  <a:srgbClr val="767878"/>
                </a:solidFill>
                <a:latin typeface="Arial" charset="0"/>
              </a:rPr>
              <a:t>Prevention </a:t>
            </a:r>
            <a:r>
              <a:rPr lang="en-US" sz="2800">
                <a:solidFill>
                  <a:srgbClr val="767878"/>
                </a:solidFill>
                <a:latin typeface="Arial" charset="0"/>
              </a:rPr>
              <a:t>of disease, health promotion</a:t>
            </a:r>
            <a:endParaRPr lang="en-US" sz="2000"/>
          </a:p>
          <a:p>
            <a:pPr lvl="1">
              <a:lnSpc>
                <a:spcPct val="95000"/>
              </a:lnSpc>
              <a:spcAft>
                <a:spcPts val="1800"/>
              </a:spcAft>
              <a:buClr>
                <a:srgbClr val="767878"/>
              </a:buClr>
              <a:buSzPct val="100000"/>
              <a:buFontTx/>
              <a:buAutoNum type="arabicPeriod"/>
            </a:pPr>
            <a:r>
              <a:rPr lang="en-US" sz="2800">
                <a:solidFill>
                  <a:srgbClr val="767878"/>
                </a:solidFill>
                <a:latin typeface="Arial" charset="0"/>
              </a:rPr>
              <a:t>Greater </a:t>
            </a:r>
            <a:r>
              <a:rPr lang="en-US" sz="2800" b="1">
                <a:solidFill>
                  <a:srgbClr val="767878"/>
                </a:solidFill>
                <a:latin typeface="Arial" charset="0"/>
              </a:rPr>
              <a:t>engagement of patients </a:t>
            </a:r>
            <a:r>
              <a:rPr lang="en-US" sz="2800">
                <a:solidFill>
                  <a:srgbClr val="767878"/>
                </a:solidFill>
                <a:latin typeface="Arial" charset="0"/>
              </a:rPr>
              <a:t>in managing their own care</a:t>
            </a:r>
            <a:endParaRPr lang="en-US" sz="2000"/>
          </a:p>
          <a:p>
            <a:pPr lvl="1">
              <a:lnSpc>
                <a:spcPct val="95000"/>
              </a:lnSpc>
              <a:spcAft>
                <a:spcPts val="1800"/>
              </a:spcAft>
              <a:buClr>
                <a:srgbClr val="767878"/>
              </a:buClr>
              <a:buSzPct val="100000"/>
              <a:buFontTx/>
              <a:buAutoNum type="arabicPeriod"/>
            </a:pPr>
            <a:r>
              <a:rPr lang="en-US" sz="2800">
                <a:solidFill>
                  <a:srgbClr val="767878"/>
                </a:solidFill>
                <a:latin typeface="Arial" charset="0"/>
              </a:rPr>
              <a:t>Lean care systems: </a:t>
            </a:r>
            <a:r>
              <a:rPr lang="en-US" sz="2800" b="1">
                <a:solidFill>
                  <a:srgbClr val="767878"/>
                </a:solidFill>
                <a:latin typeface="Arial" charset="0"/>
              </a:rPr>
              <a:t>minimising low value activities </a:t>
            </a:r>
            <a:r>
              <a:rPr lang="en-US" sz="2800">
                <a:solidFill>
                  <a:srgbClr val="BFBFBF"/>
                </a:solidFill>
                <a:latin typeface="Arial" charset="0"/>
              </a:rPr>
              <a:t>(including travel) </a:t>
            </a:r>
            <a:endParaRPr lang="en-US" sz="2000"/>
          </a:p>
          <a:p>
            <a:pPr lvl="1">
              <a:lnSpc>
                <a:spcPct val="95000"/>
              </a:lnSpc>
              <a:spcAft>
                <a:spcPts val="1800"/>
              </a:spcAft>
              <a:buClr>
                <a:srgbClr val="767878"/>
              </a:buClr>
              <a:buSzPct val="100000"/>
              <a:buFontTx/>
              <a:buAutoNum type="arabicPeriod"/>
            </a:pPr>
            <a:r>
              <a:rPr lang="en-US" sz="2800">
                <a:solidFill>
                  <a:srgbClr val="767878"/>
                </a:solidFill>
                <a:latin typeface="Arial" charset="0"/>
              </a:rPr>
              <a:t>Preferential use of effective &amp; proven technologies with the </a:t>
            </a:r>
            <a:r>
              <a:rPr lang="en-US" sz="2800" b="1">
                <a:solidFill>
                  <a:srgbClr val="767878"/>
                </a:solidFill>
                <a:latin typeface="Arial" charset="0"/>
              </a:rPr>
              <a:t>lowest carbon footprint</a:t>
            </a:r>
            <a:endParaRPr lang="en-US" sz="2000"/>
          </a:p>
          <a:p>
            <a:pPr>
              <a:lnSpc>
                <a:spcPct val="95000"/>
              </a:lnSpc>
              <a:spcAft>
                <a:spcPts val="1800"/>
              </a:spcAft>
              <a:buClr>
                <a:srgbClr val="767878"/>
              </a:buClr>
              <a:buSzPct val="100000"/>
            </a:pPr>
            <a:endParaRPr lang="en-US" sz="3200">
              <a:solidFill>
                <a:srgbClr val="767878"/>
              </a:solidFill>
              <a:latin typeface="Arial" charset="0"/>
            </a:endParaRPr>
          </a:p>
        </p:txBody>
      </p:sp>
      <p:sp>
        <p:nvSpPr>
          <p:cNvPr id="15361" name="Rectangle 1"/>
          <p:cNvSpPr>
            <a:spLocks noGrp="1" noChangeArrowheads="1"/>
          </p:cNvSpPr>
          <p:nvPr>
            <p:ph type="ctrTitle"/>
          </p:nvPr>
        </p:nvSpPr>
        <p:spPr>
          <a:xfrm>
            <a:off x="496888" y="320675"/>
            <a:ext cx="8150225" cy="1050925"/>
          </a:xfrm>
        </p:spPr>
        <p:txBody>
          <a:bodyPr lIns="0" tIns="0" rIns="0" bIns="0">
            <a:normAutofit fontScale="90000"/>
          </a:bodyPr>
          <a:lstStyle/>
          <a:p>
            <a:pPr>
              <a:lnSpc>
                <a:spcPct val="95000"/>
              </a:lnSpc>
            </a:pPr>
            <a:r>
              <a:rPr lang="en-US" sz="4000" smtClean="0">
                <a:solidFill>
                  <a:srgbClr val="000000"/>
                </a:solidFill>
                <a:latin typeface="Arial" charset="0"/>
              </a:rPr>
              <a:t>Principles of sustainable </a:t>
            </a:r>
            <a:br>
              <a:rPr lang="en-US" sz="4000" smtClean="0">
                <a:solidFill>
                  <a:srgbClr val="000000"/>
                </a:solidFill>
                <a:latin typeface="Arial" charset="0"/>
              </a:rPr>
            </a:br>
            <a:r>
              <a:rPr lang="en-US" sz="4000" smtClean="0">
                <a:solidFill>
                  <a:srgbClr val="000000"/>
                </a:solidFill>
                <a:latin typeface="Arial" charset="0"/>
              </a:rPr>
              <a:t>clinical practice</a:t>
            </a:r>
          </a:p>
        </p:txBody>
      </p:sp>
      <p:sp>
        <p:nvSpPr>
          <p:cNvPr id="44036" name="Text Box 5"/>
          <p:cNvSpPr txBox="1">
            <a:spLocks noChangeArrowheads="1"/>
          </p:cNvSpPr>
          <p:nvPr/>
        </p:nvSpPr>
        <p:spPr bwMode="auto">
          <a:xfrm>
            <a:off x="4943475" y="5937250"/>
            <a:ext cx="37036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r">
              <a:lnSpc>
                <a:spcPct val="95000"/>
              </a:lnSpc>
            </a:pPr>
            <a:r>
              <a:rPr lang="en-US" sz="1400" i="1">
                <a:solidFill>
                  <a:srgbClr val="64A242"/>
                </a:solidFill>
                <a:latin typeface="Arial" charset="0"/>
              </a:rPr>
              <a:t>Mortimer-F. The Sustainable Physician </a:t>
            </a:r>
            <a:endParaRPr lang="en-US"/>
          </a:p>
          <a:p>
            <a:pPr algn="r">
              <a:lnSpc>
                <a:spcPct val="95000"/>
              </a:lnSpc>
            </a:pPr>
            <a:r>
              <a:rPr lang="en-US" sz="1400" i="1">
                <a:solidFill>
                  <a:srgbClr val="64A242"/>
                </a:solidFill>
                <a:latin typeface="Arial" charset="0"/>
              </a:rPr>
              <a:t>Clinical Medicine 2010, Vol 10, No 2: 110–11</a:t>
            </a:r>
          </a:p>
        </p:txBody>
      </p:sp>
      <p:pic>
        <p:nvPicPr>
          <p:cNvPr id="44037" name="Picture 6" descr="cgh_logo1.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691188"/>
            <a:ext cx="21336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6999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ChangeArrowheads="1"/>
          </p:cNvSpPr>
          <p:nvPr>
            <p:ph type="ctrTitle"/>
          </p:nvPr>
        </p:nvSpPr>
        <p:spPr>
          <a:xfrm>
            <a:off x="579438" y="425450"/>
            <a:ext cx="8150225" cy="1054100"/>
          </a:xfrm>
        </p:spPr>
        <p:txBody>
          <a:bodyPr lIns="0" tIns="0" rIns="0" bIns="0"/>
          <a:lstStyle/>
          <a:p>
            <a:pPr>
              <a:lnSpc>
                <a:spcPct val="95000"/>
              </a:lnSpc>
            </a:pPr>
            <a:r>
              <a:rPr lang="en-US" smtClean="0">
                <a:solidFill>
                  <a:srgbClr val="000000"/>
                </a:solidFill>
                <a:latin typeface="Arial" charset="0"/>
              </a:rPr>
              <a:t>Sustainability &amp; Quality of Care</a:t>
            </a:r>
          </a:p>
        </p:txBody>
      </p:sp>
      <p:pic>
        <p:nvPicPr>
          <p:cNvPr id="4505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025" y="1514475"/>
            <a:ext cx="6124575" cy="2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5"/>
          <p:cNvSpPr txBox="1">
            <a:spLocks noChangeArrowheads="1"/>
          </p:cNvSpPr>
          <p:nvPr/>
        </p:nvSpPr>
        <p:spPr bwMode="auto">
          <a:xfrm>
            <a:off x="1411288" y="2025650"/>
            <a:ext cx="6016625"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lnSpc>
                <a:spcPct val="95000"/>
              </a:lnSpc>
            </a:pPr>
            <a:r>
              <a:rPr lang="en-US" sz="4000">
                <a:solidFill>
                  <a:srgbClr val="64A242"/>
                </a:solidFill>
                <a:latin typeface="Arial" charset="0"/>
              </a:rPr>
              <a:t>Patient safety</a:t>
            </a:r>
            <a:endParaRPr lang="en-US"/>
          </a:p>
          <a:p>
            <a:pPr algn="ctr">
              <a:lnSpc>
                <a:spcPct val="95000"/>
              </a:lnSpc>
            </a:pPr>
            <a:r>
              <a:rPr lang="en-US" sz="4000">
                <a:solidFill>
                  <a:srgbClr val="64A242"/>
                </a:solidFill>
                <a:latin typeface="Arial" charset="0"/>
              </a:rPr>
              <a:t>Efficiency</a:t>
            </a:r>
            <a:endParaRPr lang="en-US"/>
          </a:p>
          <a:p>
            <a:pPr algn="ctr">
              <a:lnSpc>
                <a:spcPct val="95000"/>
              </a:lnSpc>
            </a:pPr>
            <a:r>
              <a:rPr lang="en-US" sz="4000">
                <a:solidFill>
                  <a:srgbClr val="64A242"/>
                </a:solidFill>
                <a:latin typeface="Arial" charset="0"/>
              </a:rPr>
              <a:t>Clinical effectiveness</a:t>
            </a:r>
            <a:endParaRPr lang="en-US"/>
          </a:p>
          <a:p>
            <a:pPr algn="ctr">
              <a:lnSpc>
                <a:spcPct val="95000"/>
              </a:lnSpc>
            </a:pPr>
            <a:r>
              <a:rPr lang="en-US" sz="4000">
                <a:solidFill>
                  <a:srgbClr val="64A242"/>
                </a:solidFill>
                <a:latin typeface="Arial" charset="0"/>
              </a:rPr>
              <a:t>Equity of access</a:t>
            </a:r>
            <a:endParaRPr lang="en-US"/>
          </a:p>
          <a:p>
            <a:pPr algn="ctr">
              <a:lnSpc>
                <a:spcPct val="95000"/>
              </a:lnSpc>
            </a:pPr>
            <a:r>
              <a:rPr lang="en-US" sz="4000">
                <a:solidFill>
                  <a:srgbClr val="64A242"/>
                </a:solidFill>
                <a:latin typeface="Arial" charset="0"/>
              </a:rPr>
              <a:t>Timeliness</a:t>
            </a:r>
            <a:endParaRPr lang="en-US"/>
          </a:p>
          <a:p>
            <a:pPr algn="ctr">
              <a:lnSpc>
                <a:spcPct val="95000"/>
              </a:lnSpc>
            </a:pPr>
            <a:r>
              <a:rPr lang="en-US" sz="4000">
                <a:solidFill>
                  <a:srgbClr val="64A242"/>
                </a:solidFill>
                <a:latin typeface="Arial" charset="0"/>
              </a:rPr>
              <a:t>Patient experience</a:t>
            </a:r>
          </a:p>
        </p:txBody>
      </p:sp>
      <p:sp>
        <p:nvSpPr>
          <p:cNvPr id="45061" name="Text Box 6"/>
          <p:cNvSpPr txBox="1">
            <a:spLocks noChangeArrowheads="1"/>
          </p:cNvSpPr>
          <p:nvPr/>
        </p:nvSpPr>
        <p:spPr bwMode="auto">
          <a:xfrm>
            <a:off x="2901950" y="5761038"/>
            <a:ext cx="3154363"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nSpc>
                <a:spcPct val="95000"/>
              </a:lnSpc>
            </a:pPr>
            <a:r>
              <a:rPr lang="en-US" sz="4000">
                <a:solidFill>
                  <a:srgbClr val="FF0000"/>
                </a:solidFill>
                <a:latin typeface="Arial" charset="0"/>
              </a:rPr>
              <a:t>Sustainability</a:t>
            </a:r>
          </a:p>
        </p:txBody>
      </p:sp>
      <p:pic>
        <p:nvPicPr>
          <p:cNvPr id="4506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313" y="2008188"/>
            <a:ext cx="2108200"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2125" y="2693988"/>
            <a:ext cx="2924175" cy="350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7775" y="5494338"/>
            <a:ext cx="144780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571875"/>
            <a:ext cx="5524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0100" y="5762625"/>
            <a:ext cx="5524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20100" y="3571875"/>
            <a:ext cx="54451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8" name="Text Box 13"/>
          <p:cNvSpPr txBox="1">
            <a:spLocks noChangeArrowheads="1"/>
          </p:cNvSpPr>
          <p:nvPr/>
        </p:nvSpPr>
        <p:spPr bwMode="auto">
          <a:xfrm>
            <a:off x="7950200" y="5554663"/>
            <a:ext cx="952500"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nSpc>
                <a:spcPct val="95000"/>
              </a:lnSpc>
            </a:pPr>
            <a:r>
              <a:rPr lang="en-US" sz="8000" b="1">
                <a:solidFill>
                  <a:srgbClr val="72CE0E"/>
                </a:solidFill>
                <a:latin typeface="Arial" charset="0"/>
              </a:rPr>
              <a:t>?</a:t>
            </a:r>
          </a:p>
        </p:txBody>
      </p:sp>
    </p:spTree>
    <p:extLst>
      <p:ext uri="{BB962C8B-B14F-4D97-AF65-F5344CB8AC3E}">
        <p14:creationId xmlns:p14="http://schemas.microsoft.com/office/powerpoint/2010/main" val="2940947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Grp="1" noChangeArrowheads="1"/>
          </p:cNvSpPr>
          <p:nvPr>
            <p:ph type="ctrTitle"/>
          </p:nvPr>
        </p:nvSpPr>
        <p:spPr>
          <a:xfrm>
            <a:off x="496888" y="1265238"/>
            <a:ext cx="8150225" cy="1052512"/>
          </a:xfrm>
        </p:spPr>
        <p:txBody>
          <a:bodyPr lIns="0" tIns="0" rIns="0" bIns="0">
            <a:normAutofit fontScale="90000"/>
          </a:bodyPr>
          <a:lstStyle/>
          <a:p>
            <a:pPr>
              <a:lnSpc>
                <a:spcPct val="95000"/>
              </a:lnSpc>
            </a:pPr>
            <a:r>
              <a:rPr lang="en-US" sz="4000" smtClean="0">
                <a:solidFill>
                  <a:srgbClr val="000000"/>
                </a:solidFill>
                <a:latin typeface="Arial" charset="0"/>
              </a:rPr>
              <a:t>Your turn: identify an opportunity to improve sustainability in your medical school or in a clinical setting and the channels by which change can be brought about. </a:t>
            </a:r>
          </a:p>
        </p:txBody>
      </p:sp>
      <p:sp>
        <p:nvSpPr>
          <p:cNvPr id="64515" name="Text Box 4"/>
          <p:cNvSpPr txBox="1">
            <a:spLocks noChangeArrowheads="1"/>
          </p:cNvSpPr>
          <p:nvPr/>
        </p:nvSpPr>
        <p:spPr bwMode="auto">
          <a:xfrm>
            <a:off x="496888" y="3625850"/>
            <a:ext cx="8150225"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128"/>
              </a:defRPr>
            </a:lvl1pPr>
            <a:lvl2pPr indent="-30797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lvl="1">
              <a:lnSpc>
                <a:spcPct val="95000"/>
              </a:lnSpc>
              <a:buClr>
                <a:srgbClr val="767878"/>
              </a:buClr>
              <a:buSzPct val="100000"/>
              <a:buFontTx/>
              <a:buChar char="•"/>
            </a:pPr>
            <a:r>
              <a:rPr lang="en-US" sz="3200">
                <a:solidFill>
                  <a:srgbClr val="767878"/>
                </a:solidFill>
                <a:latin typeface="Arial" charset="0"/>
              </a:rPr>
              <a:t>What unsustainable practices can you think of: </a:t>
            </a:r>
            <a:endParaRPr lang="en-US"/>
          </a:p>
          <a:p>
            <a:pPr lvl="1">
              <a:lnSpc>
                <a:spcPct val="95000"/>
              </a:lnSpc>
              <a:buClr>
                <a:srgbClr val="767878"/>
              </a:buClr>
              <a:buSzPct val="100000"/>
              <a:buFontTx/>
              <a:buChar char="•"/>
            </a:pPr>
            <a:r>
              <a:rPr lang="en-US" sz="3200">
                <a:solidFill>
                  <a:srgbClr val="767878"/>
                </a:solidFill>
                <a:latin typeface="Arial" charset="0"/>
              </a:rPr>
              <a:t>a) On a general medical ward? </a:t>
            </a:r>
            <a:endParaRPr lang="en-US"/>
          </a:p>
          <a:p>
            <a:pPr lvl="1">
              <a:lnSpc>
                <a:spcPct val="95000"/>
              </a:lnSpc>
              <a:buClr>
                <a:srgbClr val="767878"/>
              </a:buClr>
              <a:buSzPct val="100000"/>
              <a:buFontTx/>
              <a:buChar char="•"/>
            </a:pPr>
            <a:r>
              <a:rPr lang="en-US" sz="3200">
                <a:solidFill>
                  <a:srgbClr val="767878"/>
                </a:solidFill>
                <a:latin typeface="Arial" charset="0"/>
              </a:rPr>
              <a:t>b) In an operating theatre?</a:t>
            </a:r>
            <a:endParaRPr lang="en-US"/>
          </a:p>
          <a:p>
            <a:pPr>
              <a:lnSpc>
                <a:spcPct val="95000"/>
              </a:lnSpc>
              <a:buClr>
                <a:srgbClr val="767878"/>
              </a:buClr>
              <a:buSzPct val="100000"/>
            </a:pPr>
            <a:endParaRPr lang="en-US" sz="3200">
              <a:solidFill>
                <a:srgbClr val="767878"/>
              </a:solidFill>
              <a:latin typeface="Arial" charset="0"/>
            </a:endParaRPr>
          </a:p>
        </p:txBody>
      </p:sp>
    </p:spTree>
    <p:extLst>
      <p:ext uri="{BB962C8B-B14F-4D97-AF65-F5344CB8AC3E}">
        <p14:creationId xmlns:p14="http://schemas.microsoft.com/office/powerpoint/2010/main" val="4260676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edia.economist.com/sites/default/files/imagecache/290-width/20120123_IDC00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052736"/>
            <a:ext cx="4248472" cy="47319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13606" y="5630766"/>
            <a:ext cx="2016224" cy="307777"/>
          </a:xfrm>
          <a:prstGeom prst="rect">
            <a:avLst/>
          </a:prstGeom>
          <a:noFill/>
        </p:spPr>
        <p:txBody>
          <a:bodyPr wrap="square" rtlCol="0">
            <a:spAutoFit/>
          </a:bodyPr>
          <a:lstStyle/>
          <a:p>
            <a:r>
              <a:rPr lang="en-GB" sz="1400" dirty="0" smtClean="0"/>
              <a:t>Source: The Economist</a:t>
            </a:r>
            <a:endParaRPr lang="en-GB" sz="1400" dirty="0"/>
          </a:p>
        </p:txBody>
      </p:sp>
    </p:spTree>
    <p:extLst>
      <p:ext uri="{BB962C8B-B14F-4D97-AF65-F5344CB8AC3E}">
        <p14:creationId xmlns:p14="http://schemas.microsoft.com/office/powerpoint/2010/main" val="570884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27"/>
          <p:cNvGrpSpPr>
            <a:grpSpLocks/>
          </p:cNvGrpSpPr>
          <p:nvPr/>
        </p:nvGrpSpPr>
        <p:grpSpPr bwMode="auto">
          <a:xfrm>
            <a:off x="-4157663" y="-3079750"/>
            <a:ext cx="12549188" cy="6159500"/>
            <a:chOff x="-732043" y="-1481227"/>
            <a:chExt cx="8695889" cy="4516527"/>
          </a:xfrm>
        </p:grpSpPr>
        <p:sp>
          <p:nvSpPr>
            <p:cNvPr id="26" name="Rectangle 25"/>
            <p:cNvSpPr>
              <a:spLocks noChangeArrowheads="1"/>
            </p:cNvSpPr>
            <p:nvPr/>
          </p:nvSpPr>
          <p:spPr bwMode="auto">
            <a:xfrm>
              <a:off x="819026" y="1162339"/>
              <a:ext cx="7104118" cy="1864813"/>
            </a:xfrm>
            <a:prstGeom prst="rect">
              <a:avLst/>
            </a:prstGeom>
            <a:solidFill>
              <a:schemeClr val="accent1"/>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endParaRPr lang="en-US" sz="2400" b="1">
                <a:solidFill>
                  <a:srgbClr val="FFFFFF"/>
                </a:solidFill>
                <a:latin typeface="Calibri" charset="0"/>
              </a:endParaRPr>
            </a:p>
          </p:txBody>
        </p:sp>
        <p:sp>
          <p:nvSpPr>
            <p:cNvPr id="25" name="Arc 24"/>
            <p:cNvSpPr/>
            <p:nvPr/>
          </p:nvSpPr>
          <p:spPr>
            <a:xfrm flipV="1">
              <a:off x="-732043" y="-1481227"/>
              <a:ext cx="8695889" cy="4465309"/>
            </a:xfrm>
            <a:prstGeom prst="arc">
              <a:avLst>
                <a:gd name="adj1" fmla="val 16199999"/>
                <a:gd name="adj2" fmla="val 21409697"/>
              </a:avLst>
            </a:pr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anchor="ctr"/>
            <a:lstStyle/>
            <a:p>
              <a:pPr algn="ctr"/>
              <a:endParaRPr lang="en-US" sz="2400" b="1">
                <a:ea typeface="ＭＳ Ｐゴシック" charset="-128"/>
              </a:endParaRPr>
            </a:p>
          </p:txBody>
        </p:sp>
        <p:sp>
          <p:nvSpPr>
            <p:cNvPr id="27" name="Freeform 26"/>
            <p:cNvSpPr/>
            <p:nvPr/>
          </p:nvSpPr>
          <p:spPr>
            <a:xfrm>
              <a:off x="747523" y="788677"/>
              <a:ext cx="2939331" cy="2246623"/>
            </a:xfrm>
            <a:custGeom>
              <a:avLst/>
              <a:gdLst>
                <a:gd name="connsiteX0" fmla="*/ 2898630 w 2939600"/>
                <a:gd name="connsiteY0" fmla="*/ 2242900 h 2304349"/>
                <a:gd name="connsiteX1" fmla="*/ 20485 w 2939600"/>
                <a:gd name="connsiteY1" fmla="*/ 2304349 h 2304349"/>
                <a:gd name="connsiteX2" fmla="*/ 0 w 2939600"/>
                <a:gd name="connsiteY2" fmla="*/ 0 h 2304349"/>
                <a:gd name="connsiteX3" fmla="*/ 2939600 w 2939600"/>
                <a:gd name="connsiteY3" fmla="*/ 61449 h 2304349"/>
                <a:gd name="connsiteX4" fmla="*/ 2898630 w 2939600"/>
                <a:gd name="connsiteY4" fmla="*/ 2242900 h 2304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9600" h="2304349">
                  <a:moveTo>
                    <a:pt x="2898630" y="2242900"/>
                  </a:moveTo>
                  <a:lnTo>
                    <a:pt x="20485" y="2304349"/>
                  </a:lnTo>
                  <a:lnTo>
                    <a:pt x="0" y="0"/>
                  </a:lnTo>
                  <a:lnTo>
                    <a:pt x="2939600" y="61449"/>
                  </a:lnTo>
                  <a:lnTo>
                    <a:pt x="2898630" y="22429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sz="2400" b="1">
                <a:solidFill>
                  <a:srgbClr val="FFFFFF"/>
                </a:solidFill>
                <a:ea typeface="ＭＳ Ｐゴシック" charset="-128"/>
              </a:endParaRPr>
            </a:p>
          </p:txBody>
        </p:sp>
      </p:grpSp>
      <p:sp>
        <p:nvSpPr>
          <p:cNvPr id="548871" name="Text Box 7"/>
          <p:cNvSpPr txBox="1">
            <a:spLocks noChangeArrowheads="1"/>
          </p:cNvSpPr>
          <p:nvPr/>
        </p:nvSpPr>
        <p:spPr bwMode="auto">
          <a:xfrm>
            <a:off x="-36513" y="180975"/>
            <a:ext cx="1792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b="1">
                <a:latin typeface="Calibri" charset="0"/>
              </a:rPr>
              <a:t>150 years</a:t>
            </a:r>
            <a:endParaRPr lang="en-US" b="1">
              <a:latin typeface="Calibri" charset="0"/>
            </a:endParaRPr>
          </a:p>
        </p:txBody>
      </p:sp>
      <p:sp>
        <p:nvSpPr>
          <p:cNvPr id="548872" name="Text Box 8"/>
          <p:cNvSpPr txBox="1">
            <a:spLocks noChangeArrowheads="1"/>
          </p:cNvSpPr>
          <p:nvPr/>
        </p:nvSpPr>
        <p:spPr bwMode="auto">
          <a:xfrm>
            <a:off x="2771775" y="180975"/>
            <a:ext cx="1776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b="1">
                <a:latin typeface="Calibri" charset="0"/>
              </a:rPr>
              <a:t>100 years</a:t>
            </a:r>
            <a:endParaRPr lang="en-US" b="1">
              <a:latin typeface="Calibri" charset="0"/>
            </a:endParaRPr>
          </a:p>
        </p:txBody>
      </p:sp>
      <p:sp>
        <p:nvSpPr>
          <p:cNvPr id="548873" name="Text Box 9"/>
          <p:cNvSpPr txBox="1">
            <a:spLocks noChangeArrowheads="1"/>
          </p:cNvSpPr>
          <p:nvPr/>
        </p:nvSpPr>
        <p:spPr bwMode="auto">
          <a:xfrm>
            <a:off x="5580063" y="180975"/>
            <a:ext cx="1368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b="1">
                <a:latin typeface="Calibri" charset="0"/>
              </a:rPr>
              <a:t>  50 years</a:t>
            </a:r>
            <a:endParaRPr lang="en-US" b="1">
              <a:latin typeface="Calibri" charset="0"/>
            </a:endParaRPr>
          </a:p>
        </p:txBody>
      </p:sp>
      <p:sp>
        <p:nvSpPr>
          <p:cNvPr id="548874" name="Text Box 10"/>
          <p:cNvSpPr txBox="1">
            <a:spLocks noChangeArrowheads="1"/>
          </p:cNvSpPr>
          <p:nvPr/>
        </p:nvSpPr>
        <p:spPr bwMode="auto">
          <a:xfrm>
            <a:off x="7646988" y="63500"/>
            <a:ext cx="1368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b="1">
                <a:latin typeface="Calibri" charset="0"/>
              </a:rPr>
              <a:t>  NOW</a:t>
            </a:r>
            <a:endParaRPr lang="en-US" b="1">
              <a:latin typeface="Calibri" charset="0"/>
            </a:endParaRPr>
          </a:p>
        </p:txBody>
      </p:sp>
      <p:sp>
        <p:nvSpPr>
          <p:cNvPr id="548875" name="Line 11"/>
          <p:cNvSpPr>
            <a:spLocks noChangeShapeType="1"/>
          </p:cNvSpPr>
          <p:nvPr/>
        </p:nvSpPr>
        <p:spPr bwMode="auto">
          <a:xfrm>
            <a:off x="539750" y="2225675"/>
            <a:ext cx="0" cy="792163"/>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548876" name="Line 12"/>
          <p:cNvSpPr>
            <a:spLocks noChangeShapeType="1"/>
          </p:cNvSpPr>
          <p:nvPr/>
        </p:nvSpPr>
        <p:spPr bwMode="auto">
          <a:xfrm>
            <a:off x="3348038" y="2203450"/>
            <a:ext cx="0" cy="792163"/>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548877" name="Line 13"/>
          <p:cNvSpPr>
            <a:spLocks noChangeShapeType="1"/>
          </p:cNvSpPr>
          <p:nvPr/>
        </p:nvSpPr>
        <p:spPr bwMode="auto">
          <a:xfrm>
            <a:off x="6156325" y="1609725"/>
            <a:ext cx="0" cy="687388"/>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548878" name="Text Box 14"/>
          <p:cNvSpPr txBox="1">
            <a:spLocks noChangeArrowheads="1"/>
          </p:cNvSpPr>
          <p:nvPr/>
        </p:nvSpPr>
        <p:spPr bwMode="auto">
          <a:xfrm>
            <a:off x="-144463" y="1858963"/>
            <a:ext cx="1368426"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sz="1800">
                <a:latin typeface="Calibri" charset="0"/>
              </a:rPr>
              <a:t>First Oil Well</a:t>
            </a:r>
            <a:endParaRPr lang="en-US" sz="1800">
              <a:latin typeface="Calibri" charset="0"/>
            </a:endParaRPr>
          </a:p>
        </p:txBody>
      </p:sp>
      <p:sp>
        <p:nvSpPr>
          <p:cNvPr id="548879" name="Text Box 15"/>
          <p:cNvSpPr txBox="1">
            <a:spLocks noChangeArrowheads="1"/>
          </p:cNvSpPr>
          <p:nvPr/>
        </p:nvSpPr>
        <p:spPr bwMode="auto">
          <a:xfrm>
            <a:off x="2698750" y="1014413"/>
            <a:ext cx="13684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sz="1800">
                <a:latin typeface="Calibri" charset="0"/>
              </a:rPr>
              <a:t>4142 cars, 10 miles concrete road in US</a:t>
            </a:r>
            <a:endParaRPr lang="en-US" sz="1800">
              <a:latin typeface="Calibri" charset="0"/>
            </a:endParaRPr>
          </a:p>
        </p:txBody>
      </p:sp>
      <p:sp>
        <p:nvSpPr>
          <p:cNvPr id="548880" name="Text Box 16"/>
          <p:cNvSpPr txBox="1">
            <a:spLocks noChangeArrowheads="1"/>
          </p:cNvSpPr>
          <p:nvPr/>
        </p:nvSpPr>
        <p:spPr bwMode="auto">
          <a:xfrm>
            <a:off x="4903788" y="3862388"/>
            <a:ext cx="4205287" cy="2554287"/>
          </a:xfrm>
          <a:prstGeom prst="rect">
            <a:avLst/>
          </a:prstGeom>
          <a:solidFill>
            <a:schemeClr val="accent6"/>
          </a:solidFill>
          <a:ln w="53975">
            <a:solidFill>
              <a:srgbClr val="FF0000"/>
            </a:solidFill>
            <a:miter lim="800000"/>
            <a:headEnd/>
            <a:tailEnd/>
          </a:ln>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sz="3200" b="1">
                <a:latin typeface="Calibri" charset="0"/>
              </a:rPr>
              <a:t>240,000,000 PCs</a:t>
            </a:r>
          </a:p>
          <a:p>
            <a:pPr eaLnBrk="1" hangingPunct="1">
              <a:spcBef>
                <a:spcPct val="50000"/>
              </a:spcBef>
            </a:pPr>
            <a:r>
              <a:rPr lang="en-GB" sz="3200" b="1">
                <a:latin typeface="Calibri" charset="0"/>
              </a:rPr>
              <a:t>650,000,000 cars</a:t>
            </a:r>
          </a:p>
          <a:p>
            <a:pPr eaLnBrk="1" hangingPunct="1">
              <a:spcBef>
                <a:spcPct val="50000"/>
              </a:spcBef>
            </a:pPr>
            <a:r>
              <a:rPr lang="en-GB" sz="3200" b="1">
                <a:latin typeface="Calibri" charset="0"/>
              </a:rPr>
              <a:t>4,800,000,000 passenger flights/year</a:t>
            </a:r>
            <a:endParaRPr lang="en-US" sz="3200" b="1">
              <a:latin typeface="Calibri" charset="0"/>
            </a:endParaRPr>
          </a:p>
        </p:txBody>
      </p:sp>
      <p:sp>
        <p:nvSpPr>
          <p:cNvPr id="548881" name="Text Box 17"/>
          <p:cNvSpPr txBox="1">
            <a:spLocks noChangeArrowheads="1"/>
          </p:cNvSpPr>
          <p:nvPr/>
        </p:nvSpPr>
        <p:spPr bwMode="auto">
          <a:xfrm>
            <a:off x="4662488" y="1289050"/>
            <a:ext cx="2098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sz="1800">
                <a:latin typeface="Calibri" charset="0"/>
              </a:rPr>
              <a:t>First commercial jet  ticket</a:t>
            </a:r>
            <a:endParaRPr lang="en-US" sz="1800">
              <a:latin typeface="Calibri" charset="0"/>
            </a:endParaRPr>
          </a:p>
        </p:txBody>
      </p:sp>
      <p:sp>
        <p:nvSpPr>
          <p:cNvPr id="548882" name="Line 18"/>
          <p:cNvSpPr>
            <a:spLocks noChangeShapeType="1"/>
          </p:cNvSpPr>
          <p:nvPr/>
        </p:nvSpPr>
        <p:spPr bwMode="auto">
          <a:xfrm flipV="1">
            <a:off x="8312150" y="525463"/>
            <a:ext cx="19050" cy="3336925"/>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548884" name="Line 20"/>
          <p:cNvSpPr>
            <a:spLocks noChangeShapeType="1"/>
          </p:cNvSpPr>
          <p:nvPr/>
        </p:nvSpPr>
        <p:spPr bwMode="auto">
          <a:xfrm flipH="1">
            <a:off x="7004050" y="1195388"/>
            <a:ext cx="0" cy="687387"/>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548885" name="Text Box 21"/>
          <p:cNvSpPr txBox="1">
            <a:spLocks noChangeArrowheads="1"/>
          </p:cNvSpPr>
          <p:nvPr/>
        </p:nvSpPr>
        <p:spPr bwMode="auto">
          <a:xfrm>
            <a:off x="6246813" y="849313"/>
            <a:ext cx="1514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sz="1800">
                <a:latin typeface="Calibri" charset="0"/>
              </a:rPr>
              <a:t>First home PC</a:t>
            </a:r>
            <a:endParaRPr lang="en-US" sz="1800">
              <a:latin typeface="Calibri" charset="0"/>
            </a:endParaRPr>
          </a:p>
        </p:txBody>
      </p:sp>
      <p:sp>
        <p:nvSpPr>
          <p:cNvPr id="548886" name="Line 22"/>
          <p:cNvSpPr>
            <a:spLocks noChangeShapeType="1"/>
          </p:cNvSpPr>
          <p:nvPr/>
        </p:nvSpPr>
        <p:spPr bwMode="auto">
          <a:xfrm>
            <a:off x="1755775" y="1516063"/>
            <a:ext cx="0" cy="155575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548887" name="Text Box 23"/>
          <p:cNvSpPr txBox="1">
            <a:spLocks noChangeArrowheads="1"/>
          </p:cNvSpPr>
          <p:nvPr/>
        </p:nvSpPr>
        <p:spPr bwMode="auto">
          <a:xfrm>
            <a:off x="1050925" y="968375"/>
            <a:ext cx="1514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sz="1800" dirty="0">
                <a:latin typeface="Calibri" charset="0"/>
              </a:rPr>
              <a:t>Domestic light bulb</a:t>
            </a:r>
            <a:endParaRPr lang="en-US" sz="1800" dirty="0">
              <a:latin typeface="Calibri" charset="0"/>
            </a:endParaRPr>
          </a:p>
        </p:txBody>
      </p:sp>
      <p:sp>
        <p:nvSpPr>
          <p:cNvPr id="30" name="Rectangle 2"/>
          <p:cNvSpPr txBox="1">
            <a:spLocks noChangeArrowheads="1"/>
          </p:cNvSpPr>
          <p:nvPr/>
        </p:nvSpPr>
        <p:spPr>
          <a:xfrm>
            <a:off x="12700" y="3590925"/>
            <a:ext cx="4649788" cy="2674938"/>
          </a:xfrm>
          <a:prstGeom prst="rect">
            <a:avLst/>
          </a:prstGeom>
        </p:spPr>
        <p:txBody>
          <a:bodyPr lIns="90488" tIns="44450" rIns="90488" bIns="44450" anchor="ctr">
            <a:norm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lnSpc>
                <a:spcPct val="90000"/>
              </a:lnSpc>
            </a:pPr>
            <a:r>
              <a:rPr lang="en-GB" sz="4300">
                <a:latin typeface="Calibri" charset="0"/>
              </a:rPr>
              <a:t>We’re releasing 350 million years of buried CO</a:t>
            </a:r>
            <a:r>
              <a:rPr lang="en-GB" sz="4300" baseline="-25000">
                <a:latin typeface="Calibri" charset="0"/>
              </a:rPr>
              <a:t>2</a:t>
            </a:r>
            <a:r>
              <a:rPr lang="en-GB" sz="4300">
                <a:latin typeface="Calibri" charset="0"/>
              </a:rPr>
              <a:t> VERY quickly…</a:t>
            </a:r>
            <a:endParaRPr lang="en-US" sz="4300">
              <a:latin typeface="Calibri" charset="0"/>
            </a:endParaRPr>
          </a:p>
        </p:txBody>
      </p:sp>
    </p:spTree>
    <p:extLst>
      <p:ext uri="{BB962C8B-B14F-4D97-AF65-F5344CB8AC3E}">
        <p14:creationId xmlns:p14="http://schemas.microsoft.com/office/powerpoint/2010/main" val="2670742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8871"/>
                                        </p:tgtEl>
                                        <p:attrNameLst>
                                          <p:attrName>style.visibility</p:attrName>
                                        </p:attrNameLst>
                                      </p:cBhvr>
                                      <p:to>
                                        <p:strVal val="visible"/>
                                      </p:to>
                                    </p:set>
                                    <p:animEffect transition="in" filter="fade">
                                      <p:cBhvr>
                                        <p:cTn id="7" dur="1000"/>
                                        <p:tgtEl>
                                          <p:spTgt spid="548871"/>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48872"/>
                                        </p:tgtEl>
                                        <p:attrNameLst>
                                          <p:attrName>style.visibility</p:attrName>
                                        </p:attrNameLst>
                                      </p:cBhvr>
                                      <p:to>
                                        <p:strVal val="visible"/>
                                      </p:to>
                                    </p:set>
                                    <p:animEffect transition="in" filter="fade">
                                      <p:cBhvr>
                                        <p:cTn id="11" dur="1000"/>
                                        <p:tgtEl>
                                          <p:spTgt spid="548872"/>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48873"/>
                                        </p:tgtEl>
                                        <p:attrNameLst>
                                          <p:attrName>style.visibility</p:attrName>
                                        </p:attrNameLst>
                                      </p:cBhvr>
                                      <p:to>
                                        <p:strVal val="visible"/>
                                      </p:to>
                                    </p:set>
                                    <p:animEffect transition="in" filter="fade">
                                      <p:cBhvr>
                                        <p:cTn id="15" dur="1000"/>
                                        <p:tgtEl>
                                          <p:spTgt spid="548873"/>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48874"/>
                                        </p:tgtEl>
                                        <p:attrNameLst>
                                          <p:attrName>style.visibility</p:attrName>
                                        </p:attrNameLst>
                                      </p:cBhvr>
                                      <p:to>
                                        <p:strVal val="visible"/>
                                      </p:to>
                                    </p:set>
                                    <p:animEffect transition="in" filter="fade">
                                      <p:cBhvr>
                                        <p:cTn id="19" dur="1000"/>
                                        <p:tgtEl>
                                          <p:spTgt spid="54887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548875"/>
                                        </p:tgtEl>
                                        <p:attrNameLst>
                                          <p:attrName>style.visibility</p:attrName>
                                        </p:attrNameLst>
                                      </p:cBhvr>
                                      <p:to>
                                        <p:strVal val="visible"/>
                                      </p:to>
                                    </p:set>
                                    <p:animEffect transition="in" filter="dissolve">
                                      <p:cBhvr>
                                        <p:cTn id="24" dur="500"/>
                                        <p:tgtEl>
                                          <p:spTgt spid="548875"/>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548878"/>
                                        </p:tgtEl>
                                        <p:attrNameLst>
                                          <p:attrName>style.visibility</p:attrName>
                                        </p:attrNameLst>
                                      </p:cBhvr>
                                      <p:to>
                                        <p:strVal val="visible"/>
                                      </p:to>
                                    </p:set>
                                    <p:animEffect transition="in" filter="dissolve">
                                      <p:cBhvr>
                                        <p:cTn id="27" dur="500"/>
                                        <p:tgtEl>
                                          <p:spTgt spid="54887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48886"/>
                                        </p:tgtEl>
                                        <p:attrNameLst>
                                          <p:attrName>style.visibility</p:attrName>
                                        </p:attrNameLst>
                                      </p:cBhvr>
                                      <p:to>
                                        <p:strVal val="visible"/>
                                      </p:to>
                                    </p:set>
                                    <p:animEffect transition="in" filter="dissolve">
                                      <p:cBhvr>
                                        <p:cTn id="32" dur="500"/>
                                        <p:tgtEl>
                                          <p:spTgt spid="548886"/>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548887"/>
                                        </p:tgtEl>
                                        <p:attrNameLst>
                                          <p:attrName>style.visibility</p:attrName>
                                        </p:attrNameLst>
                                      </p:cBhvr>
                                      <p:to>
                                        <p:strVal val="visible"/>
                                      </p:to>
                                    </p:set>
                                    <p:animEffect transition="in" filter="dissolve">
                                      <p:cBhvr>
                                        <p:cTn id="35" dur="500"/>
                                        <p:tgtEl>
                                          <p:spTgt spid="54888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548876"/>
                                        </p:tgtEl>
                                        <p:attrNameLst>
                                          <p:attrName>style.visibility</p:attrName>
                                        </p:attrNameLst>
                                      </p:cBhvr>
                                      <p:to>
                                        <p:strVal val="visible"/>
                                      </p:to>
                                    </p:set>
                                    <p:animEffect transition="in" filter="dissolve">
                                      <p:cBhvr>
                                        <p:cTn id="40" dur="500"/>
                                        <p:tgtEl>
                                          <p:spTgt spid="548876"/>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548879"/>
                                        </p:tgtEl>
                                        <p:attrNameLst>
                                          <p:attrName>style.visibility</p:attrName>
                                        </p:attrNameLst>
                                      </p:cBhvr>
                                      <p:to>
                                        <p:strVal val="visible"/>
                                      </p:to>
                                    </p:set>
                                    <p:animEffect transition="in" filter="dissolve">
                                      <p:cBhvr>
                                        <p:cTn id="43" dur="500"/>
                                        <p:tgtEl>
                                          <p:spTgt spid="54887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548877"/>
                                        </p:tgtEl>
                                        <p:attrNameLst>
                                          <p:attrName>style.visibility</p:attrName>
                                        </p:attrNameLst>
                                      </p:cBhvr>
                                      <p:to>
                                        <p:strVal val="visible"/>
                                      </p:to>
                                    </p:set>
                                    <p:animEffect transition="in" filter="dissolve">
                                      <p:cBhvr>
                                        <p:cTn id="48" dur="500"/>
                                        <p:tgtEl>
                                          <p:spTgt spid="548877"/>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548881"/>
                                        </p:tgtEl>
                                        <p:attrNameLst>
                                          <p:attrName>style.visibility</p:attrName>
                                        </p:attrNameLst>
                                      </p:cBhvr>
                                      <p:to>
                                        <p:strVal val="visible"/>
                                      </p:to>
                                    </p:set>
                                    <p:animEffect transition="in" filter="dissolve">
                                      <p:cBhvr>
                                        <p:cTn id="51" dur="500"/>
                                        <p:tgtEl>
                                          <p:spTgt spid="54888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548884"/>
                                        </p:tgtEl>
                                        <p:attrNameLst>
                                          <p:attrName>style.visibility</p:attrName>
                                        </p:attrNameLst>
                                      </p:cBhvr>
                                      <p:to>
                                        <p:strVal val="visible"/>
                                      </p:to>
                                    </p:set>
                                    <p:animEffect transition="in" filter="dissolve">
                                      <p:cBhvr>
                                        <p:cTn id="56" dur="500"/>
                                        <p:tgtEl>
                                          <p:spTgt spid="548884"/>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548885"/>
                                        </p:tgtEl>
                                        <p:attrNameLst>
                                          <p:attrName>style.visibility</p:attrName>
                                        </p:attrNameLst>
                                      </p:cBhvr>
                                      <p:to>
                                        <p:strVal val="visible"/>
                                      </p:to>
                                    </p:set>
                                    <p:animEffect transition="in" filter="dissolve">
                                      <p:cBhvr>
                                        <p:cTn id="59" dur="500"/>
                                        <p:tgtEl>
                                          <p:spTgt spid="548885"/>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548882"/>
                                        </p:tgtEl>
                                        <p:attrNameLst>
                                          <p:attrName>style.visibility</p:attrName>
                                        </p:attrNameLst>
                                      </p:cBhvr>
                                      <p:to>
                                        <p:strVal val="visible"/>
                                      </p:to>
                                    </p:set>
                                    <p:animEffect transition="in" filter="dissolve">
                                      <p:cBhvr>
                                        <p:cTn id="64" dur="500"/>
                                        <p:tgtEl>
                                          <p:spTgt spid="54888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48880">
                                            <p:bg/>
                                          </p:spTgt>
                                        </p:tgtEl>
                                        <p:attrNameLst>
                                          <p:attrName>style.visibility</p:attrName>
                                        </p:attrNameLst>
                                      </p:cBhvr>
                                      <p:to>
                                        <p:strVal val="visible"/>
                                      </p:to>
                                    </p:set>
                                  </p:childTnLst>
                                </p:cTn>
                              </p:par>
                            </p:childTnLst>
                          </p:cTn>
                        </p:par>
                        <p:par>
                          <p:cTn id="69" fill="hold" nodeType="afterGroup">
                            <p:stCondLst>
                              <p:cond delay="0"/>
                            </p:stCondLst>
                            <p:childTnLst>
                              <p:par>
                                <p:cTn id="70" presetID="1" presetClass="entr" presetSubtype="0" fill="hold" grpId="0" nodeType="afterEffect">
                                  <p:stCondLst>
                                    <p:cond delay="0"/>
                                  </p:stCondLst>
                                  <p:childTnLst>
                                    <p:set>
                                      <p:cBhvr>
                                        <p:cTn id="71" dur="1" fill="hold">
                                          <p:stCondLst>
                                            <p:cond delay="0"/>
                                          </p:stCondLst>
                                        </p:cTn>
                                        <p:tgtEl>
                                          <p:spTgt spid="548880">
                                            <p:txEl>
                                              <p:pRg st="0" end="0"/>
                                            </p:txEl>
                                          </p:spTgt>
                                        </p:tgtEl>
                                        <p:attrNameLst>
                                          <p:attrName>style.visibility</p:attrName>
                                        </p:attrNameLst>
                                      </p:cBhvr>
                                      <p:to>
                                        <p:strVal val="visible"/>
                                      </p:to>
                                    </p:set>
                                  </p:childTnLst>
                                </p:cTn>
                              </p:par>
                            </p:childTnLst>
                          </p:cTn>
                        </p:par>
                        <p:par>
                          <p:cTn id="72" fill="hold" nodeType="afterGroup">
                            <p:stCondLst>
                              <p:cond delay="0"/>
                            </p:stCondLst>
                            <p:childTnLst>
                              <p:par>
                                <p:cTn id="73" presetID="1" presetClass="entr" presetSubtype="0" fill="hold" grpId="0" nodeType="afterEffect">
                                  <p:stCondLst>
                                    <p:cond delay="0"/>
                                  </p:stCondLst>
                                  <p:childTnLst>
                                    <p:set>
                                      <p:cBhvr>
                                        <p:cTn id="74" dur="1" fill="hold">
                                          <p:stCondLst>
                                            <p:cond delay="0"/>
                                          </p:stCondLst>
                                        </p:cTn>
                                        <p:tgtEl>
                                          <p:spTgt spid="548880">
                                            <p:txEl>
                                              <p:pRg st="1" end="1"/>
                                            </p:txEl>
                                          </p:spTgt>
                                        </p:tgtEl>
                                        <p:attrNameLst>
                                          <p:attrName>style.visibility</p:attrName>
                                        </p:attrNameLst>
                                      </p:cBhvr>
                                      <p:to>
                                        <p:strVal val="visible"/>
                                      </p:to>
                                    </p:set>
                                  </p:childTnLst>
                                </p:cTn>
                              </p:par>
                            </p:childTnLst>
                          </p:cTn>
                        </p:par>
                        <p:par>
                          <p:cTn id="75" fill="hold" nodeType="afterGroup">
                            <p:stCondLst>
                              <p:cond delay="0"/>
                            </p:stCondLst>
                            <p:childTnLst>
                              <p:par>
                                <p:cTn id="76" presetID="1" presetClass="entr" presetSubtype="0" fill="hold" grpId="0" nodeType="afterEffect">
                                  <p:stCondLst>
                                    <p:cond delay="0"/>
                                  </p:stCondLst>
                                  <p:childTnLst>
                                    <p:set>
                                      <p:cBhvr>
                                        <p:cTn id="77" dur="1" fill="hold">
                                          <p:stCondLst>
                                            <p:cond delay="0"/>
                                          </p:stCondLst>
                                        </p:cTn>
                                        <p:tgtEl>
                                          <p:spTgt spid="54888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71" grpId="0"/>
      <p:bldP spid="548872" grpId="0"/>
      <p:bldP spid="548873" grpId="0"/>
      <p:bldP spid="548874" grpId="0"/>
      <p:bldP spid="548875" grpId="0" animBg="1"/>
      <p:bldP spid="548876" grpId="0" animBg="1"/>
      <p:bldP spid="548877" grpId="0" animBg="1"/>
      <p:bldP spid="548878" grpId="0"/>
      <p:bldP spid="548879" grpId="0"/>
      <p:bldP spid="548880" grpId="0" build="allAtOnce" animBg="1"/>
      <p:bldP spid="548881" grpId="0"/>
      <p:bldP spid="548882" grpId="0" animBg="1"/>
      <p:bldP spid="548884" grpId="0" animBg="1"/>
      <p:bldP spid="548885" grpId="0"/>
      <p:bldP spid="548886" grpId="0" animBg="1"/>
      <p:bldP spid="54888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4.bp.blogspot.com/_uSIgE-C_n38/S9b_egRR0MI/AAAAAAAAAKY/ZzANPP46nIo/s1600/EIA-world-liquid-fuels-suppl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60648"/>
            <a:ext cx="8191500" cy="61436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1560" y="6278499"/>
            <a:ext cx="7200800" cy="307777"/>
          </a:xfrm>
          <a:prstGeom prst="rect">
            <a:avLst/>
          </a:prstGeom>
          <a:noFill/>
        </p:spPr>
        <p:txBody>
          <a:bodyPr wrap="square" rtlCol="0">
            <a:spAutoFit/>
          </a:bodyPr>
          <a:lstStyle/>
          <a:p>
            <a:r>
              <a:rPr lang="en-GB" sz="1400" dirty="0" smtClean="0"/>
              <a:t>Energy Information Administration, 2009</a:t>
            </a:r>
            <a:endParaRPr lang="en-GB" sz="1400" dirty="0"/>
          </a:p>
        </p:txBody>
      </p:sp>
    </p:spTree>
    <p:extLst>
      <p:ext uri="{BB962C8B-B14F-4D97-AF65-F5344CB8AC3E}">
        <p14:creationId xmlns:p14="http://schemas.microsoft.com/office/powerpoint/2010/main" val="2164711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Need, demand, and supply</a:t>
            </a:r>
            <a:endParaRPr lang="en-GB" dirty="0"/>
          </a:p>
        </p:txBody>
      </p:sp>
      <p:sp>
        <p:nvSpPr>
          <p:cNvPr id="3" name="Content Placeholder 2"/>
          <p:cNvSpPr>
            <a:spLocks noGrp="1"/>
          </p:cNvSpPr>
          <p:nvPr>
            <p:ph idx="1"/>
          </p:nvPr>
        </p:nvSpPr>
        <p:spPr/>
        <p:txBody>
          <a:bodyPr/>
          <a:lstStyle/>
          <a:p>
            <a:r>
              <a:rPr lang="en-GB" dirty="0" smtClean="0"/>
              <a:t>What do these figures tell us about current and future need, demand, and supply?</a:t>
            </a:r>
            <a:endParaRPr lang="en-GB" dirty="0"/>
          </a:p>
        </p:txBody>
      </p:sp>
    </p:spTree>
    <p:extLst>
      <p:ext uri="{BB962C8B-B14F-4D97-AF65-F5344CB8AC3E}">
        <p14:creationId xmlns:p14="http://schemas.microsoft.com/office/powerpoint/2010/main" val="2684507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971800" y="2819400"/>
            <a:ext cx="2438400" cy="2362200"/>
          </a:xfrm>
          <a:prstGeom prst="ellipse">
            <a:avLst/>
          </a:prstGeom>
          <a:ln>
            <a:solidFill>
              <a:srgbClr val="008000"/>
            </a:solidFill>
          </a:ln>
        </p:spPr>
        <p:style>
          <a:lnRef idx="2">
            <a:schemeClr val="accent2"/>
          </a:lnRef>
          <a:fillRef idx="1">
            <a:schemeClr val="lt1"/>
          </a:fillRef>
          <a:effectRef idx="0">
            <a:schemeClr val="accent2"/>
          </a:effectRef>
          <a:fontRef idx="minor">
            <a:schemeClr val="dk1"/>
          </a:fontRef>
        </p:style>
        <p:txBody>
          <a:bodyPr anchor="ctr"/>
          <a:lstStyle/>
          <a:p>
            <a:pPr algn="ctr"/>
            <a:r>
              <a:rPr lang="en-GB">
                <a:solidFill>
                  <a:srgbClr val="000000"/>
                </a:solidFill>
                <a:latin typeface="Arial" charset="0"/>
                <a:ea typeface="ＭＳ Ｐゴシック" charset="-128"/>
                <a:cs typeface="Arial" charset="0"/>
              </a:rPr>
              <a:t>Social</a:t>
            </a:r>
          </a:p>
          <a:p>
            <a:pPr algn="ctr"/>
            <a:endParaRPr lang="en-GB">
              <a:solidFill>
                <a:srgbClr val="000000"/>
              </a:solidFill>
              <a:latin typeface="Arial" charset="0"/>
              <a:ea typeface="ＭＳ Ｐゴシック" charset="-128"/>
              <a:cs typeface="Arial" charset="0"/>
            </a:endParaRPr>
          </a:p>
          <a:p>
            <a:pPr algn="ctr"/>
            <a:endParaRPr lang="en-GB">
              <a:solidFill>
                <a:srgbClr val="000000"/>
              </a:solidFill>
              <a:latin typeface="Arial" charset="0"/>
              <a:ea typeface="ＭＳ Ｐゴシック" charset="-128"/>
              <a:cs typeface="Arial" charset="0"/>
            </a:endParaRPr>
          </a:p>
        </p:txBody>
      </p:sp>
      <p:sp>
        <p:nvSpPr>
          <p:cNvPr id="4" name="Oval 3"/>
          <p:cNvSpPr/>
          <p:nvPr/>
        </p:nvSpPr>
        <p:spPr>
          <a:xfrm>
            <a:off x="1981200" y="3886200"/>
            <a:ext cx="2438400" cy="2362200"/>
          </a:xfrm>
          <a:prstGeom prst="ellipse">
            <a:avLst/>
          </a:prstGeom>
          <a:noFill/>
          <a:ln>
            <a:solidFill>
              <a:srgbClr val="008000"/>
            </a:solidFill>
          </a:ln>
        </p:spPr>
        <p:style>
          <a:lnRef idx="2">
            <a:schemeClr val="accent2"/>
          </a:lnRef>
          <a:fillRef idx="1">
            <a:schemeClr val="lt1"/>
          </a:fillRef>
          <a:effectRef idx="0">
            <a:schemeClr val="accent2"/>
          </a:effectRef>
          <a:fontRef idx="minor">
            <a:schemeClr val="dk1"/>
          </a:fontRef>
        </p:style>
        <p:txBody>
          <a:bodyPr anchor="ctr"/>
          <a:lstStyle/>
          <a:p>
            <a:pPr algn="ctr"/>
            <a:endParaRPr lang="en-GB">
              <a:solidFill>
                <a:srgbClr val="000000"/>
              </a:solidFill>
              <a:latin typeface="Arial" charset="0"/>
              <a:ea typeface="ＭＳ Ｐゴシック" charset="-128"/>
              <a:cs typeface="Arial" charset="0"/>
            </a:endParaRPr>
          </a:p>
          <a:p>
            <a:pPr algn="ctr"/>
            <a:endParaRPr lang="en-GB">
              <a:solidFill>
                <a:srgbClr val="000000"/>
              </a:solidFill>
              <a:latin typeface="Arial" charset="0"/>
              <a:ea typeface="ＭＳ Ｐゴシック" charset="-128"/>
              <a:cs typeface="Arial" charset="0"/>
            </a:endParaRPr>
          </a:p>
          <a:p>
            <a:r>
              <a:rPr lang="en-GB">
                <a:solidFill>
                  <a:srgbClr val="000000"/>
                </a:solidFill>
                <a:latin typeface="Arial" charset="0"/>
                <a:ea typeface="ＭＳ Ｐゴシック" charset="-128"/>
                <a:cs typeface="Arial" charset="0"/>
              </a:rPr>
              <a:t>Environ-mental</a:t>
            </a:r>
          </a:p>
        </p:txBody>
      </p:sp>
      <p:sp>
        <p:nvSpPr>
          <p:cNvPr id="5" name="Oval 4"/>
          <p:cNvSpPr/>
          <p:nvPr/>
        </p:nvSpPr>
        <p:spPr>
          <a:xfrm>
            <a:off x="3886200" y="3962400"/>
            <a:ext cx="2438400" cy="2362200"/>
          </a:xfrm>
          <a:prstGeom prst="ellipse">
            <a:avLst/>
          </a:prstGeom>
          <a:noFill/>
          <a:ln>
            <a:solidFill>
              <a:srgbClr val="008000"/>
            </a:solidFill>
          </a:ln>
        </p:spPr>
        <p:style>
          <a:lnRef idx="2">
            <a:schemeClr val="accent2"/>
          </a:lnRef>
          <a:fillRef idx="1">
            <a:schemeClr val="lt1"/>
          </a:fillRef>
          <a:effectRef idx="0">
            <a:schemeClr val="accent2"/>
          </a:effectRef>
          <a:fontRef idx="minor">
            <a:schemeClr val="dk1"/>
          </a:fontRef>
        </p:style>
        <p:txBody>
          <a:bodyPr anchor="ctr"/>
          <a:lstStyle/>
          <a:p>
            <a:pPr algn="ctr"/>
            <a:endParaRPr lang="en-GB">
              <a:solidFill>
                <a:srgbClr val="000000"/>
              </a:solidFill>
              <a:latin typeface="Arial" charset="0"/>
              <a:ea typeface="ＭＳ Ｐゴシック" charset="-128"/>
              <a:cs typeface="Arial" charset="0"/>
            </a:endParaRPr>
          </a:p>
          <a:p>
            <a:pPr algn="ctr"/>
            <a:r>
              <a:rPr lang="en-GB">
                <a:solidFill>
                  <a:srgbClr val="000000"/>
                </a:solidFill>
                <a:latin typeface="Arial" charset="0"/>
                <a:ea typeface="ＭＳ Ｐゴシック" charset="-128"/>
                <a:cs typeface="Arial" charset="0"/>
              </a:rPr>
              <a:t>Economic</a:t>
            </a:r>
          </a:p>
        </p:txBody>
      </p:sp>
      <p:sp>
        <p:nvSpPr>
          <p:cNvPr id="6" name="TextBox 4"/>
          <p:cNvSpPr txBox="1">
            <a:spLocks noChangeArrowheads="1"/>
          </p:cNvSpPr>
          <p:nvPr/>
        </p:nvSpPr>
        <p:spPr bwMode="auto">
          <a:xfrm>
            <a:off x="819150" y="1295400"/>
            <a:ext cx="7410450" cy="1846263"/>
          </a:xfrm>
          <a:prstGeom prst="rect">
            <a:avLst/>
          </a:prstGeom>
          <a:noFill/>
          <a:ln w="9525">
            <a:noFill/>
            <a:miter lim="800000"/>
            <a:headEnd/>
            <a:tailEnd/>
          </a:ln>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spcAft>
                <a:spcPts val="1200"/>
              </a:spcAft>
            </a:pPr>
            <a:r>
              <a:rPr lang="en-GB" sz="2800" dirty="0">
                <a:solidFill>
                  <a:srgbClr val="7F7F7F"/>
                </a:solidFill>
                <a:ea typeface="Verdana" charset="0"/>
              </a:rPr>
              <a:t>Development that “</a:t>
            </a:r>
            <a:r>
              <a:rPr lang="en-US" sz="2800" dirty="0">
                <a:solidFill>
                  <a:srgbClr val="7F7F7F"/>
                </a:solidFill>
                <a:ea typeface="Verdana" charset="0"/>
              </a:rPr>
              <a:t>meets the needs of the present without compromising the ability of future generations to meet their own needs.”</a:t>
            </a:r>
          </a:p>
          <a:p>
            <a:pPr algn="r" eaLnBrk="1" hangingPunct="1">
              <a:spcAft>
                <a:spcPts val="600"/>
              </a:spcAft>
            </a:pPr>
            <a:r>
              <a:rPr lang="en-US" sz="2000" i="1" dirty="0" err="1">
                <a:solidFill>
                  <a:srgbClr val="7F7F7F"/>
                </a:solidFill>
                <a:ea typeface="Verdana" charset="0"/>
              </a:rPr>
              <a:t>Brundtland</a:t>
            </a:r>
            <a:r>
              <a:rPr lang="en-US" sz="2000" i="1" dirty="0">
                <a:solidFill>
                  <a:srgbClr val="7F7F7F"/>
                </a:solidFill>
                <a:ea typeface="Verdana" charset="0"/>
              </a:rPr>
              <a:t> Commission</a:t>
            </a:r>
            <a:endParaRPr lang="en-GB" sz="2800" i="1" dirty="0">
              <a:solidFill>
                <a:srgbClr val="7F7F7F"/>
              </a:solidFill>
              <a:ea typeface="Verdana" charset="0"/>
            </a:endParaRPr>
          </a:p>
        </p:txBody>
      </p:sp>
      <p:sp>
        <p:nvSpPr>
          <p:cNvPr id="8" name="5-Point Star 7"/>
          <p:cNvSpPr>
            <a:spLocks noChangeArrowheads="1"/>
          </p:cNvSpPr>
          <p:nvPr/>
        </p:nvSpPr>
        <p:spPr bwMode="auto">
          <a:xfrm>
            <a:off x="3886200" y="4495800"/>
            <a:ext cx="685800" cy="609600"/>
          </a:xfrm>
          <a:custGeom>
            <a:avLst/>
            <a:gdLst>
              <a:gd name="T0" fmla="*/ 342900 w 685800"/>
              <a:gd name="T1" fmla="*/ 0 h 609600"/>
              <a:gd name="T2" fmla="*/ 1 w 685800"/>
              <a:gd name="T3" fmla="*/ 232846 h 609600"/>
              <a:gd name="T4" fmla="*/ 130977 w 685800"/>
              <a:gd name="T5" fmla="*/ 609598 h 609600"/>
              <a:gd name="T6" fmla="*/ 554823 w 685800"/>
              <a:gd name="T7" fmla="*/ 609598 h 609600"/>
              <a:gd name="T8" fmla="*/ 685799 w 685800"/>
              <a:gd name="T9" fmla="*/ 232846 h 609600"/>
              <a:gd name="T10" fmla="*/ 3 60000 65536"/>
              <a:gd name="T11" fmla="*/ 2 60000 65536"/>
              <a:gd name="T12" fmla="*/ 1 60000 65536"/>
              <a:gd name="T13" fmla="*/ 1 60000 65536"/>
              <a:gd name="T14" fmla="*/ 0 60000 65536"/>
              <a:gd name="T15" fmla="*/ 211926 w 685800"/>
              <a:gd name="T16" fmla="*/ 232848 h 609600"/>
              <a:gd name="T17" fmla="*/ 473874 w 685800"/>
              <a:gd name="T18" fmla="*/ 465690 h 609600"/>
            </a:gdLst>
            <a:ahLst/>
            <a:cxnLst>
              <a:cxn ang="T10">
                <a:pos x="T0" y="T1"/>
              </a:cxn>
              <a:cxn ang="T11">
                <a:pos x="T2" y="T3"/>
              </a:cxn>
              <a:cxn ang="T12">
                <a:pos x="T4" y="T5"/>
              </a:cxn>
              <a:cxn ang="T13">
                <a:pos x="T6" y="T7"/>
              </a:cxn>
              <a:cxn ang="T14">
                <a:pos x="T8" y="T9"/>
              </a:cxn>
            </a:cxnLst>
            <a:rect l="T15" t="T16" r="T17" b="T18"/>
            <a:pathLst>
              <a:path w="685800" h="609600">
                <a:moveTo>
                  <a:pt x="1" y="232846"/>
                </a:moveTo>
                <a:lnTo>
                  <a:pt x="261954" y="232848"/>
                </a:lnTo>
                <a:lnTo>
                  <a:pt x="342900" y="0"/>
                </a:lnTo>
                <a:lnTo>
                  <a:pt x="423846" y="232848"/>
                </a:lnTo>
                <a:lnTo>
                  <a:pt x="685799" y="232846"/>
                </a:lnTo>
                <a:lnTo>
                  <a:pt x="473874" y="376752"/>
                </a:lnTo>
                <a:lnTo>
                  <a:pt x="554823" y="609598"/>
                </a:lnTo>
                <a:lnTo>
                  <a:pt x="342900" y="465690"/>
                </a:lnTo>
                <a:lnTo>
                  <a:pt x="130977" y="609598"/>
                </a:lnTo>
                <a:lnTo>
                  <a:pt x="211926" y="376752"/>
                </a:lnTo>
                <a:close/>
              </a:path>
            </a:pathLst>
          </a:custGeom>
          <a:solidFill>
            <a:srgbClr val="FFFF00"/>
          </a:solidFill>
          <a:ln w="9525">
            <a:solidFill>
              <a:srgbClr val="0000FF"/>
            </a:solidFill>
            <a:miter lim="800000"/>
            <a:headEnd/>
            <a:tailEnd/>
          </a:ln>
          <a:effectLst>
            <a:outerShdw blurRad="40000" dist="20000" dir="5400000" rotWithShape="0">
              <a:srgbClr val="808080">
                <a:alpha val="37999"/>
              </a:srgbClr>
            </a:outerShdw>
          </a:effectLst>
        </p:spPr>
        <p:txBody>
          <a:bodyPr anchor="ctr"/>
          <a:lstStyle/>
          <a:p>
            <a:pPr algn="ctr"/>
            <a:endParaRPr lang="en-US">
              <a:solidFill>
                <a:srgbClr val="000000"/>
              </a:solidFill>
              <a:latin typeface="Calibri" charset="0"/>
            </a:endParaRPr>
          </a:p>
        </p:txBody>
      </p:sp>
      <p:sp>
        <p:nvSpPr>
          <p:cNvPr id="17416" name="Title 1"/>
          <p:cNvSpPr>
            <a:spLocks noGrp="1"/>
          </p:cNvSpPr>
          <p:nvPr>
            <p:ph type="title"/>
          </p:nvPr>
        </p:nvSpPr>
        <p:spPr>
          <a:xfrm>
            <a:off x="685800" y="304800"/>
            <a:ext cx="7772400" cy="1143000"/>
          </a:xfrm>
        </p:spPr>
        <p:txBody>
          <a:bodyPr/>
          <a:lstStyle/>
          <a:p>
            <a:pPr eaLnBrk="1" hangingPunct="1"/>
            <a:r>
              <a:rPr lang="en-US" smtClean="0">
                <a:latin typeface="Arial" charset="0"/>
              </a:rPr>
              <a:t>Sustainable </a:t>
            </a:r>
            <a:r>
              <a:rPr lang="en-US" b="1" smtClean="0">
                <a:latin typeface="Arial" charset="0"/>
              </a:rPr>
              <a:t>development</a:t>
            </a:r>
          </a:p>
        </p:txBody>
      </p:sp>
      <p:sp>
        <p:nvSpPr>
          <p:cNvPr id="9" name="TextBox 8"/>
          <p:cNvSpPr txBox="1">
            <a:spLocks noChangeArrowheads="1"/>
          </p:cNvSpPr>
          <p:nvPr/>
        </p:nvSpPr>
        <p:spPr bwMode="auto">
          <a:xfrm>
            <a:off x="6172200" y="3886200"/>
            <a:ext cx="2743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sz="1800" dirty="0">
                <a:solidFill>
                  <a:srgbClr val="FF0000"/>
                </a:solidFill>
                <a:latin typeface="Calibri" charset="0"/>
              </a:rPr>
              <a:t>Climate change/ carbon reduction?</a:t>
            </a:r>
          </a:p>
        </p:txBody>
      </p:sp>
    </p:spTree>
    <p:extLst>
      <p:ext uri="{BB962C8B-B14F-4D97-AF65-F5344CB8AC3E}">
        <p14:creationId xmlns:p14="http://schemas.microsoft.com/office/powerpoint/2010/main" val="1699364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420888"/>
            <a:ext cx="7772400" cy="1362075"/>
          </a:xfrm>
        </p:spPr>
        <p:txBody>
          <a:bodyPr>
            <a:normAutofit/>
          </a:bodyPr>
          <a:lstStyle/>
          <a:p>
            <a:r>
              <a:rPr lang="en-GB" sz="2800" dirty="0" smtClean="0"/>
              <a:t>Health Services</a:t>
            </a:r>
            <a:endParaRPr lang="en-GB" sz="2800" dirty="0"/>
          </a:p>
        </p:txBody>
      </p:sp>
      <p:sp>
        <p:nvSpPr>
          <p:cNvPr id="3" name="Text Placeholder 2"/>
          <p:cNvSpPr>
            <a:spLocks noGrp="1"/>
          </p:cNvSpPr>
          <p:nvPr>
            <p:ph type="body" idx="1"/>
          </p:nvPr>
        </p:nvSpPr>
        <p:spPr>
          <a:xfrm>
            <a:off x="722313" y="3573016"/>
            <a:ext cx="7772400" cy="833884"/>
          </a:xfrm>
        </p:spPr>
        <p:txBody>
          <a:bodyPr>
            <a:normAutofit/>
          </a:bodyPr>
          <a:lstStyle/>
          <a:p>
            <a:r>
              <a:rPr lang="en-GB" dirty="0" smtClean="0"/>
              <a:t>6. To </a:t>
            </a:r>
            <a:r>
              <a:rPr lang="en-GB" dirty="0"/>
              <a:t>discuss concepts of equity and equality in a global context</a:t>
            </a:r>
          </a:p>
          <a:p>
            <a:r>
              <a:rPr lang="en-GB" dirty="0"/>
              <a:t>To understand how climate change will exacerbate global inequality</a:t>
            </a:r>
          </a:p>
        </p:txBody>
      </p:sp>
    </p:spTree>
    <p:extLst>
      <p:ext uri="{BB962C8B-B14F-4D97-AF65-F5344CB8AC3E}">
        <p14:creationId xmlns:p14="http://schemas.microsoft.com/office/powerpoint/2010/main" val="2207166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732"/>
            <a:ext cx="8229600" cy="1143000"/>
          </a:xfrm>
        </p:spPr>
        <p:txBody>
          <a:bodyPr>
            <a:normAutofit/>
          </a:bodyPr>
          <a:lstStyle/>
          <a:p>
            <a:r>
              <a:rPr lang="en-GB" sz="3600" dirty="0" smtClean="0"/>
              <a:t>Global inequality</a:t>
            </a:r>
            <a:endParaRPr lang="en-GB" sz="3600" dirty="0"/>
          </a:p>
        </p:txBody>
      </p:sp>
      <p:pic>
        <p:nvPicPr>
          <p:cNvPr id="6146" name="Picture 2" descr="http://gamapserver.who.int/mapLibrary/Files/Maps/AS_Death_Rates_2008_fin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764704"/>
            <a:ext cx="8733458" cy="5855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1945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TotalTime>
  <Words>1529</Words>
  <Application>Microsoft Office PowerPoint</Application>
  <PresentationFormat>On-screen Show (4:3)</PresentationFormat>
  <Paragraphs>153</Paragraphs>
  <Slides>22</Slides>
  <Notes>15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Health Services</vt:lpstr>
      <vt:lpstr>PowerPoint Presentation</vt:lpstr>
      <vt:lpstr>PowerPoint Presentation</vt:lpstr>
      <vt:lpstr>PowerPoint Presentation</vt:lpstr>
      <vt:lpstr>PowerPoint Presentation</vt:lpstr>
      <vt:lpstr>Need, demand, and supply</vt:lpstr>
      <vt:lpstr>Sustainable development</vt:lpstr>
      <vt:lpstr>Health Services</vt:lpstr>
      <vt:lpstr>Global inequality</vt:lpstr>
      <vt:lpstr>What are our responsibilities?</vt:lpstr>
      <vt:lpstr>PowerPoint Presentation</vt:lpstr>
      <vt:lpstr>PowerPoint Presentation</vt:lpstr>
      <vt:lpstr>What are our responsibilities?</vt:lpstr>
      <vt:lpstr>Health Services</vt:lpstr>
      <vt:lpstr>PowerPoint Presentation</vt:lpstr>
      <vt:lpstr>The ideal evaluation?</vt:lpstr>
      <vt:lpstr>Health Services</vt:lpstr>
      <vt:lpstr>PowerPoint Presentation</vt:lpstr>
      <vt:lpstr>Carbon Reduction Targets</vt:lpstr>
      <vt:lpstr>Principles of sustainable  clinical practice</vt:lpstr>
      <vt:lpstr>Sustainability &amp; Quality of Care</vt:lpstr>
      <vt:lpstr>Your turn: identify an opportunity to improve sustainability in your medical school or in a clinical setting and the channels by which change can be brought about.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Services</dc:title>
  <dc:creator>Carwyn</dc:creator>
  <cp:lastModifiedBy>Carwyn</cp:lastModifiedBy>
  <cp:revision>12</cp:revision>
  <dcterms:created xsi:type="dcterms:W3CDTF">2013-03-13T12:40:11Z</dcterms:created>
  <dcterms:modified xsi:type="dcterms:W3CDTF">2013-03-15T10:03:56Z</dcterms:modified>
</cp:coreProperties>
</file>