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9" r:id="rId3"/>
    <p:sldId id="260" r:id="rId4"/>
    <p:sldId id="261" r:id="rId5"/>
    <p:sldId id="262" r:id="rId6"/>
    <p:sldId id="263" r:id="rId7"/>
    <p:sldId id="264" r:id="rId8"/>
    <p:sldId id="266" r:id="rId9"/>
    <p:sldId id="267" r:id="rId10"/>
    <p:sldId id="268" r:id="rId11"/>
    <p:sldId id="27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160" autoAdjust="0"/>
  </p:normalViewPr>
  <p:slideViewPr>
    <p:cSldViewPr>
      <p:cViewPr varScale="1">
        <p:scale>
          <a:sx n="50" d="100"/>
          <a:sy n="50" d="100"/>
        </p:scale>
        <p:origin x="-195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650EB9-4CF1-4C79-9757-5381BC5971EA}" type="datetimeFigureOut">
              <a:rPr lang="en-GB" smtClean="0"/>
              <a:t>15/03/2013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2D11A5-0477-4C32-A19C-7EAA331BB6D3}" type="slidenum">
              <a:rPr lang="en-GB" smtClean="0"/>
              <a:t>‹#›</a:t>
            </a:fld>
            <a:endParaRPr lang="en-GB"/>
          </a:p>
        </p:txBody>
      </p:sp>
    </p:spTree>
    <p:extLst>
      <p:ext uri="{BB962C8B-B14F-4D97-AF65-F5344CB8AC3E}">
        <p14:creationId xmlns:p14="http://schemas.microsoft.com/office/powerpoint/2010/main" val="1435092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t>The global ecosystem provides the fundamental “determinants” of health</a:t>
            </a:r>
          </a:p>
          <a:p>
            <a:pPr eaLnBrk="1" hangingPunct="1">
              <a:spcBef>
                <a:spcPct val="0"/>
              </a:spcBef>
            </a:pPr>
            <a:r>
              <a:rPr lang="en-US" dirty="0" smtClean="0"/>
              <a:t>In the UK do</a:t>
            </a:r>
            <a:r>
              <a:rPr lang="en-US" baseline="0" dirty="0" smtClean="0"/>
              <a:t> we tend to take the outer layers of this graphic for granted? Will climate change alter this?</a:t>
            </a:r>
            <a:endParaRPr lang="en-US" dirty="0" smtClean="0"/>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8A596B8-A3C4-4EA3-A27B-653C348DE026}" type="slidenum">
              <a:rPr lang="en-GB" sz="1200">
                <a:latin typeface="Calibri" charset="0"/>
              </a:rPr>
              <a:pPr eaLnBrk="1" hangingPunct="1"/>
              <a:t>2</a:t>
            </a:fld>
            <a:endParaRPr lang="en-GB"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29700"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8A87D32-58D5-4CF3-92C6-6F2C6E26C3CA}" type="slidenum">
              <a:rPr lang="en-US" sz="1200">
                <a:latin typeface="Calibri" charset="0"/>
              </a:rPr>
              <a:pPr eaLnBrk="1" hangingPunct="1"/>
              <a:t>3</a:t>
            </a:fld>
            <a:endParaRPr lang="en-US"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spcBef>
                <a:spcPct val="0"/>
              </a:spcBef>
            </a:pPr>
            <a:endParaRPr lang="en-GB" smtClean="0"/>
          </a:p>
        </p:txBody>
      </p:sp>
      <p:sp>
        <p:nvSpPr>
          <p:cNvPr id="3584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5313C31-6F6F-4876-B178-7854A8AE938A}" type="slidenum">
              <a:rPr lang="en-US" sz="1200">
                <a:latin typeface="Calibri" charset="0"/>
              </a:rPr>
              <a:pPr eaLnBrk="1" hangingPunct="1"/>
              <a:t>4</a:t>
            </a:fld>
            <a:endParaRPr lang="en-US"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smtClean="0"/>
              <a:t>Why it’s not too late to alter the course</a:t>
            </a:r>
          </a:p>
          <a:p>
            <a:pPr eaLnBrk="1" hangingPunct="1">
              <a:spcBef>
                <a:spcPct val="0"/>
              </a:spcBef>
            </a:pPr>
            <a:r>
              <a:rPr lang="en-GB" smtClean="0"/>
              <a:t>Note the need to keep the total cumulative output under a trillion tonnes to stand any chance of limiting global mean rise to 1 trillion tonnes (= 1000 gigatonnes = 1000 billion tonnes)  Billion = 1000 million</a:t>
            </a:r>
          </a:p>
          <a:p>
            <a:pPr eaLnBrk="1" hangingPunct="1">
              <a:spcBef>
                <a:spcPct val="0"/>
              </a:spcBef>
            </a:pPr>
            <a:endParaRPr lang="en-GB" smtClean="0"/>
          </a:p>
          <a:p>
            <a:pPr eaLnBrk="1" hangingPunct="1">
              <a:spcBef>
                <a:spcPct val="0"/>
              </a:spcBef>
            </a:pPr>
            <a:r>
              <a:rPr lang="en-GB" smtClean="0"/>
              <a:t>Trillion = 1 and 12 zeros</a:t>
            </a:r>
          </a:p>
          <a:p>
            <a:pPr eaLnBrk="1" hangingPunct="1">
              <a:spcBef>
                <a:spcPct val="0"/>
              </a:spcBef>
            </a:pPr>
            <a:r>
              <a:rPr lang="en-GB" smtClean="0"/>
              <a:t>Giga = 1 and 9 zeros.  = Billion tonnes</a:t>
            </a:r>
          </a:p>
          <a:p>
            <a:pPr eaLnBrk="1" hangingPunct="1">
              <a:spcBef>
                <a:spcPct val="0"/>
              </a:spcBef>
            </a:pPr>
            <a:r>
              <a:rPr lang="en-GB" smtClean="0"/>
              <a:t>Mega = 1 and 6 zeros =  million tonnes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Split</a:t>
            </a:r>
            <a:r>
              <a:rPr lang="en-GB" baseline="0" dirty="0" smtClean="0"/>
              <a:t> and come up with arguments – then discuss</a:t>
            </a:r>
            <a:endParaRPr lang="en-GB" dirty="0"/>
          </a:p>
        </p:txBody>
      </p:sp>
      <p:sp>
        <p:nvSpPr>
          <p:cNvPr id="4" name="Slide Number Placeholder 3"/>
          <p:cNvSpPr>
            <a:spLocks noGrp="1"/>
          </p:cNvSpPr>
          <p:nvPr>
            <p:ph type="sldNum" sz="quarter" idx="10"/>
          </p:nvPr>
        </p:nvSpPr>
        <p:spPr/>
        <p:txBody>
          <a:bodyPr/>
          <a:lstStyle/>
          <a:p>
            <a:fld id="{737700DD-5402-47EF-A4C8-AA195E182FD2}" type="slidenum">
              <a:rPr lang="en-GB" smtClean="0"/>
              <a:t>7</a:t>
            </a:fld>
            <a:endParaRPr lang="en-GB"/>
          </a:p>
        </p:txBody>
      </p:sp>
    </p:spTree>
    <p:extLst>
      <p:ext uri="{BB962C8B-B14F-4D97-AF65-F5344CB8AC3E}">
        <p14:creationId xmlns:p14="http://schemas.microsoft.com/office/powerpoint/2010/main" val="4142474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Direct and indirect</a:t>
            </a:r>
            <a:endParaRPr lang="en-GB" dirty="0"/>
          </a:p>
        </p:txBody>
      </p:sp>
      <p:sp>
        <p:nvSpPr>
          <p:cNvPr id="4" name="Slide Number Placeholder 3"/>
          <p:cNvSpPr>
            <a:spLocks noGrp="1"/>
          </p:cNvSpPr>
          <p:nvPr>
            <p:ph type="sldNum" sz="quarter" idx="10"/>
          </p:nvPr>
        </p:nvSpPr>
        <p:spPr/>
        <p:txBody>
          <a:bodyPr/>
          <a:lstStyle/>
          <a:p>
            <a:fld id="{737700DD-5402-47EF-A4C8-AA195E182FD2}" type="slidenum">
              <a:rPr lang="en-GB" smtClean="0"/>
              <a:t>8</a:t>
            </a:fld>
            <a:endParaRPr lang="en-GB"/>
          </a:p>
        </p:txBody>
      </p:sp>
    </p:spTree>
    <p:extLst>
      <p:ext uri="{BB962C8B-B14F-4D97-AF65-F5344CB8AC3E}">
        <p14:creationId xmlns:p14="http://schemas.microsoft.com/office/powerpoint/2010/main" val="4001272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heat stroke, infectious disease, cataracts, skin cancer, floods</a:t>
            </a:r>
          </a:p>
        </p:txBody>
      </p:sp>
      <p:sp>
        <p:nvSpPr>
          <p:cNvPr id="4710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CB9BED3-A8CC-4243-847D-43AF2B331A56}" type="slidenum">
              <a:rPr lang="en-GB" sz="1200">
                <a:latin typeface="Calibri" charset="0"/>
              </a:rPr>
              <a:pPr eaLnBrk="1" hangingPunct="1"/>
              <a:t>9</a:t>
            </a:fld>
            <a:endParaRPr lang="en-GB"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z="800" dirty="0" smtClean="0"/>
              <a:t>Climate change has the potential to fuel </a:t>
            </a:r>
            <a:r>
              <a:rPr lang="en-US" dirty="0" smtClean="0"/>
              <a:t>economic instability, </a:t>
            </a:r>
            <a:r>
              <a:rPr lang="en-US" sz="800" dirty="0" smtClean="0"/>
              <a:t>conflict and civil unrest</a:t>
            </a:r>
            <a:r>
              <a:rPr lang="en-US" dirty="0" smtClean="0"/>
              <a:t>,</a:t>
            </a:r>
            <a:r>
              <a:rPr lang="en-US" sz="800" dirty="0" smtClean="0"/>
              <a:t> migration and the </a:t>
            </a:r>
            <a:r>
              <a:rPr lang="en-US" dirty="0" smtClean="0"/>
              <a:t>associated </a:t>
            </a:r>
            <a:r>
              <a:rPr lang="en-US" sz="800" dirty="0" smtClean="0"/>
              <a:t>threats to health</a:t>
            </a:r>
          </a:p>
          <a:p>
            <a:pPr eaLnBrk="1" hangingPunct="1">
              <a:spcBef>
                <a:spcPct val="0"/>
              </a:spcBef>
            </a:pPr>
            <a:endParaRPr lang="en-US" sz="800" dirty="0" smtClean="0"/>
          </a:p>
          <a:p>
            <a:pPr eaLnBrk="1" hangingPunct="1">
              <a:spcBef>
                <a:spcPct val="0"/>
              </a:spcBef>
            </a:pPr>
            <a:r>
              <a:rPr lang="en-GB" dirty="0" smtClean="0"/>
              <a:t>Engage students in discussions on the interlinked underlying reasons climate refugees may leave their homes and the risks they often face, </a:t>
            </a:r>
            <a:r>
              <a:rPr lang="en-GB" dirty="0" err="1" smtClean="0"/>
              <a:t>eg</a:t>
            </a:r>
            <a:r>
              <a:rPr lang="en-GB" dirty="0" smtClean="0"/>
              <a:t>:</a:t>
            </a:r>
          </a:p>
          <a:p>
            <a:pPr eaLnBrk="1" hangingPunct="1">
              <a:spcBef>
                <a:spcPct val="0"/>
              </a:spcBef>
            </a:pPr>
            <a:r>
              <a:rPr lang="en-GB" dirty="0" smtClean="0"/>
              <a:t>Starvation, infectious diseases, violence, rape, mental illness and psychosocial effects of displacement, insecurity, loss of livelihood &amp; employment, inability to plan for the future, disruption to family structure</a:t>
            </a:r>
          </a:p>
        </p:txBody>
      </p:sp>
      <p:sp>
        <p:nvSpPr>
          <p:cNvPr id="49156"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0688815-FB39-487D-9D75-1B4FEA8B2A98}" type="slidenum">
              <a:rPr lang="en-US" sz="1200">
                <a:latin typeface="Calibri" charset="0"/>
              </a:rPr>
              <a:pPr eaLnBrk="1" hangingPunct="1"/>
              <a:t>10</a:t>
            </a:fld>
            <a:endParaRPr lang="en-US"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fld id="{4692398E-BDA8-4438-9135-D2CBEE90125A}" type="slidenum">
              <a:rPr lang="en-US" sz="1200">
                <a:cs typeface="Arial" charset="0"/>
              </a:rPr>
              <a:pPr algn="r" eaLnBrk="1" hangingPunct="1"/>
              <a:t>11</a:t>
            </a:fld>
            <a:endParaRPr lang="en-US" sz="1200">
              <a:cs typeface="Arial" charset="0"/>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xfrm>
            <a:off x="890588" y="4343400"/>
            <a:ext cx="5076825" cy="4114800"/>
          </a:xfrm>
        </p:spPr>
        <p:txBody>
          <a:bodyPr/>
          <a:lstStyle/>
          <a:p>
            <a:pPr eaLnBrk="1" hangingPunct="1">
              <a:lnSpc>
                <a:spcPct val="90000"/>
              </a:lnSpc>
              <a:spcBef>
                <a:spcPct val="0"/>
              </a:spcBef>
            </a:pPr>
            <a:r>
              <a:rPr lang="en-GB" i="1" smtClean="0"/>
              <a:t>Note for the presenter: These are just some of the UK climate effects; you may wish to include your own slide here describing local/regional effects.</a:t>
            </a:r>
            <a:r>
              <a:rPr lang="en-GB" smtClean="0"/>
              <a:t> </a:t>
            </a:r>
          </a:p>
          <a:p>
            <a:pPr eaLnBrk="1" hangingPunct="1">
              <a:lnSpc>
                <a:spcPct val="90000"/>
              </a:lnSpc>
              <a:spcBef>
                <a:spcPct val="0"/>
              </a:spcBef>
            </a:pPr>
            <a:endParaRPr lang="en-GB" smtClean="0"/>
          </a:p>
          <a:p>
            <a:pPr eaLnBrk="1" hangingPunct="1">
              <a:lnSpc>
                <a:spcPct val="90000"/>
              </a:lnSpc>
              <a:spcBef>
                <a:spcPct val="0"/>
              </a:spcBef>
            </a:pPr>
            <a:r>
              <a:rPr lang="en-GB" smtClean="0"/>
              <a:t>‘How our climate may change’ in the UK: </a:t>
            </a:r>
          </a:p>
          <a:p>
            <a:pPr eaLnBrk="1" hangingPunct="1">
              <a:lnSpc>
                <a:spcPct val="90000"/>
              </a:lnSpc>
              <a:spcBef>
                <a:spcPct val="0"/>
              </a:spcBef>
              <a:buFontTx/>
              <a:buChar char="•"/>
            </a:pPr>
            <a:r>
              <a:rPr lang="en-GB" smtClean="0"/>
              <a:t> The urban heat island effect already warms central London by &gt;10degreesC on some nights. This would increase still further – on top of the effects of global warming. </a:t>
            </a:r>
          </a:p>
          <a:p>
            <a:pPr eaLnBrk="1" hangingPunct="1">
              <a:lnSpc>
                <a:spcPct val="90000"/>
              </a:lnSpc>
              <a:spcBef>
                <a:spcPct val="0"/>
              </a:spcBef>
              <a:buFontTx/>
              <a:buChar char="•"/>
            </a:pPr>
            <a:r>
              <a:rPr lang="en-GB" smtClean="0"/>
              <a:t> Droughts will be more likely, particularly in the South East; and more intense downpours of summer rainfall could lead to flash flooding. </a:t>
            </a:r>
          </a:p>
          <a:p>
            <a:pPr eaLnBrk="1" hangingPunct="1">
              <a:lnSpc>
                <a:spcPct val="90000"/>
              </a:lnSpc>
              <a:spcBef>
                <a:spcPct val="0"/>
              </a:spcBef>
              <a:buFontTx/>
              <a:buChar char="•"/>
            </a:pPr>
            <a:r>
              <a:rPr lang="en-GB" smtClean="0"/>
              <a:t> The extreme heatwave of 2003 (in which average summer temps were 2degreesC higher than normal) led to &gt;2,000 additional deaths in the UK. Such hot summers could happen every other year by the 2040’s. </a:t>
            </a:r>
          </a:p>
          <a:p>
            <a:pPr eaLnBrk="1" hangingPunct="1">
              <a:lnSpc>
                <a:spcPct val="90000"/>
              </a:lnSpc>
              <a:spcBef>
                <a:spcPct val="0"/>
              </a:spcBef>
              <a:buFontTx/>
              <a:buChar char="•"/>
            </a:pPr>
            <a:r>
              <a:rPr lang="en-GB" smtClean="0"/>
              <a:t>Sea-level across the UK are projected to rise by up to 76cm by the end of the century. In worst cases, rises of up to 1.9m are possible but highly unlikely. </a:t>
            </a:r>
          </a:p>
          <a:p>
            <a:pPr eaLnBrk="1" hangingPunct="1">
              <a:lnSpc>
                <a:spcPct val="90000"/>
              </a:lnSpc>
              <a:spcBef>
                <a:spcPct val="0"/>
              </a:spcBef>
              <a:buFontTx/>
              <a:buChar char="•"/>
            </a:pPr>
            <a:endParaRPr lang="en-GB" smtClean="0"/>
          </a:p>
          <a:p>
            <a:pPr eaLnBrk="1" hangingPunct="1">
              <a:lnSpc>
                <a:spcPct val="90000"/>
              </a:lnSpc>
              <a:spcBef>
                <a:spcPct val="0"/>
              </a:spcBef>
            </a:pPr>
            <a:r>
              <a:rPr lang="en-GB" smtClean="0"/>
              <a:t>Source: ‘Warming. Climate Change – the facts.’ Met Office, 2009. Available from: http://www.metoffice.gov.uk/climatechange/guide/quick/ (Last accessed 26 January, 2010) </a:t>
            </a:r>
          </a:p>
          <a:p>
            <a:pPr eaLnBrk="1" hangingPunct="1">
              <a:spcBef>
                <a:spcPct val="0"/>
              </a:spcBef>
            </a:pPr>
            <a:endParaRPr lang="en-US" smtClean="0"/>
          </a:p>
          <a:p>
            <a:pPr eaLnBrk="1" hangingPunct="1">
              <a:spcBef>
                <a:spcPct val="0"/>
              </a:spcBef>
            </a:pPr>
            <a:r>
              <a:rPr lang="en-US" smtClean="0"/>
              <a:t>Indirect impacts on health in the UK</a:t>
            </a:r>
            <a:endParaRPr lang="en-US" smtClean="0">
              <a:latin typeface="Arial" charset="0"/>
              <a:cs typeface="Arial" charset="0"/>
            </a:endParaRPr>
          </a:p>
          <a:p>
            <a:pPr eaLnBrk="1" hangingPunct="1">
              <a:spcBef>
                <a:spcPct val="0"/>
              </a:spcBef>
              <a:buFontTx/>
              <a:buChar char="•"/>
            </a:pPr>
            <a:endParaRPr lang="en-US" smtClean="0">
              <a:latin typeface="Arial" charset="0"/>
              <a:cs typeface="Arial" charset="0"/>
            </a:endParaRPr>
          </a:p>
          <a:p>
            <a:pPr eaLnBrk="1" hangingPunct="1">
              <a:spcBef>
                <a:spcPct val="0"/>
              </a:spcBef>
            </a:pPr>
            <a:r>
              <a:rPr lang="en-GB" smtClean="0"/>
              <a:t>infectious disease from travel</a:t>
            </a:r>
          </a:p>
          <a:p>
            <a:pPr eaLnBrk="1" hangingPunct="1">
              <a:spcBef>
                <a:spcPct val="0"/>
              </a:spcBef>
            </a:pPr>
            <a:r>
              <a:rPr lang="en-GB" smtClean="0"/>
              <a:t>reliant on imports for food and energy</a:t>
            </a:r>
          </a:p>
          <a:p>
            <a:pPr eaLnBrk="1" hangingPunct="1">
              <a:spcBef>
                <a:spcPct val="0"/>
              </a:spcBef>
            </a:pPr>
            <a:r>
              <a:rPr lang="en-GB" smtClean="0"/>
              <a:t>climate refugees</a:t>
            </a:r>
          </a:p>
          <a:p>
            <a:pPr eaLnBrk="1" hangingPunct="1">
              <a:spcBef>
                <a:spcPct val="0"/>
              </a:spcBef>
            </a:pPr>
            <a:r>
              <a:rPr lang="en-GB" smtClean="0"/>
              <a:t>increasing asthma and allergies due to higher pollen and pollution levels</a:t>
            </a:r>
          </a:p>
          <a:p>
            <a:pPr eaLnBrk="1" hangingPunct="1">
              <a:spcBef>
                <a:spcPct val="0"/>
              </a:spcBef>
            </a:pPr>
            <a:r>
              <a:rPr lang="en-GB" smtClean="0"/>
              <a:t>mental health impacts of coping with an increasingly uncertain future</a:t>
            </a:r>
          </a:p>
          <a:p>
            <a:pPr eaLnBrk="1" hangingPunct="1">
              <a:spcBef>
                <a:spcPct val="0"/>
              </a:spcBef>
            </a:pPr>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861AD19-BB88-48FD-A0B3-F7732A62852E}" type="datetimeFigureOut">
              <a:rPr lang="en-GB" smtClean="0"/>
              <a:t>15/03/2013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832D32-A1E3-406C-9E2A-3FCF68DCE8E5}" type="slidenum">
              <a:rPr lang="en-GB" smtClean="0"/>
              <a:t>‹#›</a:t>
            </a:fld>
            <a:endParaRPr lang="en-GB"/>
          </a:p>
        </p:txBody>
      </p:sp>
    </p:spTree>
    <p:extLst>
      <p:ext uri="{BB962C8B-B14F-4D97-AF65-F5344CB8AC3E}">
        <p14:creationId xmlns:p14="http://schemas.microsoft.com/office/powerpoint/2010/main" val="1479656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61AD19-BB88-48FD-A0B3-F7732A62852E}" type="datetimeFigureOut">
              <a:rPr lang="en-GB" smtClean="0"/>
              <a:t>15/03/2013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832D32-A1E3-406C-9E2A-3FCF68DCE8E5}" type="slidenum">
              <a:rPr lang="en-GB" smtClean="0"/>
              <a:t>‹#›</a:t>
            </a:fld>
            <a:endParaRPr lang="en-GB"/>
          </a:p>
        </p:txBody>
      </p:sp>
    </p:spTree>
    <p:extLst>
      <p:ext uri="{BB962C8B-B14F-4D97-AF65-F5344CB8AC3E}">
        <p14:creationId xmlns:p14="http://schemas.microsoft.com/office/powerpoint/2010/main" val="2697050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61AD19-BB88-48FD-A0B3-F7732A62852E}" type="datetimeFigureOut">
              <a:rPr lang="en-GB" smtClean="0"/>
              <a:t>15/03/2013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832D32-A1E3-406C-9E2A-3FCF68DCE8E5}" type="slidenum">
              <a:rPr lang="en-GB" smtClean="0"/>
              <a:t>‹#›</a:t>
            </a:fld>
            <a:endParaRPr lang="en-GB"/>
          </a:p>
        </p:txBody>
      </p:sp>
    </p:spTree>
    <p:extLst>
      <p:ext uri="{BB962C8B-B14F-4D97-AF65-F5344CB8AC3E}">
        <p14:creationId xmlns:p14="http://schemas.microsoft.com/office/powerpoint/2010/main" val="2022675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61AD19-BB88-48FD-A0B3-F7732A62852E}" type="datetimeFigureOut">
              <a:rPr lang="en-GB" smtClean="0"/>
              <a:t>15/03/2013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832D32-A1E3-406C-9E2A-3FCF68DCE8E5}" type="slidenum">
              <a:rPr lang="en-GB" smtClean="0"/>
              <a:t>‹#›</a:t>
            </a:fld>
            <a:endParaRPr lang="en-GB"/>
          </a:p>
        </p:txBody>
      </p:sp>
    </p:spTree>
    <p:extLst>
      <p:ext uri="{BB962C8B-B14F-4D97-AF65-F5344CB8AC3E}">
        <p14:creationId xmlns:p14="http://schemas.microsoft.com/office/powerpoint/2010/main" val="621095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61AD19-BB88-48FD-A0B3-F7732A62852E}" type="datetimeFigureOut">
              <a:rPr lang="en-GB" smtClean="0"/>
              <a:t>15/03/2013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832D32-A1E3-406C-9E2A-3FCF68DCE8E5}" type="slidenum">
              <a:rPr lang="en-GB" smtClean="0"/>
              <a:t>‹#›</a:t>
            </a:fld>
            <a:endParaRPr lang="en-GB"/>
          </a:p>
        </p:txBody>
      </p:sp>
    </p:spTree>
    <p:extLst>
      <p:ext uri="{BB962C8B-B14F-4D97-AF65-F5344CB8AC3E}">
        <p14:creationId xmlns:p14="http://schemas.microsoft.com/office/powerpoint/2010/main" val="2742371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861AD19-BB88-48FD-A0B3-F7732A62852E}" type="datetimeFigureOut">
              <a:rPr lang="en-GB" smtClean="0"/>
              <a:t>15/03/2013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832D32-A1E3-406C-9E2A-3FCF68DCE8E5}" type="slidenum">
              <a:rPr lang="en-GB" smtClean="0"/>
              <a:t>‹#›</a:t>
            </a:fld>
            <a:endParaRPr lang="en-GB"/>
          </a:p>
        </p:txBody>
      </p:sp>
    </p:spTree>
    <p:extLst>
      <p:ext uri="{BB962C8B-B14F-4D97-AF65-F5344CB8AC3E}">
        <p14:creationId xmlns:p14="http://schemas.microsoft.com/office/powerpoint/2010/main" val="1360798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861AD19-BB88-48FD-A0B3-F7732A62852E}" type="datetimeFigureOut">
              <a:rPr lang="en-GB" smtClean="0"/>
              <a:t>15/03/2013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A832D32-A1E3-406C-9E2A-3FCF68DCE8E5}" type="slidenum">
              <a:rPr lang="en-GB" smtClean="0"/>
              <a:t>‹#›</a:t>
            </a:fld>
            <a:endParaRPr lang="en-GB"/>
          </a:p>
        </p:txBody>
      </p:sp>
    </p:spTree>
    <p:extLst>
      <p:ext uri="{BB962C8B-B14F-4D97-AF65-F5344CB8AC3E}">
        <p14:creationId xmlns:p14="http://schemas.microsoft.com/office/powerpoint/2010/main" val="74513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861AD19-BB88-48FD-A0B3-F7732A62852E}" type="datetimeFigureOut">
              <a:rPr lang="en-GB" smtClean="0"/>
              <a:t>15/03/2013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A832D32-A1E3-406C-9E2A-3FCF68DCE8E5}" type="slidenum">
              <a:rPr lang="en-GB" smtClean="0"/>
              <a:t>‹#›</a:t>
            </a:fld>
            <a:endParaRPr lang="en-GB"/>
          </a:p>
        </p:txBody>
      </p:sp>
    </p:spTree>
    <p:extLst>
      <p:ext uri="{BB962C8B-B14F-4D97-AF65-F5344CB8AC3E}">
        <p14:creationId xmlns:p14="http://schemas.microsoft.com/office/powerpoint/2010/main" val="210090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61AD19-BB88-48FD-A0B3-F7732A62852E}" type="datetimeFigureOut">
              <a:rPr lang="en-GB" smtClean="0"/>
              <a:t>15/03/2013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A832D32-A1E3-406C-9E2A-3FCF68DCE8E5}" type="slidenum">
              <a:rPr lang="en-GB" smtClean="0"/>
              <a:t>‹#›</a:t>
            </a:fld>
            <a:endParaRPr lang="en-GB"/>
          </a:p>
        </p:txBody>
      </p:sp>
    </p:spTree>
    <p:extLst>
      <p:ext uri="{BB962C8B-B14F-4D97-AF65-F5344CB8AC3E}">
        <p14:creationId xmlns:p14="http://schemas.microsoft.com/office/powerpoint/2010/main" val="323575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61AD19-BB88-48FD-A0B3-F7732A62852E}" type="datetimeFigureOut">
              <a:rPr lang="en-GB" smtClean="0"/>
              <a:t>15/03/2013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832D32-A1E3-406C-9E2A-3FCF68DCE8E5}" type="slidenum">
              <a:rPr lang="en-GB" smtClean="0"/>
              <a:t>‹#›</a:t>
            </a:fld>
            <a:endParaRPr lang="en-GB"/>
          </a:p>
        </p:txBody>
      </p:sp>
    </p:spTree>
    <p:extLst>
      <p:ext uri="{BB962C8B-B14F-4D97-AF65-F5344CB8AC3E}">
        <p14:creationId xmlns:p14="http://schemas.microsoft.com/office/powerpoint/2010/main" val="808762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61AD19-BB88-48FD-A0B3-F7732A62852E}" type="datetimeFigureOut">
              <a:rPr lang="en-GB" smtClean="0"/>
              <a:t>15/03/2013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832D32-A1E3-406C-9E2A-3FCF68DCE8E5}" type="slidenum">
              <a:rPr lang="en-GB" smtClean="0"/>
              <a:t>‹#›</a:t>
            </a:fld>
            <a:endParaRPr lang="en-GB"/>
          </a:p>
        </p:txBody>
      </p:sp>
    </p:spTree>
    <p:extLst>
      <p:ext uri="{BB962C8B-B14F-4D97-AF65-F5344CB8AC3E}">
        <p14:creationId xmlns:p14="http://schemas.microsoft.com/office/powerpoint/2010/main" val="3955334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61AD19-BB88-48FD-A0B3-F7732A62852E}" type="datetimeFigureOut">
              <a:rPr lang="en-GB" smtClean="0"/>
              <a:t>15/03/2013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32D32-A1E3-406C-9E2A-3FCF68DCE8E5}" type="slidenum">
              <a:rPr lang="en-GB" smtClean="0"/>
              <a:t>‹#›</a:t>
            </a:fld>
            <a:endParaRPr lang="en-GB"/>
          </a:p>
        </p:txBody>
      </p:sp>
    </p:spTree>
    <p:extLst>
      <p:ext uri="{BB962C8B-B14F-4D97-AF65-F5344CB8AC3E}">
        <p14:creationId xmlns:p14="http://schemas.microsoft.com/office/powerpoint/2010/main" val="3053485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420888"/>
            <a:ext cx="7772400" cy="1362075"/>
          </a:xfrm>
        </p:spPr>
        <p:txBody>
          <a:bodyPr>
            <a:normAutofit/>
          </a:bodyPr>
          <a:lstStyle/>
          <a:p>
            <a:r>
              <a:rPr lang="en-GB" sz="2800" dirty="0" smtClean="0"/>
              <a:t>Health promotion and disease prevention</a:t>
            </a:r>
            <a:endParaRPr lang="en-GB" sz="2800" dirty="0"/>
          </a:p>
        </p:txBody>
      </p:sp>
      <p:sp>
        <p:nvSpPr>
          <p:cNvPr id="3" name="Text Placeholder 2"/>
          <p:cNvSpPr>
            <a:spLocks noGrp="1"/>
          </p:cNvSpPr>
          <p:nvPr>
            <p:ph type="body" idx="1"/>
          </p:nvPr>
        </p:nvSpPr>
        <p:spPr>
          <a:xfrm>
            <a:off x="722313" y="3573016"/>
            <a:ext cx="7772400" cy="833884"/>
          </a:xfrm>
        </p:spPr>
        <p:txBody>
          <a:bodyPr/>
          <a:lstStyle/>
          <a:p>
            <a:r>
              <a:rPr lang="en-GB" dirty="0" smtClean="0"/>
              <a:t>1. Demonstrate an understanding of the natural systems underlying human health</a:t>
            </a:r>
            <a:endParaRPr lang="en-GB" dirty="0"/>
          </a:p>
        </p:txBody>
      </p:sp>
    </p:spTree>
    <p:extLst>
      <p:ext uri="{BB962C8B-B14F-4D97-AF65-F5344CB8AC3E}">
        <p14:creationId xmlns:p14="http://schemas.microsoft.com/office/powerpoint/2010/main" val="2135722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525463" y="12700"/>
            <a:ext cx="8618537" cy="828675"/>
          </a:xfrm>
          <a:solidFill>
            <a:schemeClr val="bg1"/>
          </a:solidFill>
        </p:spPr>
        <p:txBody>
          <a:bodyPr/>
          <a:lstStyle/>
          <a:p>
            <a:pPr eaLnBrk="1" hangingPunct="1"/>
            <a:r>
              <a:rPr lang="en-GB" sz="3200" dirty="0" smtClean="0"/>
              <a:t>…and indirectly.</a:t>
            </a:r>
            <a:endParaRPr lang="en-US" sz="3200" dirty="0" smtClean="0"/>
          </a:p>
        </p:txBody>
      </p:sp>
      <p:pic>
        <p:nvPicPr>
          <p:cNvPr id="1024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13" y="1004888"/>
            <a:ext cx="3000375" cy="2087562"/>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0463" y="3514725"/>
            <a:ext cx="3057525" cy="2543175"/>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10"/>
          <p:cNvPicPr>
            <a:picLocks noChangeAspect="1"/>
          </p:cNvPicPr>
          <p:nvPr/>
        </p:nvPicPr>
        <p:blipFill>
          <a:blip r:embed="rId5">
            <a:extLst>
              <a:ext uri="{28A0092B-C50C-407E-A947-70E740481C1C}">
                <a14:useLocalDpi xmlns:a14="http://schemas.microsoft.com/office/drawing/2010/main" val="0"/>
              </a:ext>
            </a:extLst>
          </a:blip>
          <a:srcRect l="6676" t="9048" r="26582" b="8479"/>
          <a:stretch>
            <a:fillRect/>
          </a:stretch>
        </p:blipFill>
        <p:spPr bwMode="auto">
          <a:xfrm>
            <a:off x="5095875" y="3517900"/>
            <a:ext cx="4048125"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613" y="4883150"/>
            <a:ext cx="2790825"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76925" y="1347788"/>
            <a:ext cx="2576513"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13"/>
          <p:cNvPicPr>
            <a:picLocks noChangeAspect="1"/>
          </p:cNvPicPr>
          <p:nvPr/>
        </p:nvPicPr>
        <p:blipFill>
          <a:blip r:embed="rId8">
            <a:lum bright="-2000" contrast="-20000"/>
            <a:extLst>
              <a:ext uri="{28A0092B-C50C-407E-A947-70E740481C1C}">
                <a14:useLocalDpi xmlns:a14="http://schemas.microsoft.com/office/drawing/2010/main" val="0"/>
              </a:ext>
            </a:extLst>
          </a:blip>
          <a:srcRect t="11182"/>
          <a:stretch>
            <a:fillRect/>
          </a:stretch>
        </p:blipFill>
        <p:spPr bwMode="auto">
          <a:xfrm>
            <a:off x="3265488" y="822325"/>
            <a:ext cx="2054225"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75669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fade">
                                      <p:cBhvr>
                                        <p:cTn id="7" dur="2000"/>
                                        <p:tgtEl>
                                          <p:spTgt spid="10248"/>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1274"/>
                                        </p:tgtEl>
                                        <p:attrNameLst>
                                          <p:attrName>style.visibility</p:attrName>
                                        </p:attrNameLst>
                                      </p:cBhvr>
                                      <p:to>
                                        <p:strVal val="visible"/>
                                      </p:to>
                                    </p:set>
                                    <p:animEffect transition="in" filter="fade">
                                      <p:cBhvr>
                                        <p:cTn id="11" dur="2000"/>
                                        <p:tgtEl>
                                          <p:spTgt spid="11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4"/>
          <p:cNvSpPr>
            <a:spLocks noGrp="1"/>
          </p:cNvSpPr>
          <p:nvPr>
            <p:ph type="title"/>
          </p:nvPr>
        </p:nvSpPr>
        <p:spPr>
          <a:xfrm>
            <a:off x="-541338" y="260350"/>
            <a:ext cx="7848601" cy="1143000"/>
          </a:xfrm>
        </p:spPr>
        <p:txBody>
          <a:bodyPr/>
          <a:lstStyle/>
          <a:p>
            <a:pPr eaLnBrk="1" hangingPunct="1"/>
            <a:r>
              <a:rPr lang="en-GB" sz="3600" smtClean="0"/>
              <a:t>Climate scenarios</a:t>
            </a:r>
          </a:p>
        </p:txBody>
      </p:sp>
      <p:sp>
        <p:nvSpPr>
          <p:cNvPr id="53250" name="Rectangle 3"/>
          <p:cNvSpPr>
            <a:spLocks noGrp="1" noChangeArrowheads="1"/>
          </p:cNvSpPr>
          <p:nvPr>
            <p:ph idx="1"/>
          </p:nvPr>
        </p:nvSpPr>
        <p:spPr>
          <a:xfrm>
            <a:off x="381000" y="1646238"/>
            <a:ext cx="8610600" cy="4525962"/>
          </a:xfrm>
        </p:spPr>
        <p:txBody>
          <a:bodyPr>
            <a:normAutofit/>
          </a:bodyPr>
          <a:lstStyle/>
          <a:p>
            <a:pPr eaLnBrk="1" hangingPunct="1">
              <a:lnSpc>
                <a:spcPct val="80000"/>
              </a:lnSpc>
              <a:buFontTx/>
              <a:buNone/>
            </a:pPr>
            <a:r>
              <a:rPr lang="en-US" sz="2200" smtClean="0"/>
              <a:t>England is likely to face:</a:t>
            </a:r>
          </a:p>
          <a:p>
            <a:pPr eaLnBrk="1" hangingPunct="1">
              <a:lnSpc>
                <a:spcPct val="80000"/>
              </a:lnSpc>
              <a:buFont typeface="Arial" charset="0"/>
              <a:buNone/>
            </a:pPr>
            <a:endParaRPr lang="en-US" sz="2200" smtClean="0"/>
          </a:p>
          <a:p>
            <a:pPr eaLnBrk="1" hangingPunct="1">
              <a:lnSpc>
                <a:spcPct val="90000"/>
              </a:lnSpc>
            </a:pPr>
            <a:r>
              <a:rPr lang="en-GB" sz="2200" smtClean="0"/>
              <a:t>Urban heat island effect e.g. London</a:t>
            </a:r>
          </a:p>
          <a:p>
            <a:pPr eaLnBrk="1" hangingPunct="1">
              <a:lnSpc>
                <a:spcPct val="90000"/>
              </a:lnSpc>
            </a:pPr>
            <a:r>
              <a:rPr lang="en-GB" sz="2200" smtClean="0"/>
              <a:t>Droughts e.g. The South East</a:t>
            </a:r>
          </a:p>
          <a:p>
            <a:pPr eaLnBrk="1" hangingPunct="1">
              <a:lnSpc>
                <a:spcPct val="90000"/>
              </a:lnSpc>
            </a:pPr>
            <a:r>
              <a:rPr lang="en-GB" sz="2200" smtClean="0"/>
              <a:t>Heatwaves such as in 2003 – h</a:t>
            </a:r>
            <a:r>
              <a:rPr lang="en-US" sz="2200" smtClean="0"/>
              <a:t>otter, drier summers</a:t>
            </a:r>
          </a:p>
          <a:p>
            <a:pPr eaLnBrk="1" hangingPunct="1">
              <a:lnSpc>
                <a:spcPct val="80000"/>
              </a:lnSpc>
            </a:pPr>
            <a:r>
              <a:rPr lang="en-US" sz="2200" smtClean="0"/>
              <a:t>Milder wetter winters</a:t>
            </a:r>
          </a:p>
          <a:p>
            <a:pPr eaLnBrk="1" hangingPunct="1">
              <a:lnSpc>
                <a:spcPct val="80000"/>
              </a:lnSpc>
            </a:pPr>
            <a:r>
              <a:rPr lang="en-US" sz="2200" smtClean="0"/>
              <a:t>Significant decrease in soil moisture content</a:t>
            </a:r>
          </a:p>
          <a:p>
            <a:pPr eaLnBrk="1" hangingPunct="1">
              <a:lnSpc>
                <a:spcPct val="80000"/>
              </a:lnSpc>
            </a:pPr>
            <a:r>
              <a:rPr lang="en-US" sz="2200" smtClean="0"/>
              <a:t>More frequent extreme high temperatures</a:t>
            </a:r>
          </a:p>
          <a:p>
            <a:pPr eaLnBrk="1" hangingPunct="1">
              <a:lnSpc>
                <a:spcPct val="80000"/>
              </a:lnSpc>
            </a:pPr>
            <a:r>
              <a:rPr lang="en-US" sz="2200" smtClean="0"/>
              <a:t>Flooding</a:t>
            </a:r>
          </a:p>
          <a:p>
            <a:pPr eaLnBrk="1" hangingPunct="1">
              <a:lnSpc>
                <a:spcPct val="80000"/>
              </a:lnSpc>
            </a:pPr>
            <a:r>
              <a:rPr lang="en-US" sz="2200" smtClean="0"/>
              <a:t>Increased storminess and wind speeds in winter</a:t>
            </a:r>
          </a:p>
          <a:p>
            <a:pPr eaLnBrk="1" hangingPunct="1">
              <a:lnSpc>
                <a:spcPct val="80000"/>
              </a:lnSpc>
            </a:pPr>
            <a:r>
              <a:rPr lang="en-US" sz="2200" smtClean="0"/>
              <a:t>Net sea level rise; increase in sea storm surge height</a:t>
            </a:r>
          </a:p>
          <a:p>
            <a:pPr algn="r" eaLnBrk="1" hangingPunct="1">
              <a:lnSpc>
                <a:spcPct val="80000"/>
              </a:lnSpc>
              <a:buFontTx/>
              <a:buNone/>
            </a:pPr>
            <a:r>
              <a:rPr lang="en-US" sz="2200" smtClean="0"/>
              <a:t>(Spring 2009)</a:t>
            </a:r>
          </a:p>
        </p:txBody>
      </p:sp>
      <p:pic>
        <p:nvPicPr>
          <p:cNvPr id="50180" name="Picture 5" descr="Floo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838" y="260350"/>
            <a:ext cx="3840162"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2315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endParaRPr lang="en-US" smtClean="0"/>
          </a:p>
        </p:txBody>
      </p:sp>
      <p:pic>
        <p:nvPicPr>
          <p:cNvPr id="30723" name="Picture 4" descr="healthmap_D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4886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3600" smtClean="0"/>
              <a:t>What are the most basic wider determinants of health?</a:t>
            </a:r>
          </a:p>
        </p:txBody>
      </p:sp>
      <p:sp>
        <p:nvSpPr>
          <p:cNvPr id="28675" name="Content Placeholder 2"/>
          <p:cNvSpPr>
            <a:spLocks noGrp="1"/>
          </p:cNvSpPr>
          <p:nvPr>
            <p:ph idx="1"/>
          </p:nvPr>
        </p:nvSpPr>
        <p:spPr>
          <a:xfrm>
            <a:off x="609600" y="1828800"/>
            <a:ext cx="8229600" cy="4732338"/>
          </a:xfrm>
        </p:spPr>
        <p:txBody>
          <a:bodyPr/>
          <a:lstStyle/>
          <a:p>
            <a:pPr eaLnBrk="1" hangingPunct="1"/>
            <a:r>
              <a:rPr lang="en-GB" smtClean="0"/>
              <a:t>Access to food and clean water</a:t>
            </a:r>
          </a:p>
          <a:p>
            <a:pPr eaLnBrk="1" hangingPunct="1"/>
            <a:r>
              <a:rPr lang="en-GB" smtClean="0"/>
              <a:t>Living conditions and overcrowding</a:t>
            </a:r>
          </a:p>
          <a:p>
            <a:pPr eaLnBrk="1" hangingPunct="1"/>
            <a:r>
              <a:rPr lang="en-GB" smtClean="0"/>
              <a:t>Hygiene and sanitation</a:t>
            </a:r>
          </a:p>
          <a:p>
            <a:pPr eaLnBrk="1" hangingPunct="1"/>
            <a:r>
              <a:rPr lang="en-GB" smtClean="0"/>
              <a:t>Infectious disease and vaccinations</a:t>
            </a:r>
          </a:p>
          <a:p>
            <a:pPr eaLnBrk="1" hangingPunct="1"/>
            <a:r>
              <a:rPr lang="en-GB" smtClean="0"/>
              <a:t>Access to health services and essential medicines</a:t>
            </a:r>
          </a:p>
          <a:p>
            <a:pPr eaLnBrk="1" hangingPunct="1"/>
            <a:r>
              <a:rPr lang="en-GB" smtClean="0"/>
              <a:t>Protection from violence</a:t>
            </a:r>
          </a:p>
        </p:txBody>
      </p:sp>
    </p:spTree>
    <p:extLst>
      <p:ext uri="{BB962C8B-B14F-4D97-AF65-F5344CB8AC3E}">
        <p14:creationId xmlns:p14="http://schemas.microsoft.com/office/powerpoint/2010/main" val="1610359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dirty="0" smtClean="0"/>
              <a:t>Other determinants of health</a:t>
            </a:r>
          </a:p>
        </p:txBody>
      </p:sp>
      <p:sp>
        <p:nvSpPr>
          <p:cNvPr id="34819" name="Content Placeholder 2"/>
          <p:cNvSpPr>
            <a:spLocks noGrp="1"/>
          </p:cNvSpPr>
          <p:nvPr>
            <p:ph idx="1"/>
          </p:nvPr>
        </p:nvSpPr>
        <p:spPr>
          <a:xfrm>
            <a:off x="457200" y="1600200"/>
            <a:ext cx="8229600" cy="4687888"/>
          </a:xfrm>
        </p:spPr>
        <p:txBody>
          <a:bodyPr/>
          <a:lstStyle/>
          <a:p>
            <a:pPr eaLnBrk="1" hangingPunct="1"/>
            <a:r>
              <a:rPr lang="en-GB" smtClean="0"/>
              <a:t>Education</a:t>
            </a:r>
          </a:p>
          <a:p>
            <a:pPr eaLnBrk="1" hangingPunct="1"/>
            <a:r>
              <a:rPr lang="en-GB" smtClean="0"/>
              <a:t>Exercise opportunities</a:t>
            </a:r>
          </a:p>
          <a:p>
            <a:pPr eaLnBrk="1" hangingPunct="1"/>
            <a:r>
              <a:rPr lang="en-GB" smtClean="0"/>
              <a:t>Smoking, alcohol, drugs</a:t>
            </a:r>
          </a:p>
          <a:p>
            <a:pPr eaLnBrk="1" hangingPunct="1"/>
            <a:r>
              <a:rPr lang="en-GB" smtClean="0"/>
              <a:t>Type and availability of work</a:t>
            </a:r>
          </a:p>
          <a:p>
            <a:pPr eaLnBrk="1" hangingPunct="1"/>
            <a:r>
              <a:rPr lang="en-GB" smtClean="0"/>
              <a:t>Relationships – time with family, friends and important others</a:t>
            </a:r>
          </a:p>
          <a:p>
            <a:pPr eaLnBrk="1" hangingPunct="1"/>
            <a:r>
              <a:rPr lang="en-GB" smtClean="0"/>
              <a:t>Stress &amp; support networks available</a:t>
            </a:r>
          </a:p>
          <a:p>
            <a:pPr eaLnBrk="1" hangingPunct="1">
              <a:buFont typeface="Arial" charset="0"/>
              <a:buNone/>
            </a:pPr>
            <a:endParaRPr lang="en-GB" smtClean="0"/>
          </a:p>
        </p:txBody>
      </p:sp>
    </p:spTree>
    <p:extLst>
      <p:ext uri="{BB962C8B-B14F-4D97-AF65-F5344CB8AC3E}">
        <p14:creationId xmlns:p14="http://schemas.microsoft.com/office/powerpoint/2010/main" val="3296226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420888"/>
            <a:ext cx="7772400" cy="1362075"/>
          </a:xfrm>
        </p:spPr>
        <p:txBody>
          <a:bodyPr>
            <a:normAutofit/>
          </a:bodyPr>
          <a:lstStyle/>
          <a:p>
            <a:r>
              <a:rPr lang="en-GB" sz="2800" dirty="0" smtClean="0"/>
              <a:t>Health promotion and disease prevention</a:t>
            </a:r>
            <a:endParaRPr lang="en-GB" sz="2800" dirty="0"/>
          </a:p>
        </p:txBody>
      </p:sp>
      <p:sp>
        <p:nvSpPr>
          <p:cNvPr id="3" name="Text Placeholder 2"/>
          <p:cNvSpPr>
            <a:spLocks noGrp="1"/>
          </p:cNvSpPr>
          <p:nvPr>
            <p:ph type="body" idx="1"/>
          </p:nvPr>
        </p:nvSpPr>
        <p:spPr>
          <a:xfrm>
            <a:off x="722313" y="3573016"/>
            <a:ext cx="7772400" cy="833884"/>
          </a:xfrm>
        </p:spPr>
        <p:txBody>
          <a:bodyPr/>
          <a:lstStyle/>
          <a:p>
            <a:r>
              <a:rPr lang="en-GB" dirty="0" smtClean="0"/>
              <a:t>2. Recognise the direct and indirect effects of ecosystem stress on human health</a:t>
            </a:r>
            <a:endParaRPr lang="en-GB" dirty="0"/>
          </a:p>
        </p:txBody>
      </p:sp>
    </p:spTree>
    <p:extLst>
      <p:ext uri="{BB962C8B-B14F-4D97-AF65-F5344CB8AC3E}">
        <p14:creationId xmlns:p14="http://schemas.microsoft.com/office/powerpoint/2010/main" val="2793991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idx="4294967295"/>
          </p:nvPr>
        </p:nvSpPr>
        <p:spPr>
          <a:xfrm>
            <a:off x="0" y="2130425"/>
            <a:ext cx="7772400" cy="1470025"/>
          </a:xfrm>
        </p:spPr>
        <p:txBody>
          <a:bodyPr/>
          <a:lstStyle/>
          <a:p>
            <a:pPr eaLnBrk="1" hangingPunct="1"/>
            <a:r>
              <a:rPr lang="en-US" smtClean="0"/>
              <a:t>             </a:t>
            </a:r>
          </a:p>
        </p:txBody>
      </p:sp>
      <p:pic>
        <p:nvPicPr>
          <p:cNvPr id="419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0"/>
            <a:ext cx="8963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5839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23528" y="3933056"/>
            <a:ext cx="8363272" cy="2193107"/>
          </a:xfrm>
        </p:spPr>
        <p:txBody>
          <a:bodyPr/>
          <a:lstStyle/>
          <a:p>
            <a:pPr algn="ctr"/>
            <a:r>
              <a:rPr lang="en-GB" dirty="0" smtClean="0"/>
              <a:t>Climate change is primarily an economic and political issue, and doctors should remain as impartial advisors</a:t>
            </a:r>
            <a:endParaRPr lang="en-GB" dirty="0"/>
          </a:p>
        </p:txBody>
      </p:sp>
      <p:sp>
        <p:nvSpPr>
          <p:cNvPr id="4" name="Content Placeholder 3"/>
          <p:cNvSpPr>
            <a:spLocks noGrp="1"/>
          </p:cNvSpPr>
          <p:nvPr>
            <p:ph sz="quarter" idx="4294967295"/>
          </p:nvPr>
        </p:nvSpPr>
        <p:spPr>
          <a:xfrm>
            <a:off x="395536" y="1772816"/>
            <a:ext cx="8310696" cy="1900808"/>
          </a:xfrm>
          <a:prstGeom prst="rect">
            <a:avLst/>
          </a:prstGeom>
        </p:spPr>
        <p:txBody>
          <a:bodyPr/>
          <a:lstStyle/>
          <a:p>
            <a:pPr algn="ctr"/>
            <a:r>
              <a:rPr lang="en-GB" dirty="0" smtClean="0"/>
              <a:t>Climate change is a health issue, and doctors should be involved in managing the problem</a:t>
            </a:r>
            <a:endParaRPr lang="en-GB" dirty="0"/>
          </a:p>
        </p:txBody>
      </p:sp>
    </p:spTree>
    <p:extLst>
      <p:ext uri="{BB962C8B-B14F-4D97-AF65-F5344CB8AC3E}">
        <p14:creationId xmlns:p14="http://schemas.microsoft.com/office/powerpoint/2010/main" val="2765748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smtClean="0"/>
              <a:t>Health effects of climate change?</a:t>
            </a:r>
            <a:endParaRPr lang="en-GB" sz="4400" dirty="0"/>
          </a:p>
        </p:txBody>
      </p:sp>
      <p:sp>
        <p:nvSpPr>
          <p:cNvPr id="7" name="Text Placeholder 6"/>
          <p:cNvSpPr>
            <a:spLocks noGrp="1"/>
          </p:cNvSpPr>
          <p:nvPr>
            <p:ph type="body" idx="1"/>
          </p:nvPr>
        </p:nvSpPr>
        <p:spPr>
          <a:xfrm>
            <a:off x="2339752" y="3212976"/>
            <a:ext cx="4040188" cy="609600"/>
          </a:xfrm>
        </p:spPr>
        <p:txBody>
          <a:bodyPr>
            <a:normAutofit fontScale="85000" lnSpcReduction="10000"/>
          </a:bodyPr>
          <a:lstStyle/>
          <a:p>
            <a:r>
              <a:rPr lang="en-GB" dirty="0" smtClean="0"/>
              <a:t>Write down as many as you can…</a:t>
            </a:r>
            <a:endParaRPr lang="en-GB" dirty="0"/>
          </a:p>
        </p:txBody>
      </p:sp>
    </p:spTree>
    <p:extLst>
      <p:ext uri="{BB962C8B-B14F-4D97-AF65-F5344CB8AC3E}">
        <p14:creationId xmlns:p14="http://schemas.microsoft.com/office/powerpoint/2010/main" val="1120242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0" y="692150"/>
            <a:ext cx="8686800" cy="576610"/>
          </a:xfrm>
        </p:spPr>
        <p:txBody>
          <a:bodyPr>
            <a:normAutofit fontScale="90000"/>
          </a:bodyPr>
          <a:lstStyle/>
          <a:p>
            <a:pPr eaLnBrk="1" hangingPunct="1"/>
            <a:r>
              <a:rPr lang="en-GB" altLang="zh-CN" sz="3200" dirty="0" smtClean="0">
                <a:ea typeface="宋体" charset="-122"/>
              </a:rPr>
              <a:t>Causing illness and death directly...</a:t>
            </a:r>
            <a:endParaRPr lang="en-GB" sz="3200" dirty="0" smtClean="0">
              <a:ea typeface="宋体" charset="-122"/>
            </a:endParaRPr>
          </a:p>
        </p:txBody>
      </p:sp>
      <p:pic>
        <p:nvPicPr>
          <p:cNvPr id="10244" name="Picture 5" descr="ARRMAY"/>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429125" y="214313"/>
            <a:ext cx="5916613" cy="293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2225" y="5384800"/>
            <a:ext cx="2382838" cy="1252538"/>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1188" y="2217738"/>
            <a:ext cx="2555875" cy="1857375"/>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8" y="1477963"/>
            <a:ext cx="1857375" cy="1857375"/>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8"/>
          <p:cNvPicPr>
            <a:picLocks noChangeAspect="1"/>
          </p:cNvPicPr>
          <p:nvPr/>
        </p:nvPicPr>
        <p:blipFill>
          <a:blip r:embed="rId7">
            <a:extLst>
              <a:ext uri="{28A0092B-C50C-407E-A947-70E740481C1C}">
                <a14:useLocalDpi xmlns:a14="http://schemas.microsoft.com/office/drawing/2010/main" val="0"/>
              </a:ext>
            </a:extLst>
          </a:blip>
          <a:srcRect l="10727" t="9399" r="22124"/>
          <a:stretch>
            <a:fillRect/>
          </a:stretch>
        </p:blipFill>
        <p:spPr bwMode="auto">
          <a:xfrm>
            <a:off x="5972175" y="3335338"/>
            <a:ext cx="2928938"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14313" y="4248150"/>
            <a:ext cx="3168650"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09135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fade">
                                      <p:cBhvr>
                                        <p:cTn id="7" dur="2000"/>
                                        <p:tgtEl>
                                          <p:spTgt spid="10247"/>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0246"/>
                                        </p:tgtEl>
                                        <p:attrNameLst>
                                          <p:attrName>style.visibility</p:attrName>
                                        </p:attrNameLst>
                                      </p:cBhvr>
                                      <p:to>
                                        <p:strVal val="visible"/>
                                      </p:to>
                                    </p:set>
                                    <p:animEffect transition="in" filter="fade">
                                      <p:cBhvr>
                                        <p:cTn id="11" dur="2000"/>
                                        <p:tgtEl>
                                          <p:spTgt spid="10246"/>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10244"/>
                                        </p:tgtEl>
                                        <p:attrNameLst>
                                          <p:attrName>style.visibility</p:attrName>
                                        </p:attrNameLst>
                                      </p:cBhvr>
                                      <p:to>
                                        <p:strVal val="visible"/>
                                      </p:to>
                                    </p:set>
                                    <p:animEffect transition="in" filter="fade">
                                      <p:cBhvr>
                                        <p:cTn id="15" dur="2000"/>
                                        <p:tgtEl>
                                          <p:spTgt spid="10244"/>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10245"/>
                                        </p:tgtEl>
                                        <p:attrNameLst>
                                          <p:attrName>style.visibility</p:attrName>
                                        </p:attrNameLst>
                                      </p:cBhvr>
                                      <p:to>
                                        <p:strVal val="visible"/>
                                      </p:to>
                                    </p:set>
                                    <p:animEffect transition="in" filter="fade">
                                      <p:cBhvr>
                                        <p:cTn id="19" dur="20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695</Words>
  <Application>Microsoft Office PowerPoint</Application>
  <PresentationFormat>On-screen Show (4:3)</PresentationFormat>
  <Paragraphs>78</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Health promotion and disease prevention</vt:lpstr>
      <vt:lpstr>PowerPoint Presentation</vt:lpstr>
      <vt:lpstr>What are the most basic wider determinants of health?</vt:lpstr>
      <vt:lpstr>Other determinants of health</vt:lpstr>
      <vt:lpstr>Health promotion and disease prevention</vt:lpstr>
      <vt:lpstr>             </vt:lpstr>
      <vt:lpstr>PowerPoint Presentation</vt:lpstr>
      <vt:lpstr>Health effects of climate change?</vt:lpstr>
      <vt:lpstr>Causing illness and death directly...</vt:lpstr>
      <vt:lpstr>…and indirectly.</vt:lpstr>
      <vt:lpstr>Climate scenarios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Wider determinants of health</dc:title>
  <dc:creator>Carwyn</dc:creator>
  <cp:lastModifiedBy>Carwyn</cp:lastModifiedBy>
  <cp:revision>17</cp:revision>
  <dcterms:created xsi:type="dcterms:W3CDTF">2013-03-13T09:51:13Z</dcterms:created>
  <dcterms:modified xsi:type="dcterms:W3CDTF">2013-03-15T10:22:37Z</dcterms:modified>
</cp:coreProperties>
</file>