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emf" ContentType="image/x-emf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257" r:id="rId3"/>
    <p:sldId id="260" r:id="rId4"/>
    <p:sldId id="262" r:id="rId5"/>
    <p:sldId id="263" r:id="rId6"/>
    <p:sldId id="264" r:id="rId7"/>
    <p:sldId id="265" r:id="rId8"/>
    <p:sldId id="266" r:id="rId9"/>
    <p:sldId id="268" r:id="rId10"/>
    <p:sldId id="267" r:id="rId11"/>
    <p:sldId id="269" r:id="rId12"/>
    <p:sldId id="270" r:id="rId13"/>
    <p:sldId id="271" r:id="rId14"/>
    <p:sldId id="276" r:id="rId15"/>
    <p:sldId id="273" r:id="rId16"/>
    <p:sldId id="274" r:id="rId17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00"/>
    <a:srgbClr val="FF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7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2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F5638-64B4-46A3-AAA0-7731E50EBF2A}" type="datetimeFigureOut">
              <a:rPr kumimoji="1" lang="ja-JP" altLang="en-US" smtClean="0"/>
              <a:pPr/>
              <a:t>2012/8/22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87F1AF-E41A-4391-9A93-0BC3ABA49EB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454905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7F1AF-E41A-4391-9A93-0BC3ABA49EBB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553251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7F1AF-E41A-4391-9A93-0BC3ABA49EBB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675766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7F1AF-E41A-4391-9A93-0BC3ABA49EBB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073167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7F1AF-E41A-4391-9A93-0BC3ABA49EBB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393260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33DE2-8C33-4DB6-B06E-D9247138E331}" type="datetimeFigureOut">
              <a:rPr kumimoji="1" lang="ja-JP" altLang="en-US" smtClean="0"/>
              <a:pPr/>
              <a:t>2012/8/22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546CC-4BE5-4B61-9C85-5015AE18B2B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219593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33DE2-8C33-4DB6-B06E-D9247138E331}" type="datetimeFigureOut">
              <a:rPr kumimoji="1" lang="ja-JP" altLang="en-US" smtClean="0"/>
              <a:pPr/>
              <a:t>2012/8/22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546CC-4BE5-4B61-9C85-5015AE18B2B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596694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33DE2-8C33-4DB6-B06E-D9247138E331}" type="datetimeFigureOut">
              <a:rPr kumimoji="1" lang="ja-JP" altLang="en-US" smtClean="0"/>
              <a:pPr/>
              <a:t>2012/8/22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546CC-4BE5-4B61-9C85-5015AE18B2B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129632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33DE2-8C33-4DB6-B06E-D9247138E331}" type="datetimeFigureOut">
              <a:rPr kumimoji="1" lang="ja-JP" altLang="en-US" smtClean="0"/>
              <a:pPr/>
              <a:t>2012/8/22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546CC-4BE5-4B61-9C85-5015AE18B2B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802504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33DE2-8C33-4DB6-B06E-D9247138E331}" type="datetimeFigureOut">
              <a:rPr kumimoji="1" lang="ja-JP" altLang="en-US" smtClean="0"/>
              <a:pPr/>
              <a:t>2012/8/22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546CC-4BE5-4B61-9C85-5015AE18B2B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810930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33DE2-8C33-4DB6-B06E-D9247138E331}" type="datetimeFigureOut">
              <a:rPr kumimoji="1" lang="ja-JP" altLang="en-US" smtClean="0"/>
              <a:pPr/>
              <a:t>2012/8/22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546CC-4BE5-4B61-9C85-5015AE18B2B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807434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33DE2-8C33-4DB6-B06E-D9247138E331}" type="datetimeFigureOut">
              <a:rPr kumimoji="1" lang="ja-JP" altLang="en-US" smtClean="0"/>
              <a:pPr/>
              <a:t>2012/8/22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546CC-4BE5-4B61-9C85-5015AE18B2B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586367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33DE2-8C33-4DB6-B06E-D9247138E331}" type="datetimeFigureOut">
              <a:rPr kumimoji="1" lang="ja-JP" altLang="en-US" smtClean="0"/>
              <a:pPr/>
              <a:t>2012/8/22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546CC-4BE5-4B61-9C85-5015AE18B2B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363307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33DE2-8C33-4DB6-B06E-D9247138E331}" type="datetimeFigureOut">
              <a:rPr kumimoji="1" lang="ja-JP" altLang="en-US" smtClean="0"/>
              <a:pPr/>
              <a:t>2012/8/22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546CC-4BE5-4B61-9C85-5015AE18B2B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593875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33DE2-8C33-4DB6-B06E-D9247138E331}" type="datetimeFigureOut">
              <a:rPr kumimoji="1" lang="ja-JP" altLang="en-US" smtClean="0"/>
              <a:pPr/>
              <a:t>2012/8/22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546CC-4BE5-4B61-9C85-5015AE18B2B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171538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33DE2-8C33-4DB6-B06E-D9247138E331}" type="datetimeFigureOut">
              <a:rPr kumimoji="1" lang="ja-JP" altLang="en-US" smtClean="0"/>
              <a:pPr/>
              <a:t>2012/8/22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546CC-4BE5-4B61-9C85-5015AE18B2B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523377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33DE2-8C33-4DB6-B06E-D9247138E331}" type="datetimeFigureOut">
              <a:rPr kumimoji="1" lang="ja-JP" altLang="en-US" smtClean="0"/>
              <a:pPr/>
              <a:t>2012/8/22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546CC-4BE5-4B61-9C85-5015AE18B2B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90909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media1.wma"/><Relationship Id="rId6" Type="http://schemas.microsoft.com/office/2007/relationships/media" Target="../media/media1.wma"/><Relationship Id="rId5" Type="http://schemas.openxmlformats.org/officeDocument/2006/relationships/hyperlink" Target="http://www.keepbanderabeautiful.org/climatechange.htm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4" Type="http://schemas.openxmlformats.org/officeDocument/2006/relationships/hyperlink" Target="http://ukhumanrightsblog.com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hyperlink" Target="http://cugh.wordpress.com/2010/09/21/the-effects-of-climate-change-and-global-health/" TargetMode="External"/><Relationship Id="rId4" Type="http://schemas.openxmlformats.org/officeDocument/2006/relationships/hyperlink" Target="http://www.socialistrevolution.org/ideas/capitalism-puts-the-planet-under-threat/can-capitalism-stop-climate-change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hyperlink" Target="http://bostinno.com/2012/08/12/we-need-to-strengthen-new-englands-cap-and-trade-program/climate-change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hyperlink" Target="http://www.vios.com.au/disastermgmt/" TargetMode="Externa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hyperlink" Target="http://www.consumerenergyreport.com/" TargetMode="Externa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eta-gibbs.pcsb.org/" TargetMode="External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2.png"/><Relationship Id="rId12" Type="http://schemas.openxmlformats.org/officeDocument/2006/relationships/hyperlink" Target="http://machikawaco.wordpress.com/" TargetMode="Externa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hyperlink" Target="http://cdnworldissues.edublogs.org/" TargetMode="External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hyperlink" Target="http://www.allamericanpatriots.com/" TargetMode="External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5" Type="http://schemas.openxmlformats.org/officeDocument/2006/relationships/image" Target="../media/image26.png"/><Relationship Id="rId4" Type="http://schemas.openxmlformats.org/officeDocument/2006/relationships/hyperlink" Target="http://www.eufeco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9982" y="1447800"/>
            <a:ext cx="7452018" cy="4884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ts val="4000"/>
              </a:lnSpc>
            </a:pPr>
            <a:r>
              <a:rPr kumimoji="1" lang="en-US" altLang="ja-JP" dirty="0" smtClean="0"/>
              <a:t>What did medical students learn from our discussion of climate change?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743200" y="6248400"/>
            <a:ext cx="5742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hlinkClick r:id="rId5"/>
              </a:rPr>
              <a:t>http://www.keepbanderabeautiful.org/climatechange.html</a:t>
            </a:r>
            <a:endParaRPr kumimoji="1" lang="ja-JP" altLang="en-US" dirty="0"/>
          </a:p>
        </p:txBody>
      </p:sp>
      <p:pic>
        <p:nvPicPr>
          <p:cNvPr id="3" name="01 New Orleans Shall Rise Again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01 New Orleans Shall Rise Again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8949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5474">
        <p:fade/>
      </p:transition>
    </mc:Choice>
    <mc:Fallback>
      <p:transition spd="med" advTm="54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 xmlns="">
        <p14:playEvt time="0" objId="3"/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sz="4800" dirty="0" smtClean="0"/>
              <a:t>Social determinants of  health</a:t>
            </a:r>
            <a:endParaRPr kumimoji="1" lang="ja-JP" altLang="en-US" sz="48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6200" y="4587815"/>
            <a:ext cx="9067800" cy="204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  <a:spcAft>
                <a:spcPts val="1200"/>
              </a:spcAft>
            </a:pPr>
            <a:r>
              <a:rPr lang="en-US" altLang="ja-JP" sz="2800" i="1" dirty="0" smtClean="0">
                <a:latin typeface="Arial Narrow" pitchFamily="34" charset="0"/>
              </a:rPr>
              <a:t>“It </a:t>
            </a:r>
            <a:r>
              <a:rPr lang="en-US" altLang="ja-JP" sz="2800" i="1" dirty="0">
                <a:latin typeface="Arial Narrow" pitchFamily="34" charset="0"/>
              </a:rPr>
              <a:t>is not just direct starvation which kills though. </a:t>
            </a:r>
            <a:endParaRPr lang="en-US" altLang="ja-JP" sz="2800" i="1" dirty="0" smtClean="0">
              <a:latin typeface="Arial Narrow" pitchFamily="34" charset="0"/>
            </a:endParaRPr>
          </a:p>
          <a:p>
            <a:pPr>
              <a:lnSpc>
                <a:spcPts val="2800"/>
              </a:lnSpc>
              <a:spcAft>
                <a:spcPts val="1200"/>
              </a:spcAft>
            </a:pPr>
            <a:r>
              <a:rPr lang="en-US" altLang="ja-JP" sz="2800" i="1" dirty="0" smtClean="0">
                <a:latin typeface="Arial Narrow" pitchFamily="34" charset="0"/>
              </a:rPr>
              <a:t>Food shortages often </a:t>
            </a:r>
            <a:r>
              <a:rPr lang="en-US" altLang="ja-JP" sz="2800" i="1" dirty="0">
                <a:latin typeface="Arial Narrow" pitchFamily="34" charset="0"/>
              </a:rPr>
              <a:t>prompt migration to places where living </a:t>
            </a:r>
            <a:r>
              <a:rPr lang="en-US" altLang="ja-JP" sz="2800" i="1" dirty="0" smtClean="0">
                <a:latin typeface="Arial Narrow" pitchFamily="34" charset="0"/>
              </a:rPr>
              <a:t>conditions </a:t>
            </a:r>
            <a:r>
              <a:rPr lang="en-US" altLang="ja-JP" sz="2800" i="1" dirty="0">
                <a:latin typeface="Arial Narrow" pitchFamily="34" charset="0"/>
              </a:rPr>
              <a:t>are </a:t>
            </a:r>
            <a:r>
              <a:rPr lang="en-US" altLang="ja-JP" sz="2800" i="1" dirty="0" smtClean="0">
                <a:latin typeface="Arial Narrow" pitchFamily="34" charset="0"/>
              </a:rPr>
              <a:t>inadequate</a:t>
            </a:r>
            <a:r>
              <a:rPr lang="en-US" altLang="ja-JP" sz="2800" i="1" dirty="0">
                <a:latin typeface="Arial Narrow" pitchFamily="34" charset="0"/>
              </a:rPr>
              <a:t>, with poor hygiene and unsanitary water </a:t>
            </a:r>
            <a:r>
              <a:rPr lang="en-US" altLang="ja-JP" sz="2800" i="1" dirty="0" smtClean="0">
                <a:latin typeface="Arial Narrow" pitchFamily="34" charset="0"/>
              </a:rPr>
              <a:t>and </a:t>
            </a:r>
            <a:r>
              <a:rPr lang="en-US" altLang="ja-JP" sz="2800" i="1" dirty="0">
                <a:latin typeface="Arial Narrow" pitchFamily="34" charset="0"/>
              </a:rPr>
              <a:t>this, </a:t>
            </a:r>
            <a:r>
              <a:rPr lang="en-US" altLang="ja-JP" sz="2800" i="1" dirty="0" smtClean="0">
                <a:latin typeface="Arial Narrow" pitchFamily="34" charset="0"/>
              </a:rPr>
              <a:t>coupled </a:t>
            </a:r>
            <a:r>
              <a:rPr lang="en-US" altLang="ja-JP" sz="2800" i="1" dirty="0">
                <a:latin typeface="Arial Narrow" pitchFamily="34" charset="0"/>
              </a:rPr>
              <a:t>with depleted immune </a:t>
            </a:r>
            <a:r>
              <a:rPr lang="en-US" altLang="ja-JP" sz="2800" i="1" dirty="0" err="1" smtClean="0">
                <a:latin typeface="Arial Narrow" pitchFamily="34" charset="0"/>
              </a:rPr>
              <a:t>defences</a:t>
            </a:r>
            <a:r>
              <a:rPr lang="en-US" altLang="ja-JP" sz="2800" i="1" dirty="0" smtClean="0">
                <a:latin typeface="Arial Narrow" pitchFamily="34" charset="0"/>
              </a:rPr>
              <a:t> </a:t>
            </a:r>
            <a:r>
              <a:rPr lang="en-US" altLang="ja-JP" sz="2800" i="1" dirty="0">
                <a:latin typeface="Arial Narrow" pitchFamily="34" charset="0"/>
              </a:rPr>
              <a:t>from lack of food, </a:t>
            </a:r>
            <a:r>
              <a:rPr lang="en-US" altLang="ja-JP" sz="2800" i="1" dirty="0" smtClean="0">
                <a:latin typeface="Arial Narrow" pitchFamily="34" charset="0"/>
              </a:rPr>
              <a:t>leads </a:t>
            </a:r>
            <a:r>
              <a:rPr lang="en-US" altLang="ja-JP" sz="2800" i="1" dirty="0">
                <a:latin typeface="Arial Narrow" pitchFamily="34" charset="0"/>
              </a:rPr>
              <a:t>to </a:t>
            </a:r>
            <a:r>
              <a:rPr lang="en-US" altLang="ja-JP" sz="2800" i="1" dirty="0" smtClean="0">
                <a:latin typeface="Arial Narrow" pitchFamily="34" charset="0"/>
              </a:rPr>
              <a:t>infection-related deaths”</a:t>
            </a:r>
            <a:endParaRPr kumimoji="1" lang="ja-JP" altLang="en-US" sz="2800" i="1" dirty="0">
              <a:latin typeface="Arial Narrow" pitchFamily="34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941" y="1143000"/>
            <a:ext cx="8160774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7315200" y="3886200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</a:rPr>
              <a:t>UNHCR, Japan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820944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4093">
        <p:fade/>
      </p:transition>
    </mc:Choice>
    <mc:Fallback>
      <p:transition spd="med" advTm="140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81000" y="4800600"/>
            <a:ext cx="8610600" cy="2286000"/>
          </a:xfrm>
        </p:spPr>
        <p:txBody>
          <a:bodyPr>
            <a:noAutofit/>
          </a:bodyPr>
          <a:lstStyle/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en-US" altLang="ja-JP" i="1" dirty="0" smtClean="0">
                <a:latin typeface="Arial Narrow" pitchFamily="34" charset="0"/>
              </a:rPr>
              <a:t>“…the </a:t>
            </a:r>
            <a:r>
              <a:rPr lang="en-US" altLang="ja-JP" i="1" dirty="0">
                <a:latin typeface="Arial Narrow" pitchFamily="34" charset="0"/>
              </a:rPr>
              <a:t>increase in air pollutants associated with climate </a:t>
            </a:r>
            <a:r>
              <a:rPr lang="en-US" altLang="ja-JP" i="1" dirty="0" smtClean="0">
                <a:latin typeface="Arial Narrow" pitchFamily="34" charset="0"/>
              </a:rPr>
              <a:t>change…, can </a:t>
            </a:r>
            <a:r>
              <a:rPr lang="en-US" altLang="ja-JP" i="1" dirty="0">
                <a:latin typeface="Arial Narrow" pitchFamily="34" charset="0"/>
              </a:rPr>
              <a:t>result in cardiovascular and respiratory problems and exacerbation of pre-existing problems especially in pregnant females, the young and the </a:t>
            </a:r>
            <a:r>
              <a:rPr lang="en-US" altLang="ja-JP" i="1" dirty="0" smtClean="0">
                <a:latin typeface="Arial Narrow" pitchFamily="34" charset="0"/>
              </a:rPr>
              <a:t>elderly.”</a:t>
            </a:r>
            <a:endParaRPr lang="en-US" altLang="ja-JP" i="1" dirty="0">
              <a:latin typeface="Arial Narrow" pitchFamily="34" charset="0"/>
            </a:endParaRPr>
          </a:p>
          <a:p>
            <a:pPr>
              <a:lnSpc>
                <a:spcPts val="3000"/>
              </a:lnSpc>
              <a:spcBef>
                <a:spcPts val="0"/>
              </a:spcBef>
            </a:pPr>
            <a:endParaRPr lang="ja-JP" altLang="en-US" i="1" dirty="0">
              <a:latin typeface="Arial Narrow" pitchFamily="34" charset="0"/>
            </a:endParaRP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endParaRPr kumimoji="1" lang="ja-JP" altLang="en-US" i="1" dirty="0">
              <a:latin typeface="Arial Narrow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799" y="1219200"/>
            <a:ext cx="483809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1134070" y="381000"/>
            <a:ext cx="67145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She could be my clinic patient…</a:t>
            </a:r>
            <a:endParaRPr kumimoji="1" lang="ja-JP" altLang="en-US" sz="4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74633" y="4295001"/>
            <a:ext cx="13732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chemeClr val="bg1"/>
                </a:solidFill>
              </a:rPr>
              <a:t>weheartworld.com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770432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2494">
        <p:fade/>
      </p:transition>
    </mc:Choice>
    <mc:Fallback>
      <p:transition spd="med" advTm="124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sz="5400" dirty="0" smtClean="0"/>
              <a:t>We are also responsible…</a:t>
            </a:r>
            <a:endParaRPr kumimoji="1" lang="ja-JP" altLang="en-US" sz="54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533400" y="5105400"/>
            <a:ext cx="8382000" cy="14478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ja-JP" i="1" dirty="0" smtClean="0">
                <a:latin typeface="Arial Narrow" pitchFamily="34" charset="0"/>
              </a:rPr>
              <a:t>“As </a:t>
            </a:r>
            <a:r>
              <a:rPr lang="en-US" altLang="ja-JP" i="1" dirty="0">
                <a:latin typeface="Arial Narrow" pitchFamily="34" charset="0"/>
              </a:rPr>
              <a:t>Europe’s biggest employer, the NHS produces 20 million </a:t>
            </a:r>
            <a:r>
              <a:rPr lang="en-US" altLang="ja-JP" i="1" dirty="0" err="1" smtClean="0">
                <a:latin typeface="Arial Narrow" pitchFamily="34" charset="0"/>
              </a:rPr>
              <a:t>tonnes</a:t>
            </a:r>
            <a:r>
              <a:rPr lang="en-US" altLang="ja-JP" i="1" dirty="0" smtClean="0">
                <a:latin typeface="Arial Narrow" pitchFamily="34" charset="0"/>
              </a:rPr>
              <a:t> </a:t>
            </a:r>
            <a:r>
              <a:rPr lang="en-US" altLang="ja-JP" i="1" dirty="0">
                <a:latin typeface="Arial Narrow" pitchFamily="34" charset="0"/>
              </a:rPr>
              <a:t>of carbon dioxide per annum, giving it the potential to have a significant effect on climate change (SDU, </a:t>
            </a:r>
            <a:r>
              <a:rPr lang="en-US" altLang="ja-JP" i="1" dirty="0" smtClean="0">
                <a:latin typeface="Arial Narrow" pitchFamily="34" charset="0"/>
              </a:rPr>
              <a:t>2012 cited in student’s essay).”</a:t>
            </a:r>
            <a:endParaRPr lang="en-US" altLang="ja-JP" i="1" dirty="0">
              <a:latin typeface="Arial Narrow" pitchFamily="34" charset="0"/>
            </a:endParaRPr>
          </a:p>
          <a:p>
            <a:endParaRPr lang="ja-JP" altLang="en-US" i="1" dirty="0">
              <a:latin typeface="Arial Narrow" pitchFamily="34" charset="0"/>
            </a:endParaRPr>
          </a:p>
          <a:p>
            <a:pPr marL="0" indent="0">
              <a:buNone/>
            </a:pPr>
            <a:endParaRPr kumimoji="1" lang="ja-JP" altLang="en-US" i="1" dirty="0">
              <a:latin typeface="Arial Narrow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95400"/>
            <a:ext cx="3429000" cy="3479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4127178" y="4724400"/>
            <a:ext cx="2121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chemeClr val="bg1"/>
                </a:solidFill>
                <a:hlinkClick r:id="rId4"/>
              </a:rPr>
              <a:t>http://ukhumanrightsblog.com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860594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9142">
        <p:fade/>
      </p:transition>
    </mc:Choice>
    <mc:Fallback>
      <p:transition spd="med" advTm="91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458200" cy="639762"/>
          </a:xfrm>
        </p:spPr>
        <p:txBody>
          <a:bodyPr>
            <a:normAutofit fontScale="90000"/>
          </a:bodyPr>
          <a:lstStyle/>
          <a:p>
            <a:r>
              <a:rPr lang="en-US" altLang="ja-JP" sz="4200" dirty="0"/>
              <a:t>S</a:t>
            </a:r>
            <a:r>
              <a:rPr kumimoji="1" lang="en-US" altLang="ja-JP" sz="4200" dirty="0" smtClean="0"/>
              <a:t>tudents </a:t>
            </a:r>
            <a:r>
              <a:rPr kumimoji="1" lang="en-US" altLang="ja-JP" sz="4200" dirty="0" err="1" smtClean="0"/>
              <a:t>recognised</a:t>
            </a:r>
            <a:r>
              <a:rPr kumimoji="1" lang="en-US" altLang="ja-JP" sz="4200" dirty="0" smtClean="0"/>
              <a:t> the importance of</a:t>
            </a:r>
            <a:r>
              <a:rPr kumimoji="1" lang="en-US" altLang="ja-JP" dirty="0" smtClean="0"/>
              <a:t>…</a:t>
            </a:r>
            <a:endParaRPr kumimoji="1" lang="ja-JP" altLang="en-US" dirty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380999" y="1143000"/>
            <a:ext cx="3515745" cy="2209800"/>
            <a:chOff x="380999" y="1466850"/>
            <a:chExt cx="3515745" cy="2209800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999" y="1466850"/>
              <a:ext cx="3515745" cy="1657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1310703" y="3091875"/>
              <a:ext cx="168347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 smtClean="0">
                  <a:latin typeface="Arial Narrow" pitchFamily="34" charset="0"/>
                </a:rPr>
                <a:t>Education</a:t>
              </a:r>
              <a:endParaRPr kumimoji="1" lang="ja-JP" altLang="en-US" sz="3200" dirty="0">
                <a:latin typeface="Arial Narrow" pitchFamily="34" charset="0"/>
              </a:endParaRPr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489516" y="3446317"/>
            <a:ext cx="3106941" cy="3257551"/>
            <a:chOff x="3506940" y="1162049"/>
            <a:chExt cx="3106941" cy="3257551"/>
          </a:xfrm>
        </p:grpSpPr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2996" y="1162049"/>
              <a:ext cx="2444959" cy="24449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3506940" y="3609122"/>
              <a:ext cx="3106941" cy="810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altLang="ja-JP" sz="3200" dirty="0" smtClean="0">
                  <a:latin typeface="Arial Narrow" pitchFamily="34" charset="0"/>
                </a:rPr>
                <a:t>An i</a:t>
              </a:r>
              <a:r>
                <a:rPr kumimoji="1" lang="en-US" altLang="ja-JP" sz="3200" dirty="0" smtClean="0">
                  <a:latin typeface="Arial Narrow" pitchFamily="34" charset="0"/>
                </a:rPr>
                <a:t>nterdisciplinary </a:t>
              </a:r>
            </a:p>
            <a:p>
              <a:pPr algn="ctr">
                <a:lnSpc>
                  <a:spcPts val="2800"/>
                </a:lnSpc>
              </a:pPr>
              <a:r>
                <a:rPr lang="en-US" altLang="ja-JP" sz="3200" dirty="0" smtClean="0">
                  <a:latin typeface="Arial Narrow" pitchFamily="34" charset="0"/>
                </a:rPr>
                <a:t>perspective</a:t>
              </a:r>
              <a:endParaRPr kumimoji="1" lang="ja-JP" altLang="en-US" sz="3200" dirty="0">
                <a:latin typeface="Arial Narrow" pitchFamily="34" charset="0"/>
              </a:endParaRPr>
            </a:p>
          </p:txBody>
        </p:sp>
      </p:grp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14400"/>
            <a:ext cx="3358071" cy="2798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5257800" y="3581400"/>
            <a:ext cx="3031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Arial Narrow" pitchFamily="34" charset="0"/>
              </a:rPr>
              <a:t>International action</a:t>
            </a:r>
            <a:endParaRPr kumimoji="1" lang="ja-JP" altLang="en-US" sz="3200" dirty="0">
              <a:latin typeface="Arial Narrow" pitchFamily="34" charset="0"/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2468" y="4452142"/>
            <a:ext cx="2629034" cy="225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テキスト ボックス 16"/>
          <p:cNvSpPr txBox="1"/>
          <p:nvPr/>
        </p:nvSpPr>
        <p:spPr>
          <a:xfrm>
            <a:off x="7010400" y="5130225"/>
            <a:ext cx="2133084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ja-JP" sz="3200" dirty="0" smtClean="0">
                <a:latin typeface="Arial Narrow" pitchFamily="34" charset="0"/>
              </a:rPr>
              <a:t>A policy level</a:t>
            </a:r>
          </a:p>
          <a:p>
            <a:r>
              <a:rPr kumimoji="1" lang="en-US" altLang="ja-JP" sz="3200" dirty="0" smtClean="0">
                <a:latin typeface="Arial Narrow" pitchFamily="34" charset="0"/>
              </a:rPr>
              <a:t>approach</a:t>
            </a:r>
            <a:endParaRPr kumimoji="1" lang="ja-JP" altLang="en-US" sz="3200" dirty="0">
              <a:latin typeface="Arial Narrow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453869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2400">
        <p:fade/>
      </p:transition>
    </mc:Choice>
    <mc:Fallback>
      <p:transition spd="med" advTm="12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458200" cy="1600200"/>
          </a:xfrm>
        </p:spPr>
        <p:txBody>
          <a:bodyPr>
            <a:noAutofit/>
          </a:bodyPr>
          <a:lstStyle/>
          <a:p>
            <a:pPr algn="l"/>
            <a:r>
              <a:rPr kumimoji="1" lang="en-US" altLang="ja-JP" sz="3200" dirty="0" smtClean="0">
                <a:latin typeface="Arial Narrow" pitchFamily="34" charset="0"/>
              </a:rPr>
              <a:t>In summary, </a:t>
            </a:r>
            <a:br>
              <a:rPr kumimoji="1" lang="en-US" altLang="ja-JP" sz="3200" dirty="0" smtClean="0">
                <a:latin typeface="Arial Narrow" pitchFamily="34" charset="0"/>
              </a:rPr>
            </a:br>
            <a:r>
              <a:rPr kumimoji="1" lang="en-US" altLang="ja-JP" sz="3200" dirty="0" smtClean="0">
                <a:latin typeface="Arial Narrow" pitchFamily="34" charset="0"/>
              </a:rPr>
              <a:t>topics of “climate change” provided opportunities for students to explicitly discuss; </a:t>
            </a:r>
            <a:br>
              <a:rPr kumimoji="1" lang="en-US" altLang="ja-JP" sz="3200" dirty="0" smtClean="0">
                <a:latin typeface="Arial Narrow" pitchFamily="34" charset="0"/>
              </a:rPr>
            </a:br>
            <a:endParaRPr kumimoji="1" lang="ja-JP" altLang="en-US" sz="3200" dirty="0">
              <a:latin typeface="Arial Narrow" pitchFamily="34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78058" y="1752600"/>
            <a:ext cx="8305800" cy="4221163"/>
          </a:xfrm>
        </p:spPr>
        <p:txBody>
          <a:bodyPr>
            <a:normAutofit/>
          </a:bodyPr>
          <a:lstStyle/>
          <a:p>
            <a:pPr>
              <a:buClr>
                <a:srgbClr val="7030A0"/>
              </a:buClr>
              <a:buFont typeface="Wingdings" pitchFamily="2" charset="2"/>
              <a:buChar char="l"/>
            </a:pPr>
            <a:r>
              <a:rPr lang="en-US" altLang="ja-JP" sz="3200" dirty="0" smtClean="0">
                <a:solidFill>
                  <a:srgbClr val="002060"/>
                </a:solidFill>
                <a:latin typeface="Arial Narrow" pitchFamily="34" charset="0"/>
              </a:rPr>
              <a:t>Global burden of disease</a:t>
            </a:r>
          </a:p>
          <a:p>
            <a:pPr>
              <a:buClr>
                <a:srgbClr val="7030A0"/>
              </a:buClr>
              <a:buFont typeface="Wingdings" pitchFamily="2" charset="2"/>
              <a:buChar char="l"/>
            </a:pPr>
            <a:r>
              <a:rPr kumimoji="1" lang="en-US" altLang="ja-JP" sz="3200" dirty="0" smtClean="0">
                <a:solidFill>
                  <a:srgbClr val="002060"/>
                </a:solidFill>
                <a:latin typeface="Arial Narrow" pitchFamily="34" charset="0"/>
              </a:rPr>
              <a:t>Socioeconomic </a:t>
            </a:r>
            <a:r>
              <a:rPr lang="en-US" altLang="ja-JP" sz="3200" dirty="0">
                <a:solidFill>
                  <a:srgbClr val="002060"/>
                </a:solidFill>
                <a:latin typeface="Arial Narrow" pitchFamily="34" charset="0"/>
              </a:rPr>
              <a:t>&amp;</a:t>
            </a:r>
            <a:r>
              <a:rPr kumimoji="1" lang="en-US" altLang="ja-JP" sz="3200" dirty="0" smtClean="0">
                <a:solidFill>
                  <a:srgbClr val="002060"/>
                </a:solidFill>
                <a:latin typeface="Arial Narrow" pitchFamily="34" charset="0"/>
              </a:rPr>
              <a:t> environmental determinants of health</a:t>
            </a:r>
          </a:p>
          <a:p>
            <a:pPr>
              <a:buClr>
                <a:srgbClr val="7030A0"/>
              </a:buClr>
              <a:buFont typeface="Wingdings" pitchFamily="2" charset="2"/>
              <a:buChar char="l"/>
            </a:pPr>
            <a:r>
              <a:rPr lang="en-US" altLang="ja-JP" sz="3200" dirty="0" smtClean="0">
                <a:solidFill>
                  <a:srgbClr val="002060"/>
                </a:solidFill>
                <a:latin typeface="Arial Narrow" pitchFamily="34" charset="0"/>
              </a:rPr>
              <a:t>Health systems</a:t>
            </a:r>
          </a:p>
          <a:p>
            <a:pPr>
              <a:buClr>
                <a:srgbClr val="7030A0"/>
              </a:buClr>
              <a:buFont typeface="Wingdings" pitchFamily="2" charset="2"/>
              <a:buChar char="l"/>
            </a:pPr>
            <a:r>
              <a:rPr kumimoji="1" lang="en-US" altLang="ja-JP" sz="3200" dirty="0" smtClean="0">
                <a:solidFill>
                  <a:srgbClr val="002060"/>
                </a:solidFill>
                <a:latin typeface="Arial Narrow" pitchFamily="34" charset="0"/>
              </a:rPr>
              <a:t>Global health governance</a:t>
            </a:r>
          </a:p>
          <a:p>
            <a:pPr>
              <a:buClr>
                <a:srgbClr val="7030A0"/>
              </a:buClr>
              <a:buFont typeface="Wingdings" pitchFamily="2" charset="2"/>
              <a:buChar char="l"/>
            </a:pPr>
            <a:r>
              <a:rPr lang="en-US" altLang="ja-JP" sz="3200" dirty="0" smtClean="0">
                <a:solidFill>
                  <a:srgbClr val="002060"/>
                </a:solidFill>
                <a:latin typeface="Arial Narrow" pitchFamily="34" charset="0"/>
              </a:rPr>
              <a:t>Human rights &amp; ethics</a:t>
            </a:r>
          </a:p>
          <a:p>
            <a:pPr>
              <a:buClr>
                <a:srgbClr val="7030A0"/>
              </a:buClr>
              <a:buFont typeface="Wingdings" pitchFamily="2" charset="2"/>
              <a:buChar char="l"/>
            </a:pPr>
            <a:r>
              <a:rPr lang="en-US" altLang="ja-JP" sz="3200" dirty="0" smtClean="0">
                <a:solidFill>
                  <a:srgbClr val="002060"/>
                </a:solidFill>
                <a:latin typeface="Arial Narrow" pitchFamily="34" charset="0"/>
              </a:rPr>
              <a:t>Cultural diversity </a:t>
            </a:r>
            <a:r>
              <a:rPr lang="en-US" altLang="ja-JP" sz="3200" dirty="0">
                <a:solidFill>
                  <a:srgbClr val="002060"/>
                </a:solidFill>
                <a:latin typeface="Arial Narrow" pitchFamily="34" charset="0"/>
              </a:rPr>
              <a:t>&amp;</a:t>
            </a:r>
            <a:r>
              <a:rPr lang="en-US" altLang="ja-JP" sz="3200" dirty="0" smtClean="0">
                <a:solidFill>
                  <a:srgbClr val="002060"/>
                </a:solidFill>
                <a:latin typeface="Arial Narrow" pitchFamily="34" charset="0"/>
              </a:rPr>
              <a:t> health</a:t>
            </a:r>
          </a:p>
          <a:p>
            <a:pPr marL="0" indent="0">
              <a:buNone/>
            </a:pPr>
            <a:endParaRPr kumimoji="1" lang="en-US" altLang="ja-JP" dirty="0" smtClean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886200"/>
            <a:ext cx="2743200" cy="1798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622682" y="6019800"/>
            <a:ext cx="79117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 </a:t>
            </a:r>
            <a:r>
              <a:rPr lang="en-US" altLang="ja-JP" sz="2400" dirty="0" smtClean="0"/>
              <a:t>Johnson et al. Global </a:t>
            </a:r>
            <a:r>
              <a:rPr lang="en-US" altLang="ja-JP" sz="2400" dirty="0"/>
              <a:t>health learning outcomes for medical </a:t>
            </a:r>
            <a:endParaRPr lang="en-US" altLang="ja-JP" sz="2400" dirty="0" smtClean="0"/>
          </a:p>
          <a:p>
            <a:pPr>
              <a:lnSpc>
                <a:spcPts val="2400"/>
              </a:lnSpc>
            </a:pPr>
            <a:r>
              <a:rPr lang="en-US" altLang="ja-JP" sz="2400" dirty="0" smtClean="0"/>
              <a:t>students </a:t>
            </a:r>
            <a:r>
              <a:rPr lang="en-US" altLang="ja-JP" sz="2400" dirty="0"/>
              <a:t>in  the  UK.  </a:t>
            </a:r>
            <a:r>
              <a:rPr lang="en-US" altLang="ja-JP" sz="2400" dirty="0" smtClean="0"/>
              <a:t>Lancet </a:t>
            </a:r>
            <a:r>
              <a:rPr lang="en-US" altLang="ja-JP" sz="2400" dirty="0"/>
              <a:t>2012, 379: </a:t>
            </a:r>
            <a:r>
              <a:rPr lang="en-US" altLang="ja-JP" sz="2400" dirty="0" smtClean="0"/>
              <a:t>2033-35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322928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1493">
        <p:fade/>
      </p:transition>
    </mc:Choice>
    <mc:Fallback>
      <p:transition spd="med" advTm="114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1362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The challenge is …</a:t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1295400" y="1752600"/>
            <a:ext cx="7391400" cy="9906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altLang="ja-JP" dirty="0"/>
              <a:t>h</a:t>
            </a:r>
            <a:r>
              <a:rPr lang="en-US" altLang="ja-JP" dirty="0" smtClean="0"/>
              <a:t>ow to</a:t>
            </a:r>
            <a:r>
              <a:rPr kumimoji="1" lang="en-US" altLang="ja-JP" dirty="0" smtClean="0"/>
              <a:t> encourage students to consider themselves as</a:t>
            </a:r>
          </a:p>
          <a:p>
            <a:pPr marL="0" indent="0">
              <a:buNone/>
            </a:pPr>
            <a:r>
              <a:rPr kumimoji="1" lang="en-US" altLang="ja-JP" dirty="0" smtClean="0"/>
              <a:t>agents of change as health professionals.</a:t>
            </a:r>
            <a:endParaRPr kumimoji="1" lang="ja-JP" alt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2077" y="3130210"/>
            <a:ext cx="3603523" cy="319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301599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7192">
        <p:fade/>
      </p:transition>
    </mc:Choice>
    <mc:Fallback>
      <p:transition spd="med" advTm="71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1430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0" y="357187"/>
            <a:ext cx="9638071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524000" y="4572000"/>
            <a:ext cx="6261779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cap="all" dirty="0" smtClean="0"/>
              <a:t>Music:  New </a:t>
            </a:r>
            <a:r>
              <a:rPr kumimoji="1" lang="en-US" altLang="ja-JP" sz="2400" cap="all" dirty="0" err="1" smtClean="0"/>
              <a:t>orleans</a:t>
            </a:r>
            <a:r>
              <a:rPr kumimoji="1" lang="en-US" altLang="ja-JP" sz="2400" cap="all" dirty="0" smtClean="0"/>
              <a:t> shall rise again</a:t>
            </a:r>
          </a:p>
          <a:p>
            <a:pPr algn="ctr">
              <a:spcAft>
                <a:spcPts val="1200"/>
              </a:spcAft>
            </a:pPr>
            <a:r>
              <a:rPr kumimoji="1" lang="en-US" altLang="ja-JP" sz="2400" cap="all" dirty="0" smtClean="0">
                <a:latin typeface="Times New Roman" pitchFamily="18" charset="0"/>
                <a:cs typeface="Times New Roman" pitchFamily="18" charset="0"/>
              </a:rPr>
              <a:t>              George Winston  </a:t>
            </a:r>
            <a:r>
              <a:rPr kumimoji="1" lang="en-US" altLang="ja-JP" cap="all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solo piano</a:t>
            </a:r>
          </a:p>
          <a:p>
            <a:pPr algn="ctr"/>
            <a:r>
              <a:rPr lang="en-US" altLang="ja-JP" sz="2400" cap="all" dirty="0"/>
              <a:t> </a:t>
            </a:r>
            <a:r>
              <a:rPr lang="en-US" altLang="ja-JP" sz="2400" cap="all" dirty="0" smtClean="0"/>
              <a:t>    </a:t>
            </a:r>
            <a:r>
              <a:rPr lang="en-US" altLang="ja-JP" sz="2400" cap="all" dirty="0" smtClean="0">
                <a:solidFill>
                  <a:schemeClr val="accent3">
                    <a:lumMod val="50000"/>
                  </a:schemeClr>
                </a:solidFill>
              </a:rPr>
              <a:t>from Gulf Coast blues and impressions</a:t>
            </a:r>
          </a:p>
          <a:p>
            <a:pPr algn="ctr">
              <a:lnSpc>
                <a:spcPts val="2400"/>
              </a:lnSpc>
            </a:pPr>
            <a:r>
              <a:rPr lang="en-US" altLang="ja-JP" sz="2400" cap="all" dirty="0" smtClean="0">
                <a:solidFill>
                  <a:srgbClr val="0070C0"/>
                </a:solidFill>
              </a:rPr>
              <a:t>               - A Hurricane relief benefit</a:t>
            </a:r>
          </a:p>
          <a:p>
            <a:endParaRPr kumimoji="1" lang="ja-JP" altLang="en-US" sz="2400" cap="al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889836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2738">
        <p:fade/>
      </p:transition>
    </mc:Choice>
    <mc:Fallback>
      <p:transition spd="med" advTm="127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1175" y="228600"/>
            <a:ext cx="4746625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4876800" y="3124200"/>
            <a:ext cx="4362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 smtClean="0">
                <a:solidFill>
                  <a:schemeClr val="bg1"/>
                </a:solidFill>
                <a:hlinkClick r:id="rId4"/>
              </a:rPr>
              <a:t>http://www.socialistrevolution.org/ideas/capitalism-puts-the-planet-under-threat/can-capitalism-stop-climate-change/</a:t>
            </a:r>
            <a:endParaRPr kumimoji="1" lang="ja-JP" altLang="en-US" sz="800" dirty="0">
              <a:solidFill>
                <a:schemeClr val="bg1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52400" y="6477000"/>
            <a:ext cx="5486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 smtClean="0">
                <a:hlinkClick r:id="rId5"/>
              </a:rPr>
              <a:t>http://cugh.wordpress.com/2010/09/21/the-effects-of-climate-change-and-global-health/</a:t>
            </a:r>
            <a:endParaRPr lang="ja-JP" altLang="en-US" sz="10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28800"/>
            <a:ext cx="4714056" cy="4694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-76200" y="514368"/>
            <a:ext cx="45684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Climate Change</a:t>
            </a:r>
            <a:endParaRPr kumimoji="1" lang="ja-JP" altLang="en-US" sz="5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角丸四角形吹き出し 12"/>
          <p:cNvSpPr/>
          <p:nvPr/>
        </p:nvSpPr>
        <p:spPr>
          <a:xfrm>
            <a:off x="5334000" y="3657600"/>
            <a:ext cx="3581400" cy="2819400"/>
          </a:xfrm>
          <a:prstGeom prst="wedgeRoundRectCallout">
            <a:avLst>
              <a:gd name="adj1" fmla="val 38615"/>
              <a:gd name="adj2" fmla="val 60950"/>
              <a:gd name="adj3" fmla="val 16667"/>
            </a:avLst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  <a:spcBef>
                <a:spcPts val="1200"/>
              </a:spcBef>
            </a:pPr>
            <a:r>
              <a:rPr kumimoji="1" lang="en-US" altLang="ja-JP" sz="2800" dirty="0" smtClean="0">
                <a:solidFill>
                  <a:srgbClr val="002060"/>
                </a:solidFill>
              </a:rPr>
              <a:t>I do not deny it’s happening, but it’s nothing to do with my clinical practice…. </a:t>
            </a:r>
          </a:p>
          <a:p>
            <a:pPr algn="ctr">
              <a:lnSpc>
                <a:spcPts val="2800"/>
              </a:lnSpc>
              <a:spcBef>
                <a:spcPts val="1200"/>
              </a:spcBef>
            </a:pPr>
            <a:r>
              <a:rPr kumimoji="1" lang="en-US" altLang="ja-JP" sz="2800" dirty="0" smtClean="0">
                <a:solidFill>
                  <a:srgbClr val="002060"/>
                </a:solidFill>
              </a:rPr>
              <a:t>What can we do, anyway?</a:t>
            </a:r>
            <a:endParaRPr kumimoji="1" lang="ja-JP" altLang="en-US" sz="2800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824990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6484">
        <p:fade/>
      </p:transition>
    </mc:Choice>
    <mc:Fallback>
      <p:transition spd="med" advTm="64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6600" dirty="0" smtClean="0"/>
              <a:t>Is it, really?</a:t>
            </a:r>
            <a:endParaRPr kumimoji="1" lang="ja-JP" altLang="en-US" sz="6600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371600"/>
            <a:ext cx="5410200" cy="5061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1524000" y="6477000"/>
            <a:ext cx="641553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 smtClean="0">
                <a:hlinkClick r:id="rId4"/>
              </a:rPr>
              <a:t>http://bostinno.com/2012/08/12/we-need-to-strengthen-new-englands-cap-and-trade-program/climate-change/</a:t>
            </a:r>
            <a:endParaRPr kumimoji="1" lang="ja-JP" altLang="en-US" sz="105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884237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4325">
        <p:fade/>
      </p:transition>
    </mc:Choice>
    <mc:Fallback>
      <p:transition spd="med" advTm="43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1564" y="2057400"/>
            <a:ext cx="6223000" cy="466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62200"/>
            <a:ext cx="1809750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905000"/>
          </a:xfrm>
        </p:spPr>
        <p:txBody>
          <a:bodyPr>
            <a:noAutofit/>
          </a:bodyPr>
          <a:lstStyle/>
          <a:p>
            <a:pPr>
              <a:lnSpc>
                <a:spcPts val="3400"/>
              </a:lnSpc>
            </a:pPr>
            <a:r>
              <a:rPr kumimoji="1" lang="en-US" altLang="ja-JP" sz="3600" dirty="0" smtClean="0">
                <a:solidFill>
                  <a:srgbClr val="002060"/>
                </a:solidFill>
                <a:latin typeface="Arial Narrow" pitchFamily="34" charset="0"/>
              </a:rPr>
              <a:t>Let’s find out what medical students in London</a:t>
            </a:r>
            <a:br>
              <a:rPr kumimoji="1" lang="en-US" altLang="ja-JP" sz="3600" dirty="0" smtClean="0">
                <a:solidFill>
                  <a:srgbClr val="002060"/>
                </a:solidFill>
                <a:latin typeface="Arial Narrow" pitchFamily="34" charset="0"/>
              </a:rPr>
            </a:br>
            <a:r>
              <a:rPr kumimoji="1" lang="en-US" altLang="ja-JP" sz="3600" dirty="0" smtClean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en-US" altLang="ja-JP" sz="3600" dirty="0">
                <a:solidFill>
                  <a:srgbClr val="002060"/>
                </a:solidFill>
                <a:latin typeface="Arial Narrow" pitchFamily="34" charset="0"/>
              </a:rPr>
              <a:t>wrote </a:t>
            </a:r>
            <a:r>
              <a:rPr lang="en-US" altLang="ja-JP" sz="3600" dirty="0" smtClean="0">
                <a:solidFill>
                  <a:srgbClr val="002060"/>
                </a:solidFill>
                <a:latin typeface="Arial Narrow" pitchFamily="34" charset="0"/>
              </a:rPr>
              <a:t>in their essay</a:t>
            </a:r>
            <a:r>
              <a:rPr lang="en-US" altLang="ja-JP" sz="3600" dirty="0">
                <a:solidFill>
                  <a:srgbClr val="002060"/>
                </a:solidFill>
                <a:latin typeface="Arial Narrow" pitchFamily="34" charset="0"/>
              </a:rPr>
              <a:t>s</a:t>
            </a:r>
            <a:r>
              <a:rPr lang="en-US" altLang="ja-JP" sz="3600" dirty="0" smtClean="0">
                <a:solidFill>
                  <a:srgbClr val="002060"/>
                </a:solidFill>
                <a:latin typeface="Arial Narrow" pitchFamily="34" charset="0"/>
              </a:rPr>
              <a:t> </a:t>
            </a:r>
            <a:br>
              <a:rPr lang="en-US" altLang="ja-JP" sz="3600" dirty="0" smtClean="0">
                <a:solidFill>
                  <a:srgbClr val="002060"/>
                </a:solidFill>
                <a:latin typeface="Arial Narrow" pitchFamily="34" charset="0"/>
              </a:rPr>
            </a:br>
            <a:r>
              <a:rPr lang="en-US" altLang="ja-JP" sz="3600" dirty="0" smtClean="0">
                <a:solidFill>
                  <a:srgbClr val="002060"/>
                </a:solidFill>
                <a:latin typeface="Arial Narrow" pitchFamily="34" charset="0"/>
              </a:rPr>
              <a:t>after their ‘climate change’ </a:t>
            </a:r>
            <a:r>
              <a:rPr lang="en-US" altLang="ja-JP" sz="3600" dirty="0">
                <a:solidFill>
                  <a:srgbClr val="002060"/>
                </a:solidFill>
                <a:latin typeface="Arial Narrow" pitchFamily="34" charset="0"/>
              </a:rPr>
              <a:t>workshop</a:t>
            </a:r>
            <a:r>
              <a:rPr lang="en-US" altLang="ja-JP" sz="3600" dirty="0" smtClean="0">
                <a:solidFill>
                  <a:srgbClr val="002060"/>
                </a:solidFill>
                <a:latin typeface="Arial Narrow" pitchFamily="34" charset="0"/>
              </a:rPr>
              <a:t>!</a:t>
            </a:r>
            <a:endParaRPr kumimoji="1" lang="ja-JP" altLang="en-US" sz="3600" dirty="0">
              <a:solidFill>
                <a:srgbClr val="00206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2748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4212">
        <p:fade/>
      </p:transition>
    </mc:Choice>
    <mc:Fallback>
      <p:transition spd="med" advTm="421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914400"/>
          </a:xfrm>
        </p:spPr>
        <p:txBody>
          <a:bodyPr/>
          <a:lstStyle/>
          <a:p>
            <a:r>
              <a:rPr kumimoji="1" lang="en-US" altLang="ja-JP" dirty="0" smtClean="0"/>
              <a:t>Climate change could cause…</a:t>
            </a:r>
            <a:endParaRPr kumimoji="1" lang="ja-JP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934" y="885731"/>
            <a:ext cx="3526666" cy="254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3400" y="885731"/>
            <a:ext cx="3772525" cy="2510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4191000" y="3352800"/>
            <a:ext cx="501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latin typeface="Arial Narrow" pitchFamily="34" charset="0"/>
              </a:rPr>
              <a:t>http://www.examiner.com/images/blog/EXID23333/images/TyphoonMelor_TSPara.png</a:t>
            </a:r>
            <a:endParaRPr kumimoji="1" lang="ja-JP" altLang="en-US" sz="1200" dirty="0">
              <a:latin typeface="Arial Narrow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7200" y="3352800"/>
            <a:ext cx="3709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http://www.chapel.byethost13.com/images/drought.jpg</a:t>
            </a:r>
            <a:endParaRPr kumimoji="1" lang="ja-JP" altLang="en-US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39432"/>
            <a:ext cx="4876800" cy="295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457200" y="6324600"/>
            <a:ext cx="1293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ja-JP" sz="1200" dirty="0">
                <a:solidFill>
                  <a:schemeClr val="bg1"/>
                </a:solidFill>
                <a:latin typeface="Arial" charset="0"/>
                <a:cs typeface="Arial" charset="0"/>
              </a:rPr>
              <a:t>www.sdu.nhs.uk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2654" y="3675221"/>
            <a:ext cx="3695146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7289146" y="6324600"/>
            <a:ext cx="1702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ja-JP" sz="14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www.supercourse~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557891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9502">
        <p:fade/>
      </p:transition>
    </mc:Choice>
    <mc:Fallback>
      <p:transition spd="med" advTm="95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3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4618" y="99646"/>
            <a:ext cx="8229600" cy="639762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ja-JP" dirty="0" smtClean="0"/>
              <a:t>Therefore…</a:t>
            </a:r>
            <a:endParaRPr kumimoji="1" lang="ja-JP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762000"/>
            <a:ext cx="2190118" cy="3285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4875"/>
            <a:ext cx="3517900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3383654" y="104001"/>
            <a:ext cx="2712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hlinkClick r:id="rId5"/>
              </a:rPr>
              <a:t>http://www.consumerenergyreport.com</a:t>
            </a:r>
            <a:endParaRPr kumimoji="1" lang="ja-JP" altLang="en-US" sz="12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13900" y="3962400"/>
            <a:ext cx="259872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shortage</a:t>
            </a:r>
            <a:endParaRPr kumimoji="1" lang="ja-JP" altLang="en-US" sz="3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6635980" y="1334869"/>
            <a:ext cx="2306529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Crop Failure</a:t>
            </a:r>
            <a:endParaRPr lang="ja-JP" altLang="en-US" sz="3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9579" y="3196311"/>
            <a:ext cx="4272652" cy="3204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4966660" y="6334780"/>
            <a:ext cx="37522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Destroyed infrastructure</a:t>
            </a:r>
            <a:endParaRPr kumimoji="1" lang="ja-JP" alt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198700" y="2895600"/>
            <a:ext cx="26836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rgbClr val="FFFF00"/>
                </a:solidFill>
                <a:hlinkClick r:id="rId7"/>
              </a:rPr>
              <a:t>http://www.vios.com.au/disastermgmt</a:t>
            </a:r>
            <a:r>
              <a:rPr lang="en-US" altLang="ja-JP" sz="1200" dirty="0">
                <a:solidFill>
                  <a:schemeClr val="bg1"/>
                </a:solidFill>
                <a:hlinkClick r:id="rId7"/>
              </a:rPr>
              <a:t>/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3636" y="4572000"/>
            <a:ext cx="3544564" cy="18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3344974" y="4481711"/>
            <a:ext cx="124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Topnews.in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41662" y="6324600"/>
            <a:ext cx="43827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Spread of vectors/pathogens</a:t>
            </a:r>
            <a:endParaRPr kumimoji="1" lang="ja-JP" alt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795911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8226">
        <p:fade/>
      </p:transition>
    </mc:Choice>
    <mc:Fallback>
      <p:transition spd="med" advTm="82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8575" y="3576173"/>
            <a:ext cx="3613425" cy="3211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8600" y="198438"/>
            <a:ext cx="3131515" cy="792162"/>
          </a:xfrm>
        </p:spPr>
        <p:txBody>
          <a:bodyPr/>
          <a:lstStyle/>
          <a:p>
            <a:pPr algn="l"/>
            <a:r>
              <a:rPr kumimoji="1" lang="en-US" altLang="ja-JP" dirty="0" smtClean="0"/>
              <a:t>As a result…</a:t>
            </a:r>
            <a:endParaRPr kumimoji="1" lang="ja-JP" altLang="en-US" dirty="0"/>
          </a:p>
        </p:txBody>
      </p:sp>
      <p:grpSp>
        <p:nvGrpSpPr>
          <p:cNvPr id="8" name="グループ化 7"/>
          <p:cNvGrpSpPr/>
          <p:nvPr/>
        </p:nvGrpSpPr>
        <p:grpSpPr>
          <a:xfrm>
            <a:off x="3512795" y="76200"/>
            <a:ext cx="5402605" cy="3112532"/>
            <a:chOff x="3588995" y="164068"/>
            <a:chExt cx="5402605" cy="3112532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995" y="476250"/>
              <a:ext cx="5402605" cy="2800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7226130" y="164068"/>
              <a:ext cx="16130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NBCNEWS.com</a:t>
              </a:r>
              <a:endParaRPr kumimoji="1" lang="ja-JP" altLang="en-US" dirty="0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5057836" y="2310825"/>
              <a:ext cx="27907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Injuries/trauma</a:t>
              </a:r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152400" y="1196134"/>
            <a:ext cx="2971800" cy="2537666"/>
            <a:chOff x="381000" y="815134"/>
            <a:chExt cx="2971800" cy="2537666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815134"/>
              <a:ext cx="2971800" cy="22328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990600" y="2330245"/>
              <a:ext cx="2091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Heat stroke</a:t>
              </a:r>
              <a:endParaRPr kumimoji="1" lang="ja-JP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2032887" y="2983468"/>
              <a:ext cx="13199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TopNews</a:t>
              </a:r>
              <a:r>
                <a:rPr kumimoji="1" lang="en-US" altLang="ja-JP" dirty="0" smtClean="0"/>
                <a:t>.ae</a:t>
              </a:r>
              <a:endParaRPr kumimoji="1" lang="ja-JP" altLang="en-US" dirty="0"/>
            </a:p>
          </p:txBody>
        </p:sp>
      </p:grp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50356"/>
            <a:ext cx="4465074" cy="2679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76200" y="3669268"/>
            <a:ext cx="1608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theguardian</a:t>
            </a:r>
            <a:r>
              <a:rPr kumimoji="1" lang="en-US" altLang="ja-JP" dirty="0" smtClean="0"/>
              <a:t>.uk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6200" y="5715000"/>
            <a:ext cx="16321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Diarrhea</a:t>
            </a:r>
            <a:endParaRPr kumimoji="1" lang="ja-JP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953000" y="6273225"/>
            <a:ext cx="3337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Spread of infection</a:t>
            </a:r>
            <a:endParaRPr kumimoji="1" lang="ja-JP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648200" y="3319046"/>
            <a:ext cx="24558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Democratic Voice of Burma</a:t>
            </a:r>
            <a:endParaRPr kumimoji="1" lang="ja-JP" altLang="en-US" sz="16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209800" y="6096000"/>
            <a:ext cx="23006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Malnutrition</a:t>
            </a:r>
            <a:endParaRPr kumimoji="1" lang="ja-JP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750850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9221">
        <p:fade/>
      </p:transition>
    </mc:Choice>
    <mc:Fallback>
      <p:transition spd="med" advTm="92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757895"/>
            <a:ext cx="2995185" cy="2023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715962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ja-JP" dirty="0" smtClean="0"/>
              <a:t>Who are the vulnerable?</a:t>
            </a:r>
            <a:endParaRPr kumimoji="1" lang="ja-JP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682" y="1003672"/>
            <a:ext cx="2743200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1310666" y="2920009"/>
            <a:ext cx="24099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hlinkClick r:id="rId6"/>
              </a:rPr>
              <a:t>http://</a:t>
            </a:r>
            <a:r>
              <a:rPr lang="en-US" altLang="ja-JP" sz="1200" dirty="0" smtClean="0">
                <a:hlinkClick r:id="rId6"/>
              </a:rPr>
              <a:t>cdnworldissues.edublogs.org</a:t>
            </a:r>
            <a:endParaRPr kumimoji="1" lang="ja-JP" altLang="en-US" sz="1200" dirty="0"/>
          </a:p>
        </p:txBody>
      </p:sp>
      <p:grpSp>
        <p:nvGrpSpPr>
          <p:cNvPr id="9" name="グループ化 8"/>
          <p:cNvGrpSpPr/>
          <p:nvPr/>
        </p:nvGrpSpPr>
        <p:grpSpPr>
          <a:xfrm>
            <a:off x="60696" y="4067728"/>
            <a:ext cx="3673104" cy="2714072"/>
            <a:chOff x="73289" y="3837432"/>
            <a:chExt cx="3673104" cy="2714072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89" y="3837432"/>
              <a:ext cx="3673104" cy="2498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89304" y="6274505"/>
              <a:ext cx="21881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hlinkClick r:id="rId8"/>
                </a:rPr>
                <a:t>http://www.beta-gibbs.pcsb.org</a:t>
              </a:r>
              <a:endParaRPr kumimoji="1" lang="ja-JP" altLang="en-US" sz="1200" dirty="0"/>
            </a:p>
          </p:txBody>
        </p:sp>
      </p:grp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6984" y="3581400"/>
            <a:ext cx="2759031" cy="206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4038600" y="5590401"/>
            <a:ext cx="2544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hlinkClick r:id="rId10"/>
              </a:rPr>
              <a:t>http://www.allamericanpatriots.com/</a:t>
            </a:r>
            <a:endParaRPr kumimoji="1" lang="ja-JP" altLang="en-US" sz="12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457013" y="6581001"/>
            <a:ext cx="1534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chemeClr val="bg1"/>
                </a:solidFill>
              </a:rPr>
              <a:t>Health-care-blog.com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3430" y="685800"/>
            <a:ext cx="4832765" cy="2721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6470307" y="457200"/>
            <a:ext cx="2445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hlinkClick r:id="rId12"/>
              </a:rPr>
              <a:t>http://machikawaco.wordpress.com</a:t>
            </a:r>
            <a:endParaRPr kumimoji="1" lang="ja-JP" altLang="en-US" sz="12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90156" y="2996625"/>
            <a:ext cx="1689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poor</a:t>
            </a:r>
            <a:endParaRPr kumimoji="1" lang="ja-JP" alt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281914" y="3530025"/>
            <a:ext cx="2481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homeless</a:t>
            </a:r>
            <a:endParaRPr kumimoji="1" lang="ja-JP" alt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553200" y="4139625"/>
            <a:ext cx="20393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elderly</a:t>
            </a:r>
            <a:endParaRPr kumimoji="1" lang="ja-JP" alt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038600" y="6044625"/>
            <a:ext cx="30426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Pregnant women</a:t>
            </a:r>
            <a:endParaRPr kumimoji="1" lang="ja-JP" alt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781800" y="3276600"/>
            <a:ext cx="1583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kumimoji="1" lang="en-US" altLang="ja-JP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hildren</a:t>
            </a:r>
            <a:endParaRPr kumimoji="1" lang="ja-JP" alt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502476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9273">
        <p:fade/>
      </p:transition>
    </mc:Choice>
    <mc:Fallback>
      <p:transition spd="med" advTm="92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4" grpId="0"/>
      <p:bldP spid="8" grpId="0"/>
      <p:bldP spid="10" grpId="0"/>
      <p:bldP spid="19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sz="6000" dirty="0" smtClean="0"/>
              <a:t>Is this fair?</a:t>
            </a:r>
            <a:endParaRPr kumimoji="1" lang="ja-JP" altLang="en-US" sz="6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57200" y="5396805"/>
            <a:ext cx="856305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i="1" dirty="0" smtClean="0">
                <a:latin typeface="Arial Narrow" pitchFamily="34" charset="0"/>
              </a:rPr>
              <a:t>“…less </a:t>
            </a:r>
            <a:r>
              <a:rPr lang="en-US" altLang="ja-JP" sz="2800" i="1" dirty="0">
                <a:latin typeface="Arial Narrow" pitchFamily="34" charset="0"/>
              </a:rPr>
              <a:t>clearly </a:t>
            </a:r>
            <a:r>
              <a:rPr lang="en-US" altLang="ja-JP" sz="2800" i="1" dirty="0" err="1">
                <a:latin typeface="Arial Narrow" pitchFamily="34" charset="0"/>
              </a:rPr>
              <a:t>recognised</a:t>
            </a:r>
            <a:r>
              <a:rPr lang="en-US" altLang="ja-JP" sz="2800" i="1" dirty="0">
                <a:latin typeface="Arial Narrow" pitchFamily="34" charset="0"/>
              </a:rPr>
              <a:t> is the idea that the ability to make </a:t>
            </a:r>
            <a:endParaRPr lang="en-US" altLang="ja-JP" sz="2800" i="1" dirty="0" smtClean="0">
              <a:latin typeface="Arial Narrow" pitchFamily="34" charset="0"/>
            </a:endParaRPr>
          </a:p>
          <a:p>
            <a:r>
              <a:rPr lang="en-US" altLang="ja-JP" sz="2800" i="1" dirty="0" smtClean="0">
                <a:latin typeface="Arial Narrow" pitchFamily="34" charset="0"/>
              </a:rPr>
              <a:t>‘</a:t>
            </a:r>
            <a:r>
              <a:rPr lang="en-US" altLang="ja-JP" sz="2800" i="1" dirty="0">
                <a:latin typeface="Arial Narrow" pitchFamily="34" charset="0"/>
              </a:rPr>
              <a:t>green’ and health friendly choices can be thought of as a luxury </a:t>
            </a:r>
            <a:endParaRPr lang="en-US" altLang="ja-JP" sz="2800" i="1" dirty="0" smtClean="0">
              <a:latin typeface="Arial Narrow" pitchFamily="34" charset="0"/>
            </a:endParaRPr>
          </a:p>
          <a:p>
            <a:r>
              <a:rPr lang="en-US" altLang="ja-JP" sz="2800" i="1" dirty="0" smtClean="0">
                <a:latin typeface="Arial Narrow" pitchFamily="34" charset="0"/>
              </a:rPr>
              <a:t>that </a:t>
            </a:r>
            <a:r>
              <a:rPr lang="en-US" altLang="ja-JP" sz="2800" i="1" dirty="0">
                <a:latin typeface="Arial Narrow" pitchFamily="34" charset="0"/>
              </a:rPr>
              <a:t>is beyond consideration for those living on the poverty line</a:t>
            </a:r>
            <a:r>
              <a:rPr lang="en-US" altLang="ja-JP" sz="2800" i="1" dirty="0" smtClean="0">
                <a:latin typeface="Arial Narrow" pitchFamily="34" charset="0"/>
              </a:rPr>
              <a:t>.” </a:t>
            </a:r>
            <a:endParaRPr lang="en-US" altLang="ja-JP" sz="2800" i="1" dirty="0">
              <a:latin typeface="Arial Narrow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1"/>
            <a:ext cx="2947219" cy="2227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1732317" y="3093337"/>
            <a:ext cx="1696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hlinkClick r:id="rId4"/>
              </a:rPr>
              <a:t>http://www.eufeco.org/</a:t>
            </a:r>
            <a:endParaRPr kumimoji="1" lang="ja-JP" altLang="en-US" sz="12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95400"/>
            <a:ext cx="53848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7658227" y="5119806"/>
            <a:ext cx="1155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chemeClr val="bg1"/>
                </a:solidFill>
              </a:rPr>
              <a:t>see-the-sea.org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751537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3215">
        <p:fade/>
      </p:transition>
    </mc:Choice>
    <mc:Fallback>
      <p:transition spd="med" advTm="132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9|3.2|1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5|1.8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6|1.5|1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2|1.3|1.3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2|0.9|0.9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1375</TotalTime>
  <Words>449</Words>
  <Application>Microsoft Office PowerPoint</Application>
  <PresentationFormat>On-screen Show (4:3)</PresentationFormat>
  <Paragraphs>87</Paragraphs>
  <Slides>16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​​テーマ</vt:lpstr>
      <vt:lpstr>What did medical students learn from our discussion of climate change?</vt:lpstr>
      <vt:lpstr>Slide 2</vt:lpstr>
      <vt:lpstr>Is it, really?</vt:lpstr>
      <vt:lpstr>Let’s find out what medical students in London  wrote in their essays  after their ‘climate change’ workshop!</vt:lpstr>
      <vt:lpstr>Climate change could cause…</vt:lpstr>
      <vt:lpstr>Therefore…</vt:lpstr>
      <vt:lpstr>As a result…</vt:lpstr>
      <vt:lpstr>Who are the vulnerable?</vt:lpstr>
      <vt:lpstr>Is this fair?</vt:lpstr>
      <vt:lpstr>Social determinants of  health</vt:lpstr>
      <vt:lpstr>Slide 11</vt:lpstr>
      <vt:lpstr>We are also responsible…</vt:lpstr>
      <vt:lpstr>Students recognised the importance of…</vt:lpstr>
      <vt:lpstr>In summary,  topics of “climate change” provided opportunities for students to explicitly discuss;  </vt:lpstr>
      <vt:lpstr>The challenge is … 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Y_Takeda</dc:creator>
  <cp:lastModifiedBy>Ann Wylie</cp:lastModifiedBy>
  <cp:revision>61</cp:revision>
  <dcterms:created xsi:type="dcterms:W3CDTF">2012-08-15T13:43:48Z</dcterms:created>
  <dcterms:modified xsi:type="dcterms:W3CDTF">2012-08-22T11:29:49Z</dcterms:modified>
</cp:coreProperties>
</file>