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6" r:id="rId3"/>
    <p:sldId id="278" r:id="rId4"/>
    <p:sldId id="287" r:id="rId5"/>
    <p:sldId id="260" r:id="rId6"/>
    <p:sldId id="261" r:id="rId7"/>
    <p:sldId id="267" r:id="rId8"/>
    <p:sldId id="264" r:id="rId9"/>
    <p:sldId id="265" r:id="rId10"/>
    <p:sldId id="262" r:id="rId11"/>
    <p:sldId id="281" r:id="rId12"/>
    <p:sldId id="269" r:id="rId13"/>
    <p:sldId id="288" r:id="rId14"/>
    <p:sldId id="289" r:id="rId15"/>
    <p:sldId id="290" r:id="rId16"/>
    <p:sldId id="283" r:id="rId17"/>
    <p:sldId id="286" r:id="rId18"/>
    <p:sldId id="285" r:id="rId1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68" autoAdjust="0"/>
    <p:restoredTop sz="94660"/>
  </p:normalViewPr>
  <p:slideViewPr>
    <p:cSldViewPr snapToGrid="0">
      <p:cViewPr>
        <p:scale>
          <a:sx n="90" d="100"/>
          <a:sy n="90" d="100"/>
        </p:scale>
        <p:origin x="45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arzadsaadat/Documents/Medicine/QIP/WEAN%20data/Cardiffuptodec19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arzadsaadat/Documents/Medicine/QIP/WEAN%20data/Gwent%20data%20emission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Carbon</a:t>
            </a:r>
            <a:r>
              <a:rPr lang="en-US" baseline="0"/>
              <a:t> Footprint from Volatile Usage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v>Total eCO2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Sheet5!$B$1:$U$1</c:f>
              <c:numCache>
                <c:formatCode>mmm\-yy</c:formatCode>
                <c:ptCount val="20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  <c:pt idx="13">
                  <c:v>43586</c:v>
                </c:pt>
                <c:pt idx="14">
                  <c:v>43617</c:v>
                </c:pt>
                <c:pt idx="15">
                  <c:v>43647</c:v>
                </c:pt>
                <c:pt idx="16">
                  <c:v>43678</c:v>
                </c:pt>
                <c:pt idx="17">
                  <c:v>43709</c:v>
                </c:pt>
                <c:pt idx="18">
                  <c:v>43739</c:v>
                </c:pt>
                <c:pt idx="19">
                  <c:v>43770</c:v>
                </c:pt>
              </c:numCache>
            </c:numRef>
          </c:cat>
          <c:val>
            <c:numRef>
              <c:f>Sheet5!$B$4:$U$4</c:f>
              <c:numCache>
                <c:formatCode>General</c:formatCode>
                <c:ptCount val="20"/>
                <c:pt idx="0">
                  <c:v>95699</c:v>
                </c:pt>
                <c:pt idx="1">
                  <c:v>120204</c:v>
                </c:pt>
                <c:pt idx="2">
                  <c:v>112531</c:v>
                </c:pt>
                <c:pt idx="3">
                  <c:v>122480</c:v>
                </c:pt>
                <c:pt idx="4">
                  <c:v>97627</c:v>
                </c:pt>
                <c:pt idx="5">
                  <c:v>93054</c:v>
                </c:pt>
                <c:pt idx="6">
                  <c:v>83378</c:v>
                </c:pt>
                <c:pt idx="7">
                  <c:v>87665</c:v>
                </c:pt>
                <c:pt idx="8">
                  <c:v>74497</c:v>
                </c:pt>
                <c:pt idx="9">
                  <c:v>61789</c:v>
                </c:pt>
                <c:pt idx="10">
                  <c:v>56644</c:v>
                </c:pt>
                <c:pt idx="11">
                  <c:v>67346</c:v>
                </c:pt>
                <c:pt idx="12">
                  <c:v>56640</c:v>
                </c:pt>
                <c:pt idx="13">
                  <c:v>55519</c:v>
                </c:pt>
                <c:pt idx="14">
                  <c:v>37850</c:v>
                </c:pt>
                <c:pt idx="15">
                  <c:v>23157</c:v>
                </c:pt>
                <c:pt idx="16">
                  <c:v>10962</c:v>
                </c:pt>
                <c:pt idx="17">
                  <c:v>22254</c:v>
                </c:pt>
                <c:pt idx="18">
                  <c:v>13224</c:v>
                </c:pt>
                <c:pt idx="19">
                  <c:v>17434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7-564A-A4FA-D7132DCA8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641632"/>
        <c:axId val="919714784"/>
      </c:barChart>
      <c:lineChart>
        <c:grouping val="standard"/>
        <c:varyColors val="0"/>
        <c:ser>
          <c:idx val="0"/>
          <c:order val="0"/>
          <c:tx>
            <c:v>Sevoflurane</c:v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Sheet5!$B$1:$U$1</c:f>
              <c:numCache>
                <c:formatCode>mmm\-yy</c:formatCode>
                <c:ptCount val="20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  <c:pt idx="13">
                  <c:v>43586</c:v>
                </c:pt>
                <c:pt idx="14">
                  <c:v>43617</c:v>
                </c:pt>
                <c:pt idx="15">
                  <c:v>43647</c:v>
                </c:pt>
                <c:pt idx="16">
                  <c:v>43678</c:v>
                </c:pt>
                <c:pt idx="17">
                  <c:v>43709</c:v>
                </c:pt>
                <c:pt idx="18">
                  <c:v>43739</c:v>
                </c:pt>
                <c:pt idx="19">
                  <c:v>43770</c:v>
                </c:pt>
              </c:numCache>
            </c:numRef>
          </c:cat>
          <c:val>
            <c:numRef>
              <c:f>Sheet5!$B$2:$U$2</c:f>
              <c:numCache>
                <c:formatCode>General</c:formatCode>
                <c:ptCount val="20"/>
                <c:pt idx="0">
                  <c:v>191</c:v>
                </c:pt>
                <c:pt idx="1">
                  <c:v>252</c:v>
                </c:pt>
                <c:pt idx="2">
                  <c:v>217</c:v>
                </c:pt>
                <c:pt idx="3">
                  <c:v>269</c:v>
                </c:pt>
                <c:pt idx="4">
                  <c:v>189</c:v>
                </c:pt>
                <c:pt idx="5">
                  <c:v>213</c:v>
                </c:pt>
                <c:pt idx="6">
                  <c:v>275</c:v>
                </c:pt>
                <c:pt idx="7">
                  <c:v>207</c:v>
                </c:pt>
                <c:pt idx="8">
                  <c:v>207</c:v>
                </c:pt>
                <c:pt idx="9">
                  <c:v>223</c:v>
                </c:pt>
                <c:pt idx="10">
                  <c:v>217</c:v>
                </c:pt>
                <c:pt idx="11">
                  <c:v>204</c:v>
                </c:pt>
                <c:pt idx="12">
                  <c:v>211</c:v>
                </c:pt>
                <c:pt idx="13">
                  <c:v>210</c:v>
                </c:pt>
                <c:pt idx="14">
                  <c:v>178</c:v>
                </c:pt>
                <c:pt idx="15">
                  <c:v>323</c:v>
                </c:pt>
                <c:pt idx="16">
                  <c:v>171</c:v>
                </c:pt>
                <c:pt idx="17">
                  <c:v>203</c:v>
                </c:pt>
                <c:pt idx="18">
                  <c:v>162</c:v>
                </c:pt>
                <c:pt idx="19">
                  <c:v>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47-564A-A4FA-D7132DCA8575}"/>
            </c:ext>
          </c:extLst>
        </c:ser>
        <c:ser>
          <c:idx val="1"/>
          <c:order val="1"/>
          <c:tx>
            <c:v>Desflurane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Sheet5!$B$1:$U$1</c:f>
              <c:numCache>
                <c:formatCode>mmm\-yy</c:formatCode>
                <c:ptCount val="20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  <c:pt idx="13">
                  <c:v>43586</c:v>
                </c:pt>
                <c:pt idx="14">
                  <c:v>43617</c:v>
                </c:pt>
                <c:pt idx="15">
                  <c:v>43647</c:v>
                </c:pt>
                <c:pt idx="16">
                  <c:v>43678</c:v>
                </c:pt>
                <c:pt idx="17">
                  <c:v>43709</c:v>
                </c:pt>
                <c:pt idx="18">
                  <c:v>43739</c:v>
                </c:pt>
                <c:pt idx="19">
                  <c:v>43770</c:v>
                </c:pt>
              </c:numCache>
            </c:numRef>
          </c:cat>
          <c:val>
            <c:numRef>
              <c:f>Sheet5!$B$3:$U$3</c:f>
              <c:numCache>
                <c:formatCode>General</c:formatCode>
                <c:ptCount val="20"/>
                <c:pt idx="0">
                  <c:v>94</c:v>
                </c:pt>
                <c:pt idx="1">
                  <c:v>121</c:v>
                </c:pt>
                <c:pt idx="2">
                  <c:v>113</c:v>
                </c:pt>
                <c:pt idx="3">
                  <c:v>121</c:v>
                </c:pt>
                <c:pt idx="4">
                  <c:v>98</c:v>
                </c:pt>
                <c:pt idx="5">
                  <c:v>91</c:v>
                </c:pt>
                <c:pt idx="6">
                  <c:v>77</c:v>
                </c:pt>
                <c:pt idx="7">
                  <c:v>85</c:v>
                </c:pt>
                <c:pt idx="8">
                  <c:v>71</c:v>
                </c:pt>
                <c:pt idx="9">
                  <c:v>55</c:v>
                </c:pt>
                <c:pt idx="10">
                  <c:v>51</c:v>
                </c:pt>
                <c:pt idx="11">
                  <c:v>62</c:v>
                </c:pt>
                <c:pt idx="12">
                  <c:v>50</c:v>
                </c:pt>
                <c:pt idx="13">
                  <c:v>49</c:v>
                </c:pt>
                <c:pt idx="14">
                  <c:v>30</c:v>
                </c:pt>
                <c:pt idx="15">
                  <c:v>6</c:v>
                </c:pt>
                <c:pt idx="16">
                  <c:v>0</c:v>
                </c:pt>
                <c:pt idx="17">
                  <c:v>9</c:v>
                </c:pt>
                <c:pt idx="18">
                  <c:v>3</c:v>
                </c:pt>
                <c:pt idx="19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47-564A-A4FA-D7132DCA8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973008"/>
        <c:axId val="905438672"/>
      </c:lineChart>
      <c:dateAx>
        <c:axId val="9049730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5438672"/>
        <c:crosses val="autoZero"/>
        <c:auto val="1"/>
        <c:lblOffset val="100"/>
        <c:baseTimeUnit val="months"/>
      </c:dateAx>
      <c:valAx>
        <c:axId val="90543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Volatile usage (Bottles)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973008"/>
        <c:crosses val="autoZero"/>
        <c:crossBetween val="between"/>
      </c:valAx>
      <c:valAx>
        <c:axId val="91971478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CO2</a:t>
                </a:r>
                <a:r>
                  <a:rPr lang="en-US" sz="1200" baseline="0" dirty="0"/>
                  <a:t> equivalent emission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641632"/>
        <c:crosses val="max"/>
        <c:crossBetween val="between"/>
      </c:valAx>
      <c:dateAx>
        <c:axId val="9236416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919714784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Volatile</a:t>
            </a:r>
            <a:r>
              <a:rPr lang="en-US" baseline="0"/>
              <a:t> Usage since September 2018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v>Total CO2 output</c:v>
          </c:tx>
          <c:spPr>
            <a:solidFill>
              <a:srgbClr val="FF0000"/>
            </a:solidFill>
            <a:ln>
              <a:solidFill>
                <a:srgbClr val="FFEC7B"/>
              </a:solidFill>
            </a:ln>
            <a:effectLst/>
          </c:spPr>
          <c:invertIfNegative val="0"/>
          <c:val>
            <c:numRef>
              <c:f>'Grap Data'!$B$5:$Q$5</c:f>
              <c:numCache>
                <c:formatCode>General</c:formatCode>
                <c:ptCount val="16"/>
                <c:pt idx="0">
                  <c:v>31596</c:v>
                </c:pt>
                <c:pt idx="1">
                  <c:v>73904</c:v>
                </c:pt>
                <c:pt idx="2">
                  <c:v>68852</c:v>
                </c:pt>
                <c:pt idx="3">
                  <c:v>63228</c:v>
                </c:pt>
                <c:pt idx="4">
                  <c:v>68192</c:v>
                </c:pt>
                <c:pt idx="5">
                  <c:v>57736</c:v>
                </c:pt>
                <c:pt idx="6">
                  <c:v>50096</c:v>
                </c:pt>
                <c:pt idx="7">
                  <c:v>41744</c:v>
                </c:pt>
                <c:pt idx="8">
                  <c:v>84888</c:v>
                </c:pt>
                <c:pt idx="9">
                  <c:v>47016</c:v>
                </c:pt>
                <c:pt idx="10">
                  <c:v>47852</c:v>
                </c:pt>
                <c:pt idx="11">
                  <c:v>10860</c:v>
                </c:pt>
                <c:pt idx="12">
                  <c:v>5192</c:v>
                </c:pt>
                <c:pt idx="13">
                  <c:v>16352</c:v>
                </c:pt>
                <c:pt idx="14">
                  <c:v>4884</c:v>
                </c:pt>
                <c:pt idx="15">
                  <c:v>4136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A5-A748-9EF0-610826CBD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3238656"/>
        <c:axId val="1070742992"/>
      </c:barChart>
      <c:lineChart>
        <c:grouping val="standard"/>
        <c:varyColors val="0"/>
        <c:ser>
          <c:idx val="0"/>
          <c:order val="0"/>
          <c:tx>
            <c:v>Desflurane usage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'Grap Data'!$B$1:$Q$1</c:f>
              <c:numCache>
                <c:formatCode>mmm\-yy</c:formatCode>
                <c:ptCount val="16"/>
                <c:pt idx="0">
                  <c:v>43344</c:v>
                </c:pt>
                <c:pt idx="1">
                  <c:v>43374</c:v>
                </c:pt>
                <c:pt idx="2">
                  <c:v>43405</c:v>
                </c:pt>
                <c:pt idx="3">
                  <c:v>43435</c:v>
                </c:pt>
                <c:pt idx="4">
                  <c:v>43466</c:v>
                </c:pt>
                <c:pt idx="5">
                  <c:v>43497</c:v>
                </c:pt>
                <c:pt idx="6">
                  <c:v>43525</c:v>
                </c:pt>
                <c:pt idx="7">
                  <c:v>43556</c:v>
                </c:pt>
                <c:pt idx="8">
                  <c:v>43586</c:v>
                </c:pt>
                <c:pt idx="9">
                  <c:v>43617</c:v>
                </c:pt>
                <c:pt idx="10">
                  <c:v>43647</c:v>
                </c:pt>
                <c:pt idx="11">
                  <c:v>43678</c:v>
                </c:pt>
                <c:pt idx="12">
                  <c:v>43709</c:v>
                </c:pt>
                <c:pt idx="13">
                  <c:v>43739</c:v>
                </c:pt>
                <c:pt idx="14">
                  <c:v>43770</c:v>
                </c:pt>
                <c:pt idx="15">
                  <c:v>43800</c:v>
                </c:pt>
              </c:numCache>
            </c:numRef>
          </c:cat>
          <c:val>
            <c:numRef>
              <c:f>'Grap Data'!$B$2:$Q$2</c:f>
              <c:numCache>
                <c:formatCode>General</c:formatCode>
                <c:ptCount val="16"/>
                <c:pt idx="0">
                  <c:v>30</c:v>
                </c:pt>
                <c:pt idx="1">
                  <c:v>78</c:v>
                </c:pt>
                <c:pt idx="2">
                  <c:v>72</c:v>
                </c:pt>
                <c:pt idx="3">
                  <c:v>66</c:v>
                </c:pt>
                <c:pt idx="4">
                  <c:v>72</c:v>
                </c:pt>
                <c:pt idx="5">
                  <c:v>60</c:v>
                </c:pt>
                <c:pt idx="6">
                  <c:v>48</c:v>
                </c:pt>
                <c:pt idx="7">
                  <c:v>42</c:v>
                </c:pt>
                <c:pt idx="8">
                  <c:v>90</c:v>
                </c:pt>
                <c:pt idx="9">
                  <c:v>48</c:v>
                </c:pt>
                <c:pt idx="10">
                  <c:v>48</c:v>
                </c:pt>
                <c:pt idx="11">
                  <c:v>6</c:v>
                </c:pt>
                <c:pt idx="12">
                  <c:v>0</c:v>
                </c:pt>
                <c:pt idx="13">
                  <c:v>12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A5-A748-9EF0-610826CBD28C}"/>
            </c:ext>
          </c:extLst>
        </c:ser>
        <c:ser>
          <c:idx val="1"/>
          <c:order val="1"/>
          <c:tx>
            <c:v>Sevoflurane usage</c:v>
          </c:tx>
          <c:spPr>
            <a:ln w="28575" cap="rnd">
              <a:solidFill>
                <a:srgbClr val="FFEC7B"/>
              </a:solidFill>
              <a:round/>
            </a:ln>
            <a:effectLst/>
          </c:spPr>
          <c:marker>
            <c:symbol val="none"/>
          </c:marker>
          <c:cat>
            <c:numRef>
              <c:f>'Grap Data'!$B$1:$Q$1</c:f>
              <c:numCache>
                <c:formatCode>mmm\-yy</c:formatCode>
                <c:ptCount val="16"/>
                <c:pt idx="0">
                  <c:v>43344</c:v>
                </c:pt>
                <c:pt idx="1">
                  <c:v>43374</c:v>
                </c:pt>
                <c:pt idx="2">
                  <c:v>43405</c:v>
                </c:pt>
                <c:pt idx="3">
                  <c:v>43435</c:v>
                </c:pt>
                <c:pt idx="4">
                  <c:v>43466</c:v>
                </c:pt>
                <c:pt idx="5">
                  <c:v>43497</c:v>
                </c:pt>
                <c:pt idx="6">
                  <c:v>43525</c:v>
                </c:pt>
                <c:pt idx="7">
                  <c:v>43556</c:v>
                </c:pt>
                <c:pt idx="8">
                  <c:v>43586</c:v>
                </c:pt>
                <c:pt idx="9">
                  <c:v>43617</c:v>
                </c:pt>
                <c:pt idx="10">
                  <c:v>43647</c:v>
                </c:pt>
                <c:pt idx="11">
                  <c:v>43678</c:v>
                </c:pt>
                <c:pt idx="12">
                  <c:v>43709</c:v>
                </c:pt>
                <c:pt idx="13">
                  <c:v>43739</c:v>
                </c:pt>
                <c:pt idx="14">
                  <c:v>43770</c:v>
                </c:pt>
                <c:pt idx="15">
                  <c:v>43800</c:v>
                </c:pt>
              </c:numCache>
            </c:numRef>
          </c:cat>
          <c:val>
            <c:numRef>
              <c:f>'Grap Data'!$B$3:$Q$3</c:f>
              <c:numCache>
                <c:formatCode>General</c:formatCode>
                <c:ptCount val="16"/>
                <c:pt idx="0">
                  <c:v>114</c:v>
                </c:pt>
                <c:pt idx="1">
                  <c:v>109</c:v>
                </c:pt>
                <c:pt idx="2">
                  <c:v>115</c:v>
                </c:pt>
                <c:pt idx="3">
                  <c:v>108</c:v>
                </c:pt>
                <c:pt idx="4">
                  <c:v>100</c:v>
                </c:pt>
                <c:pt idx="5">
                  <c:v>104</c:v>
                </c:pt>
                <c:pt idx="6">
                  <c:v>172</c:v>
                </c:pt>
                <c:pt idx="7">
                  <c:v>103</c:v>
                </c:pt>
                <c:pt idx="8">
                  <c:v>117</c:v>
                </c:pt>
                <c:pt idx="9">
                  <c:v>102</c:v>
                </c:pt>
                <c:pt idx="10">
                  <c:v>121</c:v>
                </c:pt>
                <c:pt idx="11">
                  <c:v>126</c:v>
                </c:pt>
                <c:pt idx="12">
                  <c:v>118</c:v>
                </c:pt>
                <c:pt idx="13">
                  <c:v>130</c:v>
                </c:pt>
                <c:pt idx="14">
                  <c:v>111</c:v>
                </c:pt>
                <c:pt idx="15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A5-A748-9EF0-610826CBD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861792"/>
        <c:axId val="1032064960"/>
      </c:lineChart>
      <c:dateAx>
        <c:axId val="966861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2064960"/>
        <c:crosses val="autoZero"/>
        <c:auto val="1"/>
        <c:lblOffset val="100"/>
        <c:baseTimeUnit val="months"/>
      </c:dateAx>
      <c:valAx>
        <c:axId val="103206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Bottles</a:t>
                </a:r>
                <a:r>
                  <a:rPr lang="en-US" baseline="0"/>
                  <a:t> of volatil</a:t>
                </a:r>
                <a:r>
                  <a:rPr lang="en-US"/>
                  <a:t>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61792"/>
        <c:crosses val="autoZero"/>
        <c:crossBetween val="between"/>
      </c:valAx>
      <c:valAx>
        <c:axId val="10707429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Equivalent</a:t>
                </a:r>
                <a:r>
                  <a:rPr lang="en-US" baseline="0"/>
                  <a:t> CO2 (Kg)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238656"/>
        <c:crosses val="max"/>
        <c:crossBetween val="between"/>
      </c:valAx>
      <c:catAx>
        <c:axId val="1043238656"/>
        <c:scaling>
          <c:orientation val="minMax"/>
        </c:scaling>
        <c:delete val="1"/>
        <c:axPos val="b"/>
        <c:majorTickMark val="out"/>
        <c:minorTickMark val="none"/>
        <c:tickLblPos val="nextTo"/>
        <c:crossAx val="1070742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0.3376</cdr:x>
      <cdr:y>0.0928</cdr:y>
    </cdr:from>
    <cdr:to>
      <cdr:x>0.3376</cdr:x>
      <cdr:y>0.84212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6747C99-7BB4-E543-91D1-A6CF3D951B1F}"/>
            </a:ext>
          </a:extLst>
        </cdr:cNvPr>
        <cdr:cNvCxnSpPr/>
      </cdr:nvCxnSpPr>
      <cdr:spPr>
        <a:xfrm xmlns:a="http://schemas.openxmlformats.org/drawingml/2006/main" flipV="1">
          <a:off x="4115982" y="541176"/>
          <a:ext cx="0" cy="436976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0.73406</cdr:x>
      <cdr:y>0.0896</cdr:y>
    </cdr:from>
    <cdr:to>
      <cdr:x>0.73406</cdr:x>
      <cdr:y>0.84424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158E4B84-537A-4247-9E90-E92C82CE442E}"/>
            </a:ext>
          </a:extLst>
        </cdr:cNvPr>
        <cdr:cNvCxnSpPr/>
      </cdr:nvCxnSpPr>
      <cdr:spPr>
        <a:xfrm xmlns:a="http://schemas.openxmlformats.org/drawingml/2006/main" flipV="1">
          <a:off x="8949619" y="522515"/>
          <a:ext cx="0" cy="440075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0.34769</cdr:x>
      <cdr:y>0.11726</cdr:y>
    </cdr:from>
    <cdr:to>
      <cdr:x>0.47005</cdr:x>
      <cdr:y>0.24219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CF9D8F33-1958-5D41-98A7-6154E1305501}"/>
            </a:ext>
          </a:extLst>
        </cdr:cNvPr>
        <cdr:cNvSpPr txBox="1"/>
      </cdr:nvSpPr>
      <cdr:spPr>
        <a:xfrm xmlns:a="http://schemas.openxmlformats.org/drawingml/2006/main">
          <a:off x="2887133" y="484717"/>
          <a:ext cx="1016000" cy="516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/>
        <a:lstStyle xmlns:a="http://schemas.openxmlformats.org/drawingml/2006/main"/>
        <a:p xmlns:a="http://schemas.openxmlformats.org/drawingml/2006/main">
          <a:r>
            <a:rPr lang="en-US" sz="1100"/>
            <a:t>Presented to Audit day</a:t>
          </a:r>
        </a:p>
      </cdr:txBody>
    </cdr:sp>
  </cdr:relSizeAnchor>
  <cdr:relSizeAnchor xmlns:cdr="http://schemas.openxmlformats.org/drawingml/2006/chartDrawing">
    <cdr:from>
      <cdr:x>0.74433</cdr:x>
      <cdr:y>0.11316</cdr:y>
    </cdr:from>
    <cdr:to>
      <cdr:x>0.90543</cdr:x>
      <cdr:y>0.27701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0F77837E-3BD7-0642-8289-D78624FB681A}"/>
            </a:ext>
          </a:extLst>
        </cdr:cNvPr>
        <cdr:cNvSpPr txBox="1"/>
      </cdr:nvSpPr>
      <cdr:spPr>
        <a:xfrm xmlns:a="http://schemas.openxmlformats.org/drawingml/2006/main">
          <a:off x="6180666" y="467783"/>
          <a:ext cx="1337734" cy="677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Desflurane removed from back bar</a:t>
          </a:r>
        </a:p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0.63376</cdr:x>
      <cdr:y>0.16378</cdr:y>
    </cdr:from>
    <cdr:to>
      <cdr:x>0.63376</cdr:x>
      <cdr:y>0.83622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2B5B8094-E6BF-F242-B4BC-D6CC281A6923}"/>
            </a:ext>
          </a:extLst>
        </cdr:cNvPr>
        <cdr:cNvCxnSpPr/>
      </cdr:nvCxnSpPr>
      <cdr:spPr>
        <a:xfrm xmlns:a="http://schemas.openxmlformats.org/drawingml/2006/main" flipV="1">
          <a:off x="7726855" y="903210"/>
          <a:ext cx="0" cy="370826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0.63156</cdr:x>
      <cdr:y>0.06241</cdr:y>
    </cdr:from>
    <cdr:to>
      <cdr:x>0.67808</cdr:x>
      <cdr:y>0.39109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900AF5C-85C2-384A-9671-06D3300E2C12}"/>
            </a:ext>
          </a:extLst>
        </cdr:cNvPr>
        <cdr:cNvSpPr txBox="1"/>
      </cdr:nvSpPr>
      <cdr:spPr>
        <a:xfrm xmlns:a="http://schemas.openxmlformats.org/drawingml/2006/main">
          <a:off x="4898160" y="260351"/>
          <a:ext cx="360796" cy="1371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100"/>
            <a:t>Presented to QUID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ustainablehealthcare.org.uk/" TargetMode="External"/><Relationship Id="rId3" Type="http://schemas.openxmlformats.org/officeDocument/2006/relationships/hyperlink" Target="https://bjanaesthesia.org/article/S2058-5349(17)30142-7/fulltext" TargetMode="External"/><Relationship Id="rId7" Type="http://schemas.openxmlformats.org/officeDocument/2006/relationships/hyperlink" Target="https://www.sduhealth.org.uk/policy-strategy/reporting/natural-resource-footprint-2018.aspx" TargetMode="External"/><Relationship Id="rId2" Type="http://schemas.openxmlformats.org/officeDocument/2006/relationships/hyperlink" Target="https://www.sduhealth.org.uk/policy-strategy/legal-policy-framework/climate-change-ac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coa.ac.uk/system/files/SustainabilityStrategy2019-2022.pdf" TargetMode="External"/><Relationship Id="rId5" Type="http://schemas.openxmlformats.org/officeDocument/2006/relationships/hyperlink" Target="https://publichealth.yale.edu/climate/research/conferences/challenge/" TargetMode="External"/><Relationship Id="rId4" Type="http://schemas.openxmlformats.org/officeDocument/2006/relationships/hyperlink" Target="https://report.ipcc.ch/sr15/pdf/sr15_spm_final.pdf" TargetMode="External"/><Relationship Id="rId9" Type="http://schemas.openxmlformats.org/officeDocument/2006/relationships/hyperlink" Target="https://www.greenhospitals.ne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kingpoliticspodcast.com/blog/2019/160-david-king-on-climate-repair" TargetMode="External"/><Relationship Id="rId7" Type="http://schemas.openxmlformats.org/officeDocument/2006/relationships/hyperlink" Target="https://www.bma.org.uk/collective-voice/influence/international/global-justice/fair-medical-trade" TargetMode="External"/><Relationship Id="rId2" Type="http://schemas.openxmlformats.org/officeDocument/2006/relationships/hyperlink" Target="https://youtu.be/9UP_-Bvf5f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ejm.org/doi/full/10.1056/NEJMp1906035" TargetMode="External"/><Relationship Id="rId5" Type="http://schemas.openxmlformats.org/officeDocument/2006/relationships/hyperlink" Target="https://www.biologicaldiversity.org/programs/biodiversity/elements_of_biodiversity/extinction_crisis/" TargetMode="External"/><Relationship Id="rId4" Type="http://schemas.openxmlformats.org/officeDocument/2006/relationships/hyperlink" Target="https://sustainablehealthcare.org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0296D20D-8854-B643-B67B-E1FE6F199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41450"/>
            <a:ext cx="9144000" cy="2068513"/>
          </a:xfrm>
        </p:spPr>
        <p:txBody>
          <a:bodyPr/>
          <a:lstStyle/>
          <a:p>
            <a:pPr algn="ctr" defTabSz="914400" eaLnBrk="1">
              <a:lnSpc>
                <a:spcPct val="90000"/>
              </a:lnSpc>
            </a:pPr>
            <a:r>
              <a:rPr lang="en-US" altLang="en-US" sz="6000">
                <a:solidFill>
                  <a:srgbClr val="942192"/>
                </a:solidFill>
              </a:rPr>
              <a:t>Project Drawdown</a:t>
            </a:r>
            <a:endParaRPr lang="en-US" alt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9A52C7E6-38E9-FB4B-B12D-54ED0ECDD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057775"/>
            <a:ext cx="9144000" cy="1054100"/>
          </a:xfrm>
        </p:spPr>
        <p:txBody>
          <a:bodyPr/>
          <a:lstStyle/>
          <a:p>
            <a:pPr marL="0" indent="0" algn="r" defTabSz="703263" eaLnBrk="1">
              <a:lnSpc>
                <a:spcPct val="90000"/>
              </a:lnSpc>
              <a:spcBef>
                <a:spcPts val="700"/>
              </a:spcBef>
              <a:buNone/>
            </a:pPr>
            <a:r>
              <a:rPr lang="en-US" altLang="en-US" i="1" dirty="0"/>
              <a:t>Name of presenters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516ABE94-976E-F344-9985-95615BF35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5" b="32816"/>
          <a:stretch>
            <a:fillRect/>
          </a:stretch>
        </p:blipFill>
        <p:spPr bwMode="auto">
          <a:xfrm>
            <a:off x="39688" y="4311650"/>
            <a:ext cx="4524375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39296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649F66-26A4-1149-B275-20CFDFFA6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25450"/>
            <a:ext cx="119126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6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47A4DEE7-F99C-F945-9B68-8DC5AA05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8"/>
            <a:ext cx="10514013" cy="1595437"/>
          </a:xfrm>
        </p:spPr>
        <p:txBody>
          <a:bodyPr/>
          <a:lstStyle/>
          <a:p>
            <a:pPr defTabSz="914400" eaLnBrk="1">
              <a:lnSpc>
                <a:spcPct val="90000"/>
              </a:lnSpc>
            </a:pPr>
            <a:r>
              <a:rPr lang="en-US" altLang="en-US" sz="4400">
                <a:solidFill>
                  <a:srgbClr val="942192"/>
                </a:solidFill>
              </a:rPr>
              <a:t>Scotland SEA-G</a:t>
            </a:r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509EB3C1-F854-9547-B9CC-BBB78CCB7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5032375"/>
          </a:xfrm>
        </p:spPr>
        <p:txBody>
          <a:bodyPr/>
          <a:lstStyle/>
          <a:p>
            <a:pPr marL="228600" indent="-228600" defTabSz="914400" eaLnBrk="1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en-US" altLang="en-US" sz="260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Dr Kenneth Barker</a:t>
            </a:r>
          </a:p>
          <a:p>
            <a:pPr marL="228600" indent="-228600" defTabSz="914400" eaLnBrk="1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en-US" altLang="en-US" sz="260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Raigmore Hospital, NHS Highland</a:t>
            </a:r>
            <a:endParaRPr lang="en-US" altLang="en-US"/>
          </a:p>
        </p:txBody>
      </p:sp>
      <p:pic>
        <p:nvPicPr>
          <p:cNvPr id="15363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7AF937-FB61-824B-92AD-B7875BF77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2867025"/>
            <a:ext cx="4921250" cy="3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B63112D1-CDCB-A247-9BD1-5A4360603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841625"/>
            <a:ext cx="5456238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0035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813107-C496-8142-B3DF-FEAA9B3C6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21" y="0"/>
            <a:ext cx="4852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6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0BE4-4FEB-F94D-A0B3-53491AF3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6366"/>
          </a:xfrm>
        </p:spPr>
        <p:txBody>
          <a:bodyPr/>
          <a:lstStyle/>
          <a:p>
            <a:r>
              <a:rPr lang="en-US" dirty="0"/>
              <a:t>Story So Far at UHW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3D4388-4052-2049-A34A-A1D08F2A3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67423"/>
              </p:ext>
            </p:extLst>
          </p:nvPr>
        </p:nvGraphicFramePr>
        <p:xfrm>
          <a:off x="0" y="1026367"/>
          <a:ext cx="12192000" cy="583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9149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F07B4AF-9975-DC42-A24F-BF11578CF6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350942"/>
              </p:ext>
            </p:extLst>
          </p:nvPr>
        </p:nvGraphicFramePr>
        <p:xfrm>
          <a:off x="0" y="1343313"/>
          <a:ext cx="12192000" cy="551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8420A41-D471-0D46-BAE6-3671B18396E7}"/>
              </a:ext>
            </a:extLst>
          </p:cNvPr>
          <p:cNvSpPr txBox="1"/>
          <p:nvPr/>
        </p:nvSpPr>
        <p:spPr>
          <a:xfrm>
            <a:off x="31102" y="0"/>
            <a:ext cx="6064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Story So Far at RGH</a:t>
            </a:r>
          </a:p>
        </p:txBody>
      </p:sp>
    </p:spTree>
    <p:extLst>
      <p:ext uri="{BB962C8B-B14F-4D97-AF65-F5344CB8AC3E}">
        <p14:creationId xmlns:p14="http://schemas.microsoft.com/office/powerpoint/2010/main" val="655712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0D8B-5956-544B-99A3-77E48B1E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underway in 2 hospitals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F1E3E-4066-1E4A-B012-00E10F4FB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UHW and RGH are saving a combined total of 108374Kg CO</a:t>
            </a:r>
            <a:r>
              <a:rPr lang="en-US" baseline="-25000" dirty="0"/>
              <a:t>2</a:t>
            </a:r>
            <a:r>
              <a:rPr lang="en-US" dirty="0"/>
              <a:t> emissions on average per month.</a:t>
            </a:r>
          </a:p>
          <a:p>
            <a:r>
              <a:rPr lang="en-US" dirty="0"/>
              <a:t>That’s the equivalent of:</a:t>
            </a:r>
          </a:p>
          <a:p>
            <a:pPr lvl="2">
              <a:spcBef>
                <a:spcPts val="1100"/>
              </a:spcBef>
            </a:pPr>
            <a:r>
              <a:rPr lang="en-US" dirty="0"/>
              <a:t>Driving 268,253 miles in an average car</a:t>
            </a:r>
          </a:p>
          <a:p>
            <a:pPr lvl="2">
              <a:spcBef>
                <a:spcPts val="2300"/>
              </a:spcBef>
            </a:pPr>
            <a:r>
              <a:rPr lang="en-US" dirty="0"/>
              <a:t>Eating 3,772Kg of beef</a:t>
            </a:r>
          </a:p>
          <a:p>
            <a:pPr lvl="2">
              <a:spcBef>
                <a:spcPts val="2300"/>
              </a:spcBef>
            </a:pPr>
            <a:r>
              <a:rPr lang="en-US" dirty="0"/>
              <a:t>Flying to New York 100 times!!</a:t>
            </a:r>
          </a:p>
          <a:p>
            <a:pPr>
              <a:spcBef>
                <a:spcPts val="2300"/>
              </a:spcBef>
            </a:pPr>
            <a:r>
              <a:rPr lang="en-US" dirty="0"/>
              <a:t>UHW and RGH are both spending over £4,000 less per month on volatiles</a:t>
            </a:r>
          </a:p>
        </p:txBody>
      </p:sp>
      <p:pic>
        <p:nvPicPr>
          <p:cNvPr id="5" name="Graphic 4" descr="Car">
            <a:extLst>
              <a:ext uri="{FF2B5EF4-FFF2-40B4-BE49-F238E27FC236}">
                <a16:creationId xmlns:a16="http://schemas.microsoft.com/office/drawing/2014/main" id="{F14E5960-A58A-E24B-8A53-EE63C6959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" y="2971800"/>
            <a:ext cx="819150" cy="819150"/>
          </a:xfrm>
          <a:prstGeom prst="rect">
            <a:avLst/>
          </a:prstGeom>
        </p:spPr>
      </p:pic>
      <p:pic>
        <p:nvPicPr>
          <p:cNvPr id="7" name="Graphic 6" descr="Cow">
            <a:extLst>
              <a:ext uri="{FF2B5EF4-FFF2-40B4-BE49-F238E27FC236}">
                <a16:creationId xmlns:a16="http://schemas.microsoft.com/office/drawing/2014/main" id="{0B261ACA-A6C1-FA47-BFC9-BE55ECDF9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500" y="3584574"/>
            <a:ext cx="709613" cy="709613"/>
          </a:xfrm>
          <a:prstGeom prst="rect">
            <a:avLst/>
          </a:prstGeom>
        </p:spPr>
      </p:pic>
      <p:pic>
        <p:nvPicPr>
          <p:cNvPr id="9" name="Graphic 8" descr="Earth globe Africa and Europe">
            <a:extLst>
              <a:ext uri="{FF2B5EF4-FFF2-40B4-BE49-F238E27FC236}">
                <a16:creationId xmlns:a16="http://schemas.microsoft.com/office/drawing/2014/main" id="{41CD9058-A4F5-C048-872A-0417DE1A0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6781" y="4247356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6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48A72701-8C3A-F541-82AD-E9442A6A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8"/>
            <a:ext cx="10514013" cy="1595437"/>
          </a:xfrm>
        </p:spPr>
        <p:txBody>
          <a:bodyPr/>
          <a:lstStyle/>
          <a:p>
            <a:pPr defTabSz="914400" eaLnBrk="1">
              <a:lnSpc>
                <a:spcPct val="90000"/>
              </a:lnSpc>
            </a:pPr>
            <a:r>
              <a:rPr lang="en-US" altLang="en-US" sz="4300" dirty="0">
                <a:solidFill>
                  <a:srgbClr val="942192"/>
                </a:solidFill>
              </a:rPr>
              <a:t>Welsh Environmental Anaesthetic Network</a:t>
            </a:r>
            <a:endParaRPr lang="en-US" altLang="en-US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149DE7C-D2CF-0743-9E64-0B2C30B42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5032375"/>
          </a:xfrm>
        </p:spPr>
        <p:txBody>
          <a:bodyPr/>
          <a:lstStyle/>
          <a:p>
            <a:pPr marL="203200" indent="-203200" defTabSz="812800" eaLnBrk="1">
              <a:lnSpc>
                <a:spcPct val="90000"/>
              </a:lnSpc>
              <a:spcBef>
                <a:spcPts val="800"/>
              </a:spcBef>
              <a:buFontTx/>
              <a:buChar char="•"/>
            </a:pPr>
            <a:endParaRPr lang="en-US" altLang="en-US" sz="2400" dirty="0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  <a:sym typeface="Trebuchet MS" panose="020B0703020202090204" pitchFamily="34" charset="0"/>
            </a:endParaRPr>
          </a:p>
          <a:p>
            <a:pPr marL="203200" indent="-203200" defTabSz="812800" eaLnBrk="1">
              <a:lnSpc>
                <a:spcPct val="90000"/>
              </a:lnSpc>
              <a:spcBef>
                <a:spcPts val="800"/>
              </a:spcBef>
              <a:buFontTx/>
              <a:buChar char="•"/>
            </a:pPr>
            <a:endParaRPr lang="en-US" altLang="en-US" sz="2400" dirty="0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  <a:sym typeface="Trebuchet MS" panose="020B0703020202090204" pitchFamily="34" charset="0"/>
            </a:endParaRPr>
          </a:p>
          <a:p>
            <a:pPr marL="203200" indent="-203200" defTabSz="812800" eaLnBrk="1">
              <a:lnSpc>
                <a:spcPct val="90000"/>
              </a:lnSpc>
              <a:spcBef>
                <a:spcPts val="800"/>
              </a:spcBef>
              <a:buFontTx/>
              <a:buChar char="•"/>
            </a:pPr>
            <a:endParaRPr lang="en-US" altLang="en-US" sz="2400" dirty="0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  <a:sym typeface="Trebuchet MS" panose="020B0703020202090204" pitchFamily="34" charset="0"/>
            </a:endParaRPr>
          </a:p>
          <a:p>
            <a:pPr marL="203200" indent="-203200" defTabSz="812800" eaLnBrk="1">
              <a:lnSpc>
                <a:spcPct val="90000"/>
              </a:lnSpc>
              <a:spcBef>
                <a:spcPts val="800"/>
              </a:spcBef>
              <a:buFontTx/>
              <a:buChar char="•"/>
            </a:pPr>
            <a:endParaRPr lang="en-US" altLang="en-US" sz="2400" dirty="0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  <a:sym typeface="Trebuchet MS" panose="020B0703020202090204" pitchFamily="34" charset="0"/>
            </a:endParaRPr>
          </a:p>
          <a:p>
            <a:pPr marL="203200" indent="-203200" defTabSz="812800" eaLnBrk="1">
              <a:lnSpc>
                <a:spcPct val="90000"/>
              </a:lnSpc>
              <a:spcBef>
                <a:spcPts val="800"/>
              </a:spcBef>
              <a:buFontTx/>
              <a:buChar char="•"/>
            </a:pPr>
            <a:endParaRPr lang="en-US" altLang="en-US" sz="2400" dirty="0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  <a:sym typeface="Trebuchet MS" panose="020B0703020202090204" pitchFamily="34" charset="0"/>
            </a:endParaRPr>
          </a:p>
          <a:p>
            <a:pPr marL="203200" indent="-203200" defTabSz="812800" eaLnBrk="1">
              <a:lnSpc>
                <a:spcPct val="90000"/>
              </a:lnSpc>
              <a:spcBef>
                <a:spcPts val="800"/>
              </a:spcBef>
              <a:buFontTx/>
              <a:buChar char="•"/>
            </a:pPr>
            <a:endParaRPr lang="en-US" altLang="en-US" sz="2400" dirty="0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  <a:sym typeface="Trebuchet MS" panose="020B0703020202090204" pitchFamily="34" charset="0"/>
            </a:endParaRPr>
          </a:p>
          <a:p>
            <a:pPr marL="203200" indent="-203200" defTabSz="812800" eaLnBrk="1">
              <a:lnSpc>
                <a:spcPct val="90000"/>
              </a:lnSpc>
              <a:spcBef>
                <a:spcPts val="800"/>
              </a:spcBef>
              <a:buFontTx/>
              <a:buChar char="•"/>
            </a:pPr>
            <a:endParaRPr lang="en-US" altLang="en-US" sz="2400" dirty="0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  <a:sym typeface="Trebuchet MS" panose="020B0703020202090204" pitchFamily="34" charset="0"/>
            </a:endParaRPr>
          </a:p>
          <a:p>
            <a:pPr marL="203200" indent="-203200" defTabSz="812800" eaLnBrk="1">
              <a:lnSpc>
                <a:spcPct val="90000"/>
              </a:lnSpc>
              <a:spcBef>
                <a:spcPts val="800"/>
              </a:spcBef>
              <a:buFontTx/>
              <a:buChar char="•"/>
            </a:pPr>
            <a:endParaRPr lang="en-US" altLang="en-US" sz="2400" dirty="0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  <a:sym typeface="Trebuchet MS" panose="020B0703020202090204" pitchFamily="34" charset="0"/>
            </a:endParaRPr>
          </a:p>
          <a:p>
            <a:pPr marL="0" indent="0" defTabSz="812800" eaLnBrk="1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altLang="en-US" sz="2400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brennanfm@doctors.net.uk</a:t>
            </a:r>
          </a:p>
          <a:p>
            <a:pPr marL="0" indent="0" defTabSz="812800" eaLnBrk="1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altLang="en-US" sz="2400" dirty="0" err="1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jayne</a:t>
            </a:r>
            <a:r>
              <a:rPr lang="en-US" altLang="en-US" sz="2400" err="1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.</a:t>
            </a:r>
            <a:r>
              <a:rPr lang="en-US" altLang="en-US" sz="240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sutherland</a:t>
            </a:r>
            <a:r>
              <a:rPr lang="en-US" altLang="en-US" sz="2400" dirty="0" err="1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@doctors.org.uk</a:t>
            </a:r>
            <a:r>
              <a:rPr lang="en-US" altLang="en-US" sz="2400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 </a:t>
            </a:r>
          </a:p>
          <a:p>
            <a:pPr marL="0" indent="0" defTabSz="812800" eaLnBrk="1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altLang="en-US" sz="2400" dirty="0" err="1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agmorgan@doctors.org.uk</a:t>
            </a:r>
            <a:endParaRPr lang="en-US" altLang="en-US" dirty="0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E1D23CC0-D053-B948-A991-CCAB7F1A6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5" b="32816"/>
          <a:stretch>
            <a:fillRect/>
          </a:stretch>
        </p:blipFill>
        <p:spPr bwMode="auto">
          <a:xfrm>
            <a:off x="2911475" y="1638300"/>
            <a:ext cx="6367463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66093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74B43-1032-384D-A737-E1F388E9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38F9E-681B-484A-BABE-4F3F711C0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349"/>
            <a:ext cx="10515600" cy="479761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sz="2100" dirty="0">
                <a:latin typeface="+mj-lt"/>
                <a:hlinkClick r:id="rId2"/>
              </a:rPr>
              <a:t>https://www.sduhealth.org.uk/policy-strategy/legal-policy-framework/climate-change-act.aspx</a:t>
            </a:r>
            <a:r>
              <a:rPr lang="en-US" sz="2100" dirty="0">
                <a:latin typeface="+mj-lt"/>
              </a:rPr>
              <a:t> </a:t>
            </a:r>
          </a:p>
          <a:p>
            <a:pPr marL="457200" indent="-457200">
              <a:buAutoNum type="arabicPeriod"/>
            </a:pPr>
            <a:r>
              <a:rPr lang="en-GB" sz="2100" dirty="0">
                <a:latin typeface="+mj-lt"/>
                <a:hlinkClick r:id="rId3"/>
              </a:rPr>
              <a:t>Atmospheric science, anaesthesia, and the environment</a:t>
            </a:r>
            <a:r>
              <a:rPr lang="en-GB" sz="2100" dirty="0">
                <a:latin typeface="+mj-lt"/>
              </a:rPr>
              <a:t> Matt Campbell, J. M. Tom Pierce BJA Education, Vol. 15, Issue 4, p173–179 August 2015</a:t>
            </a:r>
          </a:p>
          <a:p>
            <a:pPr marL="457200" indent="-457200">
              <a:buAutoNum type="arabicPeriod"/>
            </a:pPr>
            <a:r>
              <a:rPr lang="en-US" sz="2100" dirty="0">
                <a:latin typeface="+mj-lt"/>
                <a:hlinkClick r:id="rId4"/>
              </a:rPr>
              <a:t>https://report.ipcc.ch/sr15/pdf/sr15_spm_final.pdf</a:t>
            </a:r>
            <a:endParaRPr lang="en-US" sz="2100" dirty="0"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2100" dirty="0">
                <a:latin typeface="+mj-lt"/>
                <a:hlinkClick r:id="rId5"/>
              </a:rPr>
              <a:t>https://publichealth.yale.edu/climate/research/conferences/challenge/</a:t>
            </a:r>
            <a:endParaRPr lang="en-US" sz="2100" dirty="0"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2100" dirty="0">
                <a:latin typeface="+mj-lt"/>
                <a:hlinkClick r:id="rId6"/>
              </a:rPr>
              <a:t>https://www.rcoa.ac.uk/system/files/SustainabilityStrategy2019-2022.pdf</a:t>
            </a:r>
            <a:endParaRPr lang="en-US" sz="21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100" dirty="0">
                <a:latin typeface="+mj-lt"/>
              </a:rPr>
              <a:t>Sustainable Development Unit. Reducing the use of natural resources in health and social care 2018. </a:t>
            </a:r>
            <a:r>
              <a:rPr lang="en-GB" sz="2100" dirty="0">
                <a:latin typeface="+mj-lt"/>
                <a:hlinkClick r:id="rId7"/>
              </a:rPr>
              <a:t>https://www.sduhealth.org.uk/policy-strategy/reporting/natural-resource-footprint-2018.aspx</a:t>
            </a:r>
            <a:endParaRPr lang="en-US" sz="21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100" dirty="0">
                <a:latin typeface="+mj-lt"/>
              </a:rPr>
              <a:t>Centre for sustainable healthcare. </a:t>
            </a:r>
            <a:r>
              <a:rPr lang="en-US" sz="2100" dirty="0">
                <a:latin typeface="+mj-lt"/>
                <a:hlinkClick r:id="rId8"/>
              </a:rPr>
              <a:t>https://sustainablehealthcare.org.uk/</a:t>
            </a:r>
            <a:endParaRPr lang="en-US" sz="21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100" dirty="0" err="1">
                <a:latin typeface="+mj-lt"/>
              </a:rPr>
              <a:t>Sulbaek</a:t>
            </a:r>
            <a:r>
              <a:rPr lang="en-GB" sz="2100" dirty="0">
                <a:latin typeface="+mj-lt"/>
              </a:rPr>
              <a:t> Andersen MP, Nielsen OJ, Wallington TJ, </a:t>
            </a:r>
            <a:r>
              <a:rPr lang="en-GB" sz="2100" dirty="0" err="1">
                <a:latin typeface="+mj-lt"/>
              </a:rPr>
              <a:t>Karpichev</a:t>
            </a:r>
            <a:r>
              <a:rPr lang="en-GB" sz="2100" dirty="0">
                <a:latin typeface="+mj-lt"/>
              </a:rPr>
              <a:t> B, Sander SP. Assessing the impact on global climate from general </a:t>
            </a:r>
            <a:r>
              <a:rPr lang="en-GB" sz="2100" dirty="0" err="1">
                <a:latin typeface="+mj-lt"/>
              </a:rPr>
              <a:t>anesthetic</a:t>
            </a:r>
            <a:r>
              <a:rPr lang="en-GB" sz="2100" dirty="0">
                <a:latin typeface="+mj-lt"/>
              </a:rPr>
              <a:t> gases. </a:t>
            </a:r>
            <a:r>
              <a:rPr lang="en-GB" sz="2100" dirty="0" err="1">
                <a:latin typeface="+mj-lt"/>
              </a:rPr>
              <a:t>Anesth</a:t>
            </a:r>
            <a:r>
              <a:rPr lang="en-GB" sz="2100" dirty="0">
                <a:latin typeface="+mj-lt"/>
              </a:rPr>
              <a:t> </a:t>
            </a:r>
            <a:r>
              <a:rPr lang="en-GB" sz="2100" dirty="0" err="1">
                <a:latin typeface="+mj-lt"/>
              </a:rPr>
              <a:t>Analg</a:t>
            </a:r>
            <a:r>
              <a:rPr lang="en-GB" sz="2100" dirty="0">
                <a:latin typeface="+mj-lt"/>
              </a:rPr>
              <a:t>. 2012;14(5):1081–5.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100" dirty="0">
                <a:latin typeface="+mj-lt"/>
              </a:rPr>
              <a:t>Ryan SM, Nielsen CJ. Global warming potential of inhaled </a:t>
            </a:r>
            <a:r>
              <a:rPr lang="en-GB" sz="2100" dirty="0" err="1">
                <a:latin typeface="+mj-lt"/>
              </a:rPr>
              <a:t>anesthetics</a:t>
            </a:r>
            <a:r>
              <a:rPr lang="en-GB" sz="2100" dirty="0">
                <a:latin typeface="+mj-lt"/>
              </a:rPr>
              <a:t>: Application to clinical use. </a:t>
            </a:r>
            <a:r>
              <a:rPr lang="en-GB" sz="2100" dirty="0" err="1">
                <a:latin typeface="+mj-lt"/>
              </a:rPr>
              <a:t>Anesth</a:t>
            </a:r>
            <a:r>
              <a:rPr lang="en-GB" sz="2100" dirty="0">
                <a:latin typeface="+mj-lt"/>
              </a:rPr>
              <a:t> </a:t>
            </a:r>
            <a:r>
              <a:rPr lang="en-GB" sz="2100" dirty="0" err="1">
                <a:latin typeface="+mj-lt"/>
              </a:rPr>
              <a:t>Analg</a:t>
            </a:r>
            <a:r>
              <a:rPr lang="en-GB" sz="2100" dirty="0">
                <a:latin typeface="+mj-lt"/>
              </a:rPr>
              <a:t>. 2010;111(1):92–8 </a:t>
            </a:r>
            <a:endParaRPr lang="en-US" sz="21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100" dirty="0">
                <a:latin typeface="+mj-lt"/>
              </a:rPr>
              <a:t>Health Care Without Harm </a:t>
            </a:r>
            <a:r>
              <a:rPr lang="en-US" sz="2100" dirty="0">
                <a:latin typeface="+mj-lt"/>
                <a:hlinkClick r:id="rId9"/>
              </a:rPr>
              <a:t> https://www.greenhospitals.net</a:t>
            </a:r>
            <a:endParaRPr lang="en-US" sz="2100" dirty="0">
              <a:latin typeface="+mj-lt"/>
            </a:endParaRPr>
          </a:p>
          <a:p>
            <a:pPr marL="457200" indent="-457200">
              <a:buAutoNum type="arabicPeriod"/>
            </a:pPr>
            <a:endParaRPr lang="en-US" sz="2000" dirty="0">
              <a:latin typeface="+mj-lt"/>
            </a:endParaRPr>
          </a:p>
          <a:p>
            <a:pPr marL="457200" indent="-457200">
              <a:buAutoNum type="arabicPeriod"/>
            </a:pPr>
            <a:endParaRPr lang="en-US" sz="2000" dirty="0">
              <a:latin typeface="+mj-lt"/>
            </a:endParaRPr>
          </a:p>
          <a:p>
            <a:pPr marL="457200" indent="-457200">
              <a:buAutoNum type="arabicPeriod"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0264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31005-AA8B-AE4B-B155-F8AA4CE5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073F6-1BE5-D04B-B84C-DFF54A608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Prof Hugh Montgomery Intensivist UCL &amp; director of the UCL Institute for Human Health and Performance </a:t>
            </a:r>
            <a:r>
              <a:rPr lang="en-US" sz="2400" dirty="0">
                <a:hlinkClick r:id="rId2"/>
              </a:rPr>
              <a:t>https://youtu.be/9UP_-Bvf5fU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Sir David King, former Chief Scientific Advisor to the British government </a:t>
            </a:r>
            <a:r>
              <a:rPr lang="en-US" sz="2400" dirty="0">
                <a:hlinkClick r:id="rId3"/>
              </a:rPr>
              <a:t>https://www.talkingpoliticspodcast.com/blog/2019/160-david-king-on-climate-repair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hlinkClick r:id="rId4"/>
              </a:rPr>
              <a:t>https://sustainablehealthcare.org.uk/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hlinkClick r:id="rId5"/>
              </a:rPr>
              <a:t>https://www.biologicaldiversity.org/programs/biodiversity/elements_of_biodiversity/extinction_crisis/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hlinkClick r:id="rId6"/>
              </a:rPr>
              <a:t>https://www.nejm.org/doi/full/10.1056/NEJMp1906035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hlinkClick r:id="rId7"/>
              </a:rPr>
              <a:t>https://www.bma.org.uk/collective-voice/influence/international/global-justice/fair-medical-trade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2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D5C06808-48B6-5449-ABA1-44247020D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8"/>
            <a:ext cx="10514013" cy="1595437"/>
          </a:xfrm>
        </p:spPr>
        <p:txBody>
          <a:bodyPr/>
          <a:lstStyle/>
          <a:p>
            <a:pPr defTabSz="914400" eaLnBrk="1">
              <a:lnSpc>
                <a:spcPct val="90000"/>
              </a:lnSpc>
            </a:pPr>
            <a:r>
              <a:rPr lang="en-US" altLang="en-US" sz="4400" dirty="0">
                <a:solidFill>
                  <a:srgbClr val="942192"/>
                </a:solidFill>
              </a:rPr>
              <a:t>Environmental concern </a:t>
            </a:r>
            <a:endParaRPr lang="en-US" altLang="en-US" dirty="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BA01E8C-A521-9843-B52B-7A828C5CD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910138"/>
          </a:xfrm>
        </p:spPr>
        <p:txBody>
          <a:bodyPr>
            <a:normAutofit/>
          </a:bodyPr>
          <a:lstStyle/>
          <a:p>
            <a:pPr marL="0" indent="0" defTabSz="766763" eaLnBrk="1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altLang="en-US" sz="2000" b="1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Climate Change Act 2008</a:t>
            </a:r>
          </a:p>
          <a:p>
            <a:pPr marL="0" indent="0" defTabSz="766763" eaLnBrk="1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altLang="en-US" sz="2000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	NHS commits to 80% reduction targets</a:t>
            </a:r>
          </a:p>
          <a:p>
            <a:pPr marL="0" indent="0" defTabSz="766763" eaLnBrk="1">
              <a:lnSpc>
                <a:spcPct val="90000"/>
              </a:lnSpc>
              <a:spcBef>
                <a:spcPts val="800"/>
              </a:spcBef>
              <a:buNone/>
            </a:pPr>
            <a:endParaRPr lang="en-US" altLang="en-US" sz="2000" dirty="0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  <a:sym typeface="Trebuchet MS" panose="020B0703020202090204" pitchFamily="34" charset="0"/>
            </a:endParaRPr>
          </a:p>
          <a:p>
            <a:pPr marL="0" indent="0" defTabSz="766763" eaLnBrk="1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altLang="en-US" sz="2000" b="1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BJA 2015</a:t>
            </a:r>
          </a:p>
          <a:p>
            <a:pPr marL="0" indent="0" defTabSz="766763" eaLnBrk="1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altLang="en-US" sz="2000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	Atmospheric science, anaesthesia, and the environment</a:t>
            </a:r>
          </a:p>
          <a:p>
            <a:pPr marL="1343025" lvl="3" indent="-192088" defTabSz="766763" eaLnBrk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  <a:sym typeface="Trebuchet MS" panose="020B0703020202090204" pitchFamily="34" charset="0"/>
            </a:endParaRPr>
          </a:p>
          <a:p>
            <a:pPr marL="0" indent="0" defTabSz="766763" eaLnBrk="1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altLang="en-US" sz="2000" b="1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IPCC Report 2018</a:t>
            </a:r>
          </a:p>
          <a:p>
            <a:pPr marL="1150937" lvl="3" indent="0" defTabSz="766763" eaLnBrk="1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altLang="en-US" sz="2000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UN ‘12 years to save the plant’</a:t>
            </a:r>
          </a:p>
          <a:p>
            <a:pPr marL="1343025" lvl="3" indent="-192088" defTabSz="766763" eaLnBrk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  <a:sym typeface="Trebuchet MS" panose="020B0703020202090204" pitchFamily="34" charset="0"/>
            </a:endParaRPr>
          </a:p>
          <a:p>
            <a:pPr marL="0" indent="0" defTabSz="766763" eaLnBrk="1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altLang="en-US" sz="2000" b="1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ASA 2018</a:t>
            </a:r>
            <a:r>
              <a:rPr lang="en-US" altLang="en-US" sz="2000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 </a:t>
            </a:r>
            <a:r>
              <a:rPr lang="en-US" altLang="en-US" sz="2000" b="1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Project Drawdown Challenge</a:t>
            </a:r>
          </a:p>
          <a:p>
            <a:pPr marL="0" indent="0" defTabSz="766763" eaLnBrk="1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altLang="en-US" sz="2000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	Reduce Inhalational CO</a:t>
            </a:r>
            <a:r>
              <a:rPr lang="en-US" altLang="en-US" sz="2000" baseline="-25000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2</a:t>
            </a:r>
            <a:r>
              <a:rPr lang="en-US" altLang="en-US" sz="2000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 emissions by 50% by 2020</a:t>
            </a:r>
          </a:p>
          <a:p>
            <a:pPr marL="1343025" lvl="3" indent="-192088" defTabSz="766763" eaLnBrk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  <a:sym typeface="Trebuchet MS" panose="020B0703020202090204" pitchFamily="34" charset="0"/>
            </a:endParaRPr>
          </a:p>
          <a:p>
            <a:pPr marL="0" indent="0" defTabSz="766763" eaLnBrk="1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altLang="en-US" sz="2000" b="1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RCoA 2019 – 2022 Sustainability Strategy </a:t>
            </a:r>
            <a:endParaRPr lang="en-US" altLang="en-US" b="1" dirty="0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244BC7CB-CDE6-2C42-875B-F4BB0C9F8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713" y="2222450"/>
            <a:ext cx="1981200" cy="180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12C1E50-D1DD-6343-935F-FCC58B89D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397" y="4231085"/>
            <a:ext cx="2410216" cy="117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E248FD28-AA23-B347-B79D-A39AEFB4B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713" y="5618163"/>
            <a:ext cx="22479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EC226F2-0A37-4041-8E8C-7F738CEB4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49" y="177950"/>
            <a:ext cx="3094864" cy="176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271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D6DC1096-04FF-A54D-BFC0-5664D1BD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8"/>
            <a:ext cx="10514013" cy="1595437"/>
          </a:xfrm>
        </p:spPr>
        <p:txBody>
          <a:bodyPr/>
          <a:lstStyle/>
          <a:p>
            <a:pPr defTabSz="914400" eaLnBrk="1">
              <a:lnSpc>
                <a:spcPct val="90000"/>
              </a:lnSpc>
            </a:pPr>
            <a:r>
              <a:rPr lang="en-US" altLang="en-US" sz="4400">
                <a:solidFill>
                  <a:srgbClr val="942192"/>
                </a:solidFill>
              </a:rPr>
              <a:t>Association of Anaesthetists </a:t>
            </a:r>
            <a:endParaRPr lang="en-US" alt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AD7B2FB-6E2B-D14A-B07F-0CC98FC72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633413"/>
            <a:ext cx="22860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7C27CEB1-319C-4E42-A774-E31DEDD9D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2" y="2120900"/>
            <a:ext cx="7862887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1B9D0CCC-EECC-264F-8165-354D0ADF2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414463"/>
            <a:ext cx="9326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B517C428-3FB4-714F-95F7-13E31EFFF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8949" y="6627811"/>
            <a:ext cx="216976" cy="88901"/>
          </a:xfrm>
        </p:spPr>
        <p:txBody>
          <a:bodyPr>
            <a:normAutofit fontScale="25000" lnSpcReduction="20000"/>
          </a:bodyPr>
          <a:lstStyle/>
          <a:p>
            <a:pPr marL="228600" indent="-228600" defTabSz="914400" eaLnBrk="1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83685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1500285-EBEF-634A-A3EE-C5CDF8E44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03" y="643466"/>
            <a:ext cx="71423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1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F65ACCA8-F101-2D43-92A0-BFD475B8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8"/>
            <a:ext cx="10514013" cy="1595437"/>
          </a:xfrm>
        </p:spPr>
        <p:txBody>
          <a:bodyPr/>
          <a:lstStyle/>
          <a:p>
            <a:pPr defTabSz="914400" eaLnBrk="1">
              <a:lnSpc>
                <a:spcPct val="90000"/>
              </a:lnSpc>
            </a:pPr>
            <a:r>
              <a:rPr lang="en-US" altLang="en-US" sz="4400">
                <a:solidFill>
                  <a:srgbClr val="942192"/>
                </a:solidFill>
              </a:rPr>
              <a:t>Earth’s atmosphere</a:t>
            </a:r>
            <a:endParaRPr lang="en-US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BB0BB669-D1BE-B549-ADBB-8479A7638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883025" cy="5032375"/>
          </a:xfrm>
        </p:spPr>
        <p:txBody>
          <a:bodyPr/>
          <a:lstStyle/>
          <a:p>
            <a:pPr marL="228600" indent="-228600" defTabSz="914400" eaLnBrk="1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endParaRPr lang="en-US" altLang="en-US" sz="2800" dirty="0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  <a:sym typeface="Trebuchet MS" panose="020B0703020202090204" pitchFamily="34" charset="0"/>
            </a:endParaRPr>
          </a:p>
          <a:p>
            <a:pPr marL="0" indent="0" defTabSz="914400" eaLnBrk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sz="2800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Ozone </a:t>
            </a:r>
          </a:p>
          <a:p>
            <a:pPr marL="228600" indent="-228600" defTabSz="914400" eaLnBrk="1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en-US" altLang="en-US" sz="2800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Limits earthward transmission of UV light</a:t>
            </a:r>
            <a:endParaRPr lang="en-US" altLang="en-US" dirty="0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4FF24C8A-2D33-6D47-B208-5AEE0885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1690688"/>
            <a:ext cx="6542087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1333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3A186F2C-61FF-054D-ACED-09DF9B45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8"/>
            <a:ext cx="10514013" cy="1595437"/>
          </a:xfrm>
        </p:spPr>
        <p:txBody>
          <a:bodyPr/>
          <a:lstStyle/>
          <a:p>
            <a:pPr defTabSz="914400" eaLnBrk="1">
              <a:lnSpc>
                <a:spcPct val="90000"/>
              </a:lnSpc>
            </a:pPr>
            <a:r>
              <a:rPr lang="en-US" altLang="en-US" sz="4400">
                <a:solidFill>
                  <a:srgbClr val="942192"/>
                </a:solidFill>
              </a:rPr>
              <a:t>Earth’s energy neutrality</a:t>
            </a:r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2046E0DC-7E6F-E746-A6B1-80C4785C0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059680" cy="5032375"/>
          </a:xfrm>
        </p:spPr>
        <p:txBody>
          <a:bodyPr/>
          <a:lstStyle/>
          <a:p>
            <a:pPr marL="228600" indent="-228600" defTabSz="914400" eaLnBrk="1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endParaRPr lang="en-US" altLang="en-US" sz="2800" dirty="0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  <a:sym typeface="Trebuchet MS" panose="020B0703020202090204" pitchFamily="34" charset="0"/>
            </a:endParaRPr>
          </a:p>
          <a:p>
            <a:pPr marL="0" indent="0" defTabSz="914400" eaLnBrk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Maintained by a balance </a:t>
            </a:r>
          </a:p>
          <a:p>
            <a:pPr marL="685800" lvl="1" indent="-228600" defTabSz="914400" ea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Reflected solar radiation </a:t>
            </a:r>
          </a:p>
          <a:p>
            <a:pPr marL="685800" lvl="1" indent="-228600" defTabSz="914400" ea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Outgoing long wave infrared radiation</a:t>
            </a:r>
            <a:endParaRPr lang="en-US" altLang="en-US" dirty="0"/>
          </a:p>
        </p:txBody>
      </p:sp>
      <p:pic>
        <p:nvPicPr>
          <p:cNvPr id="10243" name="Picture 3" descr="A map with text&#10;&#10;Description automatically generated">
            <a:extLst>
              <a:ext uri="{FF2B5EF4-FFF2-40B4-BE49-F238E27FC236}">
                <a16:creationId xmlns:a16="http://schemas.microsoft.com/office/drawing/2014/main" id="{6935EFE7-FFC8-7B4A-B39E-E2BA99F2D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2332038"/>
            <a:ext cx="6351587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9383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0642B5A3-8B48-4F49-B195-B92BB99DA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8"/>
            <a:ext cx="10514013" cy="1595437"/>
          </a:xfrm>
        </p:spPr>
        <p:txBody>
          <a:bodyPr/>
          <a:lstStyle/>
          <a:p>
            <a:pPr defTabSz="914400" eaLnBrk="1">
              <a:lnSpc>
                <a:spcPct val="90000"/>
              </a:lnSpc>
            </a:pPr>
            <a:r>
              <a:rPr lang="en-US" altLang="en-US" sz="4400">
                <a:solidFill>
                  <a:srgbClr val="942192"/>
                </a:solidFill>
              </a:rPr>
              <a:t>NHS emissions </a:t>
            </a:r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1DB98C5-652E-6343-BD70-6C9020447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5032375"/>
          </a:xfrm>
        </p:spPr>
        <p:txBody>
          <a:bodyPr/>
          <a:lstStyle/>
          <a:p>
            <a:pPr marL="228600" indent="-228600" defTabSz="914400" eaLnBrk="1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endParaRPr lang="en-US" altLang="en-US" sz="2800" dirty="0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  <a:sym typeface="Trebuchet MS" panose="020B0703020202090204" pitchFamily="34" charset="0"/>
            </a:endParaRPr>
          </a:p>
          <a:p>
            <a:pPr marL="0" indent="0" defTabSz="914400" eaLnBrk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sz="2800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Approx 5% of all UK emissions </a:t>
            </a:r>
          </a:p>
          <a:p>
            <a:pPr marL="0" indent="0" defTabSz="914400" eaLnBrk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	almost 40% of public sector!</a:t>
            </a:r>
            <a:endParaRPr lang="en-US" altLang="en-US" sz="2800" dirty="0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  <a:sym typeface="Trebuchet MS" panose="020B0703020202090204" pitchFamily="34" charset="0"/>
            </a:endParaRPr>
          </a:p>
          <a:p>
            <a:pPr marL="228600" indent="-228600" defTabSz="914400" eaLnBrk="1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endParaRPr lang="en-US" altLang="en-US" sz="2800" dirty="0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  <a:sym typeface="Trebuchet MS" panose="020B0703020202090204" pitchFamily="34" charset="0"/>
            </a:endParaRPr>
          </a:p>
          <a:p>
            <a:pPr marL="0" indent="0" defTabSz="914400" eaLnBrk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sz="2800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IAA’s 5% </a:t>
            </a:r>
            <a:r>
              <a:rPr lang="en-US" altLang="en-US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of </a:t>
            </a:r>
            <a:r>
              <a:rPr lang="en-US" altLang="en-US" sz="2800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acute facilities</a:t>
            </a:r>
            <a:endParaRPr lang="en-US" altLang="en-US" dirty="0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  <a:sym typeface="Trebuchet MS" panose="020B0703020202090204" pitchFamily="34" charset="0"/>
            </a:endParaRPr>
          </a:p>
          <a:p>
            <a:pPr marL="0" indent="0" defTabSz="914400" eaLnBrk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sz="2800" dirty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Trebuchet MS" panose="020B0703020202090204" pitchFamily="34" charset="0"/>
              </a:rPr>
              <a:t>	~Desflurane 80%</a:t>
            </a:r>
            <a:endParaRPr lang="en-US" altLang="en-US" dirty="0"/>
          </a:p>
        </p:txBody>
      </p:sp>
      <p:pic>
        <p:nvPicPr>
          <p:cNvPr id="16387" name="Picture 3" descr="A picture containing sky, train, smoke, outdoor&#10;&#10;Description automatically generated">
            <a:extLst>
              <a:ext uri="{FF2B5EF4-FFF2-40B4-BE49-F238E27FC236}">
                <a16:creationId xmlns:a16="http://schemas.microsoft.com/office/drawing/2014/main" id="{E8F57EF5-C643-3141-8B89-265933A85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1" y="2415223"/>
            <a:ext cx="5021262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1836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551784CA-440E-8D42-93D5-A1B4C6D1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3" y="465138"/>
            <a:ext cx="11139487" cy="1395412"/>
          </a:xfrm>
        </p:spPr>
        <p:txBody>
          <a:bodyPr lIns="0" tIns="0" rIns="0" bIns="0" anchor="b"/>
          <a:lstStyle/>
          <a:p>
            <a:pPr defTabSz="914400" eaLnBrk="1">
              <a:lnSpc>
                <a:spcPct val="90000"/>
              </a:lnSpc>
            </a:pPr>
            <a:r>
              <a:rPr lang="en-US" altLang="en-US" sz="4400" dirty="0">
                <a:solidFill>
                  <a:srgbClr val="942192"/>
                </a:solidFill>
              </a:rPr>
              <a:t>Environmental Impact of Inhalational Anaesthetic Agents (IAAs) </a:t>
            </a:r>
            <a:endParaRPr lang="en-US" altLang="en-US" dirty="0"/>
          </a:p>
        </p:txBody>
      </p:sp>
      <p:pic>
        <p:nvPicPr>
          <p:cNvPr id="13314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4C8FE-29CA-194B-A380-B4E95D2A4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373313"/>
            <a:ext cx="11028363" cy="3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995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D855F5BC-99CB-B345-8CB2-121FB64C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8"/>
            <a:ext cx="10514013" cy="1595437"/>
          </a:xfrm>
        </p:spPr>
        <p:txBody>
          <a:bodyPr/>
          <a:lstStyle/>
          <a:p>
            <a:pPr defTabSz="914400" eaLnBrk="1">
              <a:lnSpc>
                <a:spcPct val="90000"/>
              </a:lnSpc>
            </a:pPr>
            <a:r>
              <a:rPr lang="en-US" altLang="en-US" sz="4400">
                <a:solidFill>
                  <a:srgbClr val="942192"/>
                </a:solidFill>
              </a:rPr>
              <a:t>IAAs </a:t>
            </a:r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27E45684-01FC-8F4E-92CF-1D3B28651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5032375"/>
          </a:xfrm>
        </p:spPr>
        <p:txBody>
          <a:bodyPr/>
          <a:lstStyle/>
          <a:p>
            <a:pPr marL="228600" indent="-228600" defTabSz="914400" eaLnBrk="1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endParaRPr lang="en-US" altLang="en-US" sz="2800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  <a:sym typeface="Trebuchet MS" panose="020B0703020202090204" pitchFamily="34" charset="0"/>
            </a:endParaRPr>
          </a:p>
        </p:txBody>
      </p:sp>
      <p:pic>
        <p:nvPicPr>
          <p:cNvPr id="14339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D432238-47EB-FF49-A8CA-9BAC113DE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235200"/>
            <a:ext cx="9971087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9468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609</Words>
  <Application>Microsoft Macintosh PowerPoint</Application>
  <PresentationFormat>Widescreen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Trebuchet MS</vt:lpstr>
      <vt:lpstr>office theme</vt:lpstr>
      <vt:lpstr>Project Drawdown</vt:lpstr>
      <vt:lpstr>Environmental concern </vt:lpstr>
      <vt:lpstr>Association of Anaesthetists </vt:lpstr>
      <vt:lpstr>PowerPoint Presentation</vt:lpstr>
      <vt:lpstr>Earth’s atmosphere</vt:lpstr>
      <vt:lpstr>Earth’s energy neutrality</vt:lpstr>
      <vt:lpstr>NHS emissions </vt:lpstr>
      <vt:lpstr>Environmental Impact of Inhalational Anaesthetic Agents (IAAs) </vt:lpstr>
      <vt:lpstr>IAAs </vt:lpstr>
      <vt:lpstr>PowerPoint Presentation</vt:lpstr>
      <vt:lpstr>Scotland SEA-G</vt:lpstr>
      <vt:lpstr>PowerPoint Presentation</vt:lpstr>
      <vt:lpstr>Story So Far at UHW</vt:lpstr>
      <vt:lpstr>PowerPoint Presentation</vt:lpstr>
      <vt:lpstr>Project underway in 2 hospitals</vt:lpstr>
      <vt:lpstr>Welsh Environmental Anaesthetic Network</vt:lpstr>
      <vt:lpstr>References</vt:lpstr>
      <vt:lpstr>Resources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Drawdown</dc:title>
  <dc:creator>fiona brennan</dc:creator>
  <cp:lastModifiedBy>Microsoft Office User</cp:lastModifiedBy>
  <cp:revision>7</cp:revision>
  <dcterms:created xsi:type="dcterms:W3CDTF">2019-08-29T21:58:03Z</dcterms:created>
  <dcterms:modified xsi:type="dcterms:W3CDTF">2020-01-29T18:04:38Z</dcterms:modified>
</cp:coreProperties>
</file>