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6" r:id="rId3"/>
    <p:sldId id="263" r:id="rId4"/>
    <p:sldId id="257" r:id="rId5"/>
    <p:sldId id="258" r:id="rId6"/>
    <p:sldId id="267" r:id="rId7"/>
    <p:sldId id="269" r:id="rId8"/>
    <p:sldId id="268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0A4F30-4265-DE59-F981-344F6631C9BF}" name="Kathryn Longstaff (kl5g19)" initials="K(" userId="S::kl5g19@soton.ac.uk::c5aa29fa-bd46-4c0c-89f4-e682b05700a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D2589C-862A-7EBA-C06B-3D10CBE65049}" v="461" dt="2022-06-27T16:48:01.545"/>
    <p1510:client id="{9740FD73-A8CB-899E-56CC-2D847AD12148}" v="32" dt="2022-06-27T15:31:30.372"/>
    <p1510:client id="{98FBBB11-D898-2120-E136-38E42D95A59F}" v="1030" dt="2022-07-04T10:16:47.159"/>
    <p1510:client id="{C40C0213-556D-5614-2ACE-363135BB5CCA}" v="288" dt="2022-06-27T13:59:05.6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F20FD8-939A-49FB-B175-6FC05888578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561DF23-647B-49F7-A0EB-ECD94A297B53}">
      <dgm:prSet/>
      <dgm:spPr/>
      <dgm:t>
        <a:bodyPr/>
        <a:lstStyle/>
        <a:p>
          <a:pPr rtl="0"/>
          <a:r>
            <a:rPr lang="en-US"/>
            <a:t>Part A</a:t>
          </a:r>
          <a:r>
            <a:rPr lang="en-US">
              <a:latin typeface="Trebuchet MS" panose="020B0603020202020204"/>
            </a:rPr>
            <a:t>:</a:t>
          </a:r>
          <a:r>
            <a:rPr lang="en-US"/>
            <a:t> </a:t>
          </a:r>
          <a:r>
            <a:rPr lang="en-US">
              <a:latin typeface="Trebuchet MS" panose="020B0603020202020204"/>
            </a:rPr>
            <a:t>Questionnaire - An </a:t>
          </a:r>
          <a:r>
            <a:rPr lang="en-US"/>
            <a:t>online survey was distributed via the Royal College of Podiatry membership </a:t>
          </a:r>
          <a:r>
            <a:rPr lang="en-US" err="1"/>
            <a:t>enews</a:t>
          </a:r>
          <a:r>
            <a:rPr lang="en-US"/>
            <a:t>, with snowball cascading encouraged.</a:t>
          </a:r>
          <a:r>
            <a:rPr lang="en-US">
              <a:latin typeface="Trebuchet MS" panose="020B0603020202020204"/>
            </a:rPr>
            <a:t> </a:t>
          </a:r>
        </a:p>
      </dgm:t>
    </dgm:pt>
    <dgm:pt modelId="{A31C1DC7-2835-43A4-8DBC-A6F9ECA38CD1}" type="parTrans" cxnId="{6DCABCBA-112A-4528-9848-3B519AEBD54B}">
      <dgm:prSet/>
      <dgm:spPr/>
      <dgm:t>
        <a:bodyPr/>
        <a:lstStyle/>
        <a:p>
          <a:endParaRPr lang="en-US"/>
        </a:p>
      </dgm:t>
    </dgm:pt>
    <dgm:pt modelId="{1A8DCDD8-16FB-4175-BDB9-BD5FA04777A4}" type="sibTrans" cxnId="{6DCABCBA-112A-4528-9848-3B519AEBD54B}">
      <dgm:prSet/>
      <dgm:spPr/>
      <dgm:t>
        <a:bodyPr/>
        <a:lstStyle/>
        <a:p>
          <a:endParaRPr lang="en-US"/>
        </a:p>
      </dgm:t>
    </dgm:pt>
    <dgm:pt modelId="{650ECAD9-7629-4B2C-8433-4AE85524F5C7}">
      <dgm:prSet/>
      <dgm:spPr/>
      <dgm:t>
        <a:bodyPr/>
        <a:lstStyle/>
        <a:p>
          <a:pPr rtl="0"/>
          <a:r>
            <a:rPr lang="en-US"/>
            <a:t>Part B: Focus Group</a:t>
          </a:r>
          <a:r>
            <a:rPr lang="en-US">
              <a:latin typeface="Trebuchet MS" panose="020B0603020202020204"/>
            </a:rPr>
            <a:t> - </a:t>
          </a:r>
          <a:r>
            <a:rPr lang="en-US"/>
            <a:t>Respondents were invited to indicate willingness to participate in a subsequent focus group. All positive respondents were invited until the overall sample size was achieved. </a:t>
          </a:r>
        </a:p>
      </dgm:t>
    </dgm:pt>
    <dgm:pt modelId="{C7768D1B-9874-454B-998D-C7A7F7BF4C7A}" type="parTrans" cxnId="{251282AA-95E5-4CFC-9535-B09F1B92D38F}">
      <dgm:prSet/>
      <dgm:spPr/>
      <dgm:t>
        <a:bodyPr/>
        <a:lstStyle/>
        <a:p>
          <a:endParaRPr lang="en-US"/>
        </a:p>
      </dgm:t>
    </dgm:pt>
    <dgm:pt modelId="{8205B6B4-9B10-4489-884C-55DA3B20D956}" type="sibTrans" cxnId="{251282AA-95E5-4CFC-9535-B09F1B92D38F}">
      <dgm:prSet/>
      <dgm:spPr/>
      <dgm:t>
        <a:bodyPr/>
        <a:lstStyle/>
        <a:p>
          <a:endParaRPr lang="en-US"/>
        </a:p>
      </dgm:t>
    </dgm:pt>
    <dgm:pt modelId="{650006CA-2BBD-4B8C-9801-5354EF38D539}" type="pres">
      <dgm:prSet presAssocID="{E2F20FD8-939A-49FB-B175-6FC058885785}" presName="linear" presStyleCnt="0">
        <dgm:presLayoutVars>
          <dgm:animLvl val="lvl"/>
          <dgm:resizeHandles val="exact"/>
        </dgm:presLayoutVars>
      </dgm:prSet>
      <dgm:spPr/>
    </dgm:pt>
    <dgm:pt modelId="{22C56C15-6D89-4C9C-A082-5285D388330D}" type="pres">
      <dgm:prSet presAssocID="{0561DF23-647B-49F7-A0EB-ECD94A297B5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BEEFCFA-716F-4535-87E2-B84EE8AC6DF2}" type="pres">
      <dgm:prSet presAssocID="{1A8DCDD8-16FB-4175-BDB9-BD5FA04777A4}" presName="spacer" presStyleCnt="0"/>
      <dgm:spPr/>
    </dgm:pt>
    <dgm:pt modelId="{5A073D87-217B-42DC-AB07-76B3786D885C}" type="pres">
      <dgm:prSet presAssocID="{650ECAD9-7629-4B2C-8433-4AE85524F5C7}" presName="parentText" presStyleLbl="node1" presStyleIdx="1" presStyleCnt="2">
        <dgm:presLayoutVars>
          <dgm:chMax val="0"/>
          <dgm:bulletEnabled val="1"/>
        </dgm:presLayoutVars>
      </dgm:prSet>
      <dgm:spPr>
        <a:solidFill>
          <a:schemeClr val="accent1"/>
        </a:solidFill>
      </dgm:spPr>
    </dgm:pt>
  </dgm:ptLst>
  <dgm:cxnLst>
    <dgm:cxn modelId="{9A019290-6C21-4A74-A631-C03B2A16490B}" type="presOf" srcId="{E2F20FD8-939A-49FB-B175-6FC058885785}" destId="{650006CA-2BBD-4B8C-9801-5354EF38D539}" srcOrd="0" destOrd="0" presId="urn:microsoft.com/office/officeart/2005/8/layout/vList2"/>
    <dgm:cxn modelId="{7688AEA8-33A4-49ED-85EA-7CCEDE8A61B8}" type="presOf" srcId="{650ECAD9-7629-4B2C-8433-4AE85524F5C7}" destId="{5A073D87-217B-42DC-AB07-76B3786D885C}" srcOrd="0" destOrd="0" presId="urn:microsoft.com/office/officeart/2005/8/layout/vList2"/>
    <dgm:cxn modelId="{251282AA-95E5-4CFC-9535-B09F1B92D38F}" srcId="{E2F20FD8-939A-49FB-B175-6FC058885785}" destId="{650ECAD9-7629-4B2C-8433-4AE85524F5C7}" srcOrd="1" destOrd="0" parTransId="{C7768D1B-9874-454B-998D-C7A7F7BF4C7A}" sibTransId="{8205B6B4-9B10-4489-884C-55DA3B20D956}"/>
    <dgm:cxn modelId="{0500E1AA-6262-4116-803F-6B75AA6F928A}" type="presOf" srcId="{0561DF23-647B-49F7-A0EB-ECD94A297B53}" destId="{22C56C15-6D89-4C9C-A082-5285D388330D}" srcOrd="0" destOrd="0" presId="urn:microsoft.com/office/officeart/2005/8/layout/vList2"/>
    <dgm:cxn modelId="{6DCABCBA-112A-4528-9848-3B519AEBD54B}" srcId="{E2F20FD8-939A-49FB-B175-6FC058885785}" destId="{0561DF23-647B-49F7-A0EB-ECD94A297B53}" srcOrd="0" destOrd="0" parTransId="{A31C1DC7-2835-43A4-8DBC-A6F9ECA38CD1}" sibTransId="{1A8DCDD8-16FB-4175-BDB9-BD5FA04777A4}"/>
    <dgm:cxn modelId="{71F8E5CF-0569-4952-8937-5A51B74871CB}" type="presParOf" srcId="{650006CA-2BBD-4B8C-9801-5354EF38D539}" destId="{22C56C15-6D89-4C9C-A082-5285D388330D}" srcOrd="0" destOrd="0" presId="urn:microsoft.com/office/officeart/2005/8/layout/vList2"/>
    <dgm:cxn modelId="{B2B4FFB2-8999-49C5-BDB4-E750F76BAEC1}" type="presParOf" srcId="{650006CA-2BBD-4B8C-9801-5354EF38D539}" destId="{ABEEFCFA-716F-4535-87E2-B84EE8AC6DF2}" srcOrd="1" destOrd="0" presId="urn:microsoft.com/office/officeart/2005/8/layout/vList2"/>
    <dgm:cxn modelId="{7270E19B-0E36-4ADF-8DF2-C67337C5DD3A}" type="presParOf" srcId="{650006CA-2BBD-4B8C-9801-5354EF38D539}" destId="{5A073D87-217B-42DC-AB07-76B3786D885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F20FD8-939A-49FB-B175-6FC058885785}" type="doc">
      <dgm:prSet loTypeId="urn:microsoft.com/office/officeart/2018/2/layout/IconCircleList" loCatId="icon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50ECAD9-7629-4B2C-8433-4AE85524F5C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2. </a:t>
          </a:r>
          <a:r>
            <a:rPr lang="en-US">
              <a:latin typeface="Trebuchet MS" panose="020B0603020202020204"/>
            </a:rPr>
            <a:t>Development</a:t>
          </a:r>
          <a:r>
            <a:rPr lang="en-US"/>
            <a:t> of tools to evaluate carbon footprint </a:t>
          </a:r>
          <a:r>
            <a:rPr lang="en-US">
              <a:latin typeface="Trebuchet MS" panose="020B0603020202020204"/>
            </a:rPr>
            <a:t>measurement or other</a:t>
          </a:r>
          <a:r>
            <a:rPr lang="en-US"/>
            <a:t> indicator of sustainability impact at scale or in single practice settings</a:t>
          </a:r>
        </a:p>
      </dgm:t>
    </dgm:pt>
    <dgm:pt modelId="{C7768D1B-9874-454B-998D-C7A7F7BF4C7A}" type="parTrans" cxnId="{251282AA-95E5-4CFC-9535-B09F1B92D38F}">
      <dgm:prSet/>
      <dgm:spPr/>
      <dgm:t>
        <a:bodyPr/>
        <a:lstStyle/>
        <a:p>
          <a:endParaRPr lang="en-US"/>
        </a:p>
      </dgm:t>
    </dgm:pt>
    <dgm:pt modelId="{8205B6B4-9B10-4489-884C-55DA3B20D956}" type="sibTrans" cxnId="{251282AA-95E5-4CFC-9535-B09F1B92D38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FFA4419-B5F7-4D1A-BDB5-5ABC32277608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/>
            <a:t>1. </a:t>
          </a:r>
          <a:r>
            <a:rPr lang="en-US">
              <a:latin typeface="Trebuchet MS" panose="020B0603020202020204"/>
            </a:rPr>
            <a:t>Development</a:t>
          </a:r>
          <a:r>
            <a:rPr lang="en-US"/>
            <a:t> of educational resource</a:t>
          </a:r>
          <a:r>
            <a:rPr lang="en-US">
              <a:latin typeface="Trebuchet MS" panose="020B0603020202020204"/>
            </a:rPr>
            <a:t>; </a:t>
          </a:r>
          <a:r>
            <a:rPr lang="en-US"/>
            <a:t>to </a:t>
          </a:r>
          <a:r>
            <a:rPr lang="en-US">
              <a:latin typeface="Trebuchet MS" panose="020B0603020202020204"/>
            </a:rPr>
            <a:t>address</a:t>
          </a:r>
          <a:r>
            <a:rPr lang="en-US"/>
            <a:t> perceptions of sustainability costs</a:t>
          </a:r>
          <a:r>
            <a:rPr lang="en-US">
              <a:latin typeface="Trebuchet MS" panose="020B0603020202020204"/>
            </a:rPr>
            <a:t> and use of PPE </a:t>
          </a:r>
          <a:endParaRPr lang="en-US"/>
        </a:p>
      </dgm:t>
    </dgm:pt>
    <dgm:pt modelId="{4364742B-1B10-443D-B9FF-AC2DBCB2E0B2}" type="parTrans" cxnId="{5706D893-9E66-48CE-8A4C-51A8D7D10DAE}">
      <dgm:prSet/>
      <dgm:spPr/>
    </dgm:pt>
    <dgm:pt modelId="{CB9869CB-DA5E-4DDB-B41A-5721DA6E42F5}" type="sibTrans" cxnId="{5706D893-9E66-48CE-8A4C-51A8D7D10DA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98F3F98-369C-4CF7-A7E0-320DF6D75757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/>
            <a:t>3. </a:t>
          </a:r>
          <a:r>
            <a:rPr lang="en-US">
              <a:latin typeface="Trebuchet MS" panose="020B0603020202020204"/>
            </a:rPr>
            <a:t>Development</a:t>
          </a:r>
          <a:r>
            <a:rPr lang="en-US"/>
            <a:t> of</a:t>
          </a:r>
          <a:r>
            <a:rPr lang="en-US">
              <a:latin typeface="Trebuchet MS" panose="020B0603020202020204"/>
            </a:rPr>
            <a:t> a sustainable</a:t>
          </a:r>
          <a:r>
            <a:rPr lang="en-US"/>
            <a:t> accreditation schemes </a:t>
          </a:r>
          <a:r>
            <a:rPr lang="en-US">
              <a:latin typeface="Trebuchet MS" panose="020B0603020202020204"/>
            </a:rPr>
            <a:t>that have </a:t>
          </a:r>
          <a:r>
            <a:rPr lang="en-US"/>
            <a:t>professional recognition</a:t>
          </a:r>
        </a:p>
      </dgm:t>
    </dgm:pt>
    <dgm:pt modelId="{ED10D4B1-5785-4213-BCD0-535558D1EC01}" type="parTrans" cxnId="{00862A0C-4DF3-4CC0-BE01-5E6B9BE28B0B}">
      <dgm:prSet/>
      <dgm:spPr/>
    </dgm:pt>
    <dgm:pt modelId="{1425E9AC-1C24-401B-9C1E-7A86C1AD9630}" type="sibTrans" cxnId="{00862A0C-4DF3-4CC0-BE01-5E6B9BE28B0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AB5CFB9-7021-46B1-85BB-98984B733333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/>
            <a:t>4. </a:t>
          </a:r>
          <a:r>
            <a:rPr lang="en-US">
              <a:latin typeface="Trebuchet MS" panose="020B0603020202020204"/>
            </a:rPr>
            <a:t>Development</a:t>
          </a:r>
          <a:r>
            <a:rPr lang="en-US"/>
            <a:t> of workforce signposting about small-scale opportunities for change</a:t>
          </a:r>
        </a:p>
      </dgm:t>
    </dgm:pt>
    <dgm:pt modelId="{A67441D8-473E-4C99-A3D9-703E1FBEBC52}" type="parTrans" cxnId="{4D898072-420E-4CAA-8358-DF3EFC8B4DC2}">
      <dgm:prSet/>
      <dgm:spPr/>
    </dgm:pt>
    <dgm:pt modelId="{51D4291E-E3F7-42DF-9EEC-9D1DAC187D45}" type="sibTrans" cxnId="{4D898072-420E-4CAA-8358-DF3EFC8B4DC2}">
      <dgm:prSet/>
      <dgm:spPr/>
    </dgm:pt>
    <dgm:pt modelId="{C6666685-A6E8-4BD1-8371-88166400DA41}" type="pres">
      <dgm:prSet presAssocID="{E2F20FD8-939A-49FB-B175-6FC058885785}" presName="root" presStyleCnt="0">
        <dgm:presLayoutVars>
          <dgm:dir/>
          <dgm:resizeHandles val="exact"/>
        </dgm:presLayoutVars>
      </dgm:prSet>
      <dgm:spPr/>
    </dgm:pt>
    <dgm:pt modelId="{B907BA90-1584-4297-8996-433293F92082}" type="pres">
      <dgm:prSet presAssocID="{E2F20FD8-939A-49FB-B175-6FC058885785}" presName="container" presStyleCnt="0">
        <dgm:presLayoutVars>
          <dgm:dir/>
          <dgm:resizeHandles val="exact"/>
        </dgm:presLayoutVars>
      </dgm:prSet>
      <dgm:spPr/>
    </dgm:pt>
    <dgm:pt modelId="{D890B64C-F9C7-44D5-8F4A-C5426BDC2138}" type="pres">
      <dgm:prSet presAssocID="{BFFA4419-B5F7-4D1A-BDB5-5ABC32277608}" presName="compNode" presStyleCnt="0"/>
      <dgm:spPr/>
    </dgm:pt>
    <dgm:pt modelId="{B8DFC718-DD21-4077-9557-CF4344174D21}" type="pres">
      <dgm:prSet presAssocID="{BFFA4419-B5F7-4D1A-BDB5-5ABC32277608}" presName="iconBgRect" presStyleLbl="bgShp" presStyleIdx="0" presStyleCnt="4"/>
      <dgm:spPr/>
    </dgm:pt>
    <dgm:pt modelId="{752E87C8-D834-4FC6-96E8-3B5A40239984}" type="pres">
      <dgm:prSet presAssocID="{BFFA4419-B5F7-4D1A-BDB5-5ABC3227760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aduation cap with solid fill"/>
        </a:ext>
      </dgm:extLst>
    </dgm:pt>
    <dgm:pt modelId="{5C379341-CC26-45B0-8A0E-C445E9C007D4}" type="pres">
      <dgm:prSet presAssocID="{BFFA4419-B5F7-4D1A-BDB5-5ABC32277608}" presName="spaceRect" presStyleCnt="0"/>
      <dgm:spPr/>
    </dgm:pt>
    <dgm:pt modelId="{BB14BA5D-3C74-4503-83F3-59601F3AB0BC}" type="pres">
      <dgm:prSet presAssocID="{BFFA4419-B5F7-4D1A-BDB5-5ABC32277608}" presName="textRect" presStyleLbl="revTx" presStyleIdx="0" presStyleCnt="4">
        <dgm:presLayoutVars>
          <dgm:chMax val="1"/>
          <dgm:chPref val="1"/>
        </dgm:presLayoutVars>
      </dgm:prSet>
      <dgm:spPr/>
    </dgm:pt>
    <dgm:pt modelId="{C268D8B5-1D05-4BAF-B1CF-C8E3D6C314A5}" type="pres">
      <dgm:prSet presAssocID="{CB9869CB-DA5E-4DDB-B41A-5721DA6E42F5}" presName="sibTrans" presStyleLbl="sibTrans2D1" presStyleIdx="0" presStyleCnt="0"/>
      <dgm:spPr/>
    </dgm:pt>
    <dgm:pt modelId="{08239214-1EBA-4592-AB83-9D00E7CCE37C}" type="pres">
      <dgm:prSet presAssocID="{650ECAD9-7629-4B2C-8433-4AE85524F5C7}" presName="compNode" presStyleCnt="0"/>
      <dgm:spPr/>
    </dgm:pt>
    <dgm:pt modelId="{122331E7-B1E1-4EFB-B056-2E9E72A603E6}" type="pres">
      <dgm:prSet presAssocID="{650ECAD9-7629-4B2C-8433-4AE85524F5C7}" presName="iconBgRect" presStyleLbl="bgShp" presStyleIdx="1" presStyleCnt="4"/>
      <dgm:spPr/>
    </dgm:pt>
    <dgm:pt modelId="{F04905CA-2BA8-42AF-98A8-4137215F0D2F}" type="pres">
      <dgm:prSet presAssocID="{650ECAD9-7629-4B2C-8433-4AE85524F5C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lterations &amp; Tailoring with solid fill"/>
        </a:ext>
      </dgm:extLst>
    </dgm:pt>
    <dgm:pt modelId="{CD374D53-EBF8-4365-9983-1F0E551A32E2}" type="pres">
      <dgm:prSet presAssocID="{650ECAD9-7629-4B2C-8433-4AE85524F5C7}" presName="spaceRect" presStyleCnt="0"/>
      <dgm:spPr/>
    </dgm:pt>
    <dgm:pt modelId="{0FCCEE72-5DC6-43D4-B121-1D68E5344239}" type="pres">
      <dgm:prSet presAssocID="{650ECAD9-7629-4B2C-8433-4AE85524F5C7}" presName="textRect" presStyleLbl="revTx" presStyleIdx="1" presStyleCnt="4">
        <dgm:presLayoutVars>
          <dgm:chMax val="1"/>
          <dgm:chPref val="1"/>
        </dgm:presLayoutVars>
      </dgm:prSet>
      <dgm:spPr/>
    </dgm:pt>
    <dgm:pt modelId="{6E4E9C1D-63EC-4B2C-8522-15EC7E0ED33B}" type="pres">
      <dgm:prSet presAssocID="{8205B6B4-9B10-4489-884C-55DA3B20D956}" presName="sibTrans" presStyleLbl="sibTrans2D1" presStyleIdx="0" presStyleCnt="0"/>
      <dgm:spPr/>
    </dgm:pt>
    <dgm:pt modelId="{3D3584A8-E0EE-41D4-8DC2-26B8BB9C5CFA}" type="pres">
      <dgm:prSet presAssocID="{B98F3F98-369C-4CF7-A7E0-320DF6D75757}" presName="compNode" presStyleCnt="0"/>
      <dgm:spPr/>
    </dgm:pt>
    <dgm:pt modelId="{33884D55-6AF3-4825-8BBD-757EAE86A312}" type="pres">
      <dgm:prSet presAssocID="{B98F3F98-369C-4CF7-A7E0-320DF6D75757}" presName="iconBgRect" presStyleLbl="bgShp" presStyleIdx="2" presStyleCnt="4"/>
      <dgm:spPr/>
    </dgm:pt>
    <dgm:pt modelId="{786968AB-2BB9-485B-A9D7-7E15FCB50781}" type="pres">
      <dgm:prSet presAssocID="{B98F3F98-369C-4CF7-A7E0-320DF6D7575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E51EB6DB-7262-4D1E-8525-9DEC970A82FE}" type="pres">
      <dgm:prSet presAssocID="{B98F3F98-369C-4CF7-A7E0-320DF6D75757}" presName="spaceRect" presStyleCnt="0"/>
      <dgm:spPr/>
    </dgm:pt>
    <dgm:pt modelId="{F3D10226-8BEC-43E4-B8B2-260A897F18C9}" type="pres">
      <dgm:prSet presAssocID="{B98F3F98-369C-4CF7-A7E0-320DF6D75757}" presName="textRect" presStyleLbl="revTx" presStyleIdx="2" presStyleCnt="4">
        <dgm:presLayoutVars>
          <dgm:chMax val="1"/>
          <dgm:chPref val="1"/>
        </dgm:presLayoutVars>
      </dgm:prSet>
      <dgm:spPr/>
    </dgm:pt>
    <dgm:pt modelId="{091B218F-AF11-4AA3-B1E5-0E14D4385261}" type="pres">
      <dgm:prSet presAssocID="{1425E9AC-1C24-401B-9C1E-7A86C1AD9630}" presName="sibTrans" presStyleLbl="sibTrans2D1" presStyleIdx="0" presStyleCnt="0"/>
      <dgm:spPr/>
    </dgm:pt>
    <dgm:pt modelId="{E7DE7E52-80B2-4927-A7FA-F8D767BBAB6B}" type="pres">
      <dgm:prSet presAssocID="{6AB5CFB9-7021-46B1-85BB-98984B733333}" presName="compNode" presStyleCnt="0"/>
      <dgm:spPr/>
    </dgm:pt>
    <dgm:pt modelId="{D920BA0E-2FD5-4B91-84D4-F05CAB4F7450}" type="pres">
      <dgm:prSet presAssocID="{6AB5CFB9-7021-46B1-85BB-98984B733333}" presName="iconBgRect" presStyleLbl="bgShp" presStyleIdx="3" presStyleCnt="4"/>
      <dgm:spPr/>
    </dgm:pt>
    <dgm:pt modelId="{2E47A5EB-C480-4FD3-B788-C3E8DF7F66E5}" type="pres">
      <dgm:prSet presAssocID="{6AB5CFB9-7021-46B1-85BB-98984B73333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humbs up sign with solid fill"/>
        </a:ext>
      </dgm:extLst>
    </dgm:pt>
    <dgm:pt modelId="{C8BE5FFB-84EB-40C1-A838-D084FE8C8514}" type="pres">
      <dgm:prSet presAssocID="{6AB5CFB9-7021-46B1-85BB-98984B733333}" presName="spaceRect" presStyleCnt="0"/>
      <dgm:spPr/>
    </dgm:pt>
    <dgm:pt modelId="{9EEDEA94-EEC8-4F71-B7B0-B10399CD7E1B}" type="pres">
      <dgm:prSet presAssocID="{6AB5CFB9-7021-46B1-85BB-98984B73333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00862A0C-4DF3-4CC0-BE01-5E6B9BE28B0B}" srcId="{E2F20FD8-939A-49FB-B175-6FC058885785}" destId="{B98F3F98-369C-4CF7-A7E0-320DF6D75757}" srcOrd="2" destOrd="0" parTransId="{ED10D4B1-5785-4213-BCD0-535558D1EC01}" sibTransId="{1425E9AC-1C24-401B-9C1E-7A86C1AD9630}"/>
    <dgm:cxn modelId="{20663E16-5BA3-4C3E-9DB1-466CC9820DE8}" type="presOf" srcId="{BFFA4419-B5F7-4D1A-BDB5-5ABC32277608}" destId="{BB14BA5D-3C74-4503-83F3-59601F3AB0BC}" srcOrd="0" destOrd="0" presId="urn:microsoft.com/office/officeart/2018/2/layout/IconCircleList"/>
    <dgm:cxn modelId="{F4312A5B-4C44-4FC7-8EC5-BC9E0ECD5124}" type="presOf" srcId="{650ECAD9-7629-4B2C-8433-4AE85524F5C7}" destId="{0FCCEE72-5DC6-43D4-B121-1D68E5344239}" srcOrd="0" destOrd="0" presId="urn:microsoft.com/office/officeart/2018/2/layout/IconCircleList"/>
    <dgm:cxn modelId="{FA81F141-90A2-44D6-80B9-19137B23CB2B}" type="presOf" srcId="{E2F20FD8-939A-49FB-B175-6FC058885785}" destId="{C6666685-A6E8-4BD1-8371-88166400DA41}" srcOrd="0" destOrd="0" presId="urn:microsoft.com/office/officeart/2018/2/layout/IconCircleList"/>
    <dgm:cxn modelId="{34100150-966A-4D53-BD89-0A544EEBCDB4}" type="presOf" srcId="{CB9869CB-DA5E-4DDB-B41A-5721DA6E42F5}" destId="{C268D8B5-1D05-4BAF-B1CF-C8E3D6C314A5}" srcOrd="0" destOrd="0" presId="urn:microsoft.com/office/officeart/2018/2/layout/IconCircleList"/>
    <dgm:cxn modelId="{4D898072-420E-4CAA-8358-DF3EFC8B4DC2}" srcId="{E2F20FD8-939A-49FB-B175-6FC058885785}" destId="{6AB5CFB9-7021-46B1-85BB-98984B733333}" srcOrd="3" destOrd="0" parTransId="{A67441D8-473E-4C99-A3D9-703E1FBEBC52}" sibTransId="{51D4291E-E3F7-42DF-9EEC-9D1DAC187D45}"/>
    <dgm:cxn modelId="{D312747F-8486-4F05-BD75-FB3C6A788FA8}" type="presOf" srcId="{1425E9AC-1C24-401B-9C1E-7A86C1AD9630}" destId="{091B218F-AF11-4AA3-B1E5-0E14D4385261}" srcOrd="0" destOrd="0" presId="urn:microsoft.com/office/officeart/2018/2/layout/IconCircleList"/>
    <dgm:cxn modelId="{5706D893-9E66-48CE-8A4C-51A8D7D10DAE}" srcId="{E2F20FD8-939A-49FB-B175-6FC058885785}" destId="{BFFA4419-B5F7-4D1A-BDB5-5ABC32277608}" srcOrd="0" destOrd="0" parTransId="{4364742B-1B10-443D-B9FF-AC2DBCB2E0B2}" sibTransId="{CB9869CB-DA5E-4DDB-B41A-5721DA6E42F5}"/>
    <dgm:cxn modelId="{251282AA-95E5-4CFC-9535-B09F1B92D38F}" srcId="{E2F20FD8-939A-49FB-B175-6FC058885785}" destId="{650ECAD9-7629-4B2C-8433-4AE85524F5C7}" srcOrd="1" destOrd="0" parTransId="{C7768D1B-9874-454B-998D-C7A7F7BF4C7A}" sibTransId="{8205B6B4-9B10-4489-884C-55DA3B20D956}"/>
    <dgm:cxn modelId="{F8F7BABB-CDD7-4C0A-841A-D9A37C4478D2}" type="presOf" srcId="{B98F3F98-369C-4CF7-A7E0-320DF6D75757}" destId="{F3D10226-8BEC-43E4-B8B2-260A897F18C9}" srcOrd="0" destOrd="0" presId="urn:microsoft.com/office/officeart/2018/2/layout/IconCircleList"/>
    <dgm:cxn modelId="{D4E24FD1-6F55-4F1B-B222-057812E1FABC}" type="presOf" srcId="{6AB5CFB9-7021-46B1-85BB-98984B733333}" destId="{9EEDEA94-EEC8-4F71-B7B0-B10399CD7E1B}" srcOrd="0" destOrd="0" presId="urn:microsoft.com/office/officeart/2018/2/layout/IconCircleList"/>
    <dgm:cxn modelId="{6BAAFEE8-D19E-4032-B194-D50CCFB136B4}" type="presOf" srcId="{8205B6B4-9B10-4489-884C-55DA3B20D956}" destId="{6E4E9C1D-63EC-4B2C-8522-15EC7E0ED33B}" srcOrd="0" destOrd="0" presId="urn:microsoft.com/office/officeart/2018/2/layout/IconCircleList"/>
    <dgm:cxn modelId="{1E552354-501D-4C4A-BDDD-D194E8B03835}" type="presParOf" srcId="{C6666685-A6E8-4BD1-8371-88166400DA41}" destId="{B907BA90-1584-4297-8996-433293F92082}" srcOrd="0" destOrd="0" presId="urn:microsoft.com/office/officeart/2018/2/layout/IconCircleList"/>
    <dgm:cxn modelId="{D4C6DA9C-DBA7-4EF0-B9A6-72ED4E21327E}" type="presParOf" srcId="{B907BA90-1584-4297-8996-433293F92082}" destId="{D890B64C-F9C7-44D5-8F4A-C5426BDC2138}" srcOrd="0" destOrd="0" presId="urn:microsoft.com/office/officeart/2018/2/layout/IconCircleList"/>
    <dgm:cxn modelId="{2AC46E5B-2CB5-4A34-968A-2EEC966C9DE4}" type="presParOf" srcId="{D890B64C-F9C7-44D5-8F4A-C5426BDC2138}" destId="{B8DFC718-DD21-4077-9557-CF4344174D21}" srcOrd="0" destOrd="0" presId="urn:microsoft.com/office/officeart/2018/2/layout/IconCircleList"/>
    <dgm:cxn modelId="{C77524E9-FD87-4C60-970A-8FA65D0C1290}" type="presParOf" srcId="{D890B64C-F9C7-44D5-8F4A-C5426BDC2138}" destId="{752E87C8-D834-4FC6-96E8-3B5A40239984}" srcOrd="1" destOrd="0" presId="urn:microsoft.com/office/officeart/2018/2/layout/IconCircleList"/>
    <dgm:cxn modelId="{69372ABE-55EC-4F5D-B9C2-2603D54BAD2C}" type="presParOf" srcId="{D890B64C-F9C7-44D5-8F4A-C5426BDC2138}" destId="{5C379341-CC26-45B0-8A0E-C445E9C007D4}" srcOrd="2" destOrd="0" presId="urn:microsoft.com/office/officeart/2018/2/layout/IconCircleList"/>
    <dgm:cxn modelId="{A6BDB02F-2E4F-4EAB-9260-060F66221FFE}" type="presParOf" srcId="{D890B64C-F9C7-44D5-8F4A-C5426BDC2138}" destId="{BB14BA5D-3C74-4503-83F3-59601F3AB0BC}" srcOrd="3" destOrd="0" presId="urn:microsoft.com/office/officeart/2018/2/layout/IconCircleList"/>
    <dgm:cxn modelId="{B2ED665A-ADC0-4378-84CB-2FF2665DB77C}" type="presParOf" srcId="{B907BA90-1584-4297-8996-433293F92082}" destId="{C268D8B5-1D05-4BAF-B1CF-C8E3D6C314A5}" srcOrd="1" destOrd="0" presId="urn:microsoft.com/office/officeart/2018/2/layout/IconCircleList"/>
    <dgm:cxn modelId="{9CC23838-0D5B-4134-A765-F55078DA2916}" type="presParOf" srcId="{B907BA90-1584-4297-8996-433293F92082}" destId="{08239214-1EBA-4592-AB83-9D00E7CCE37C}" srcOrd="2" destOrd="0" presId="urn:microsoft.com/office/officeart/2018/2/layout/IconCircleList"/>
    <dgm:cxn modelId="{D6635E8F-9D24-43F8-A150-5A6CAC4D4121}" type="presParOf" srcId="{08239214-1EBA-4592-AB83-9D00E7CCE37C}" destId="{122331E7-B1E1-4EFB-B056-2E9E72A603E6}" srcOrd="0" destOrd="0" presId="urn:microsoft.com/office/officeart/2018/2/layout/IconCircleList"/>
    <dgm:cxn modelId="{3EF4092A-639C-490B-A71E-DDD7E2FB4811}" type="presParOf" srcId="{08239214-1EBA-4592-AB83-9D00E7CCE37C}" destId="{F04905CA-2BA8-42AF-98A8-4137215F0D2F}" srcOrd="1" destOrd="0" presId="urn:microsoft.com/office/officeart/2018/2/layout/IconCircleList"/>
    <dgm:cxn modelId="{F49CA45B-1AD5-4D90-9A19-B925D4F53F6E}" type="presParOf" srcId="{08239214-1EBA-4592-AB83-9D00E7CCE37C}" destId="{CD374D53-EBF8-4365-9983-1F0E551A32E2}" srcOrd="2" destOrd="0" presId="urn:microsoft.com/office/officeart/2018/2/layout/IconCircleList"/>
    <dgm:cxn modelId="{C99C550B-714B-4BF0-84E6-5A16B45FF9F6}" type="presParOf" srcId="{08239214-1EBA-4592-AB83-9D00E7CCE37C}" destId="{0FCCEE72-5DC6-43D4-B121-1D68E5344239}" srcOrd="3" destOrd="0" presId="urn:microsoft.com/office/officeart/2018/2/layout/IconCircleList"/>
    <dgm:cxn modelId="{FC2FE8AB-5E36-41AC-AC8A-855EE2A67DCC}" type="presParOf" srcId="{B907BA90-1584-4297-8996-433293F92082}" destId="{6E4E9C1D-63EC-4B2C-8522-15EC7E0ED33B}" srcOrd="3" destOrd="0" presId="urn:microsoft.com/office/officeart/2018/2/layout/IconCircleList"/>
    <dgm:cxn modelId="{B2BF19EC-0A40-48F4-936D-A6A5989A6461}" type="presParOf" srcId="{B907BA90-1584-4297-8996-433293F92082}" destId="{3D3584A8-E0EE-41D4-8DC2-26B8BB9C5CFA}" srcOrd="4" destOrd="0" presId="urn:microsoft.com/office/officeart/2018/2/layout/IconCircleList"/>
    <dgm:cxn modelId="{8A8DB293-9710-4194-A552-74E180165F2B}" type="presParOf" srcId="{3D3584A8-E0EE-41D4-8DC2-26B8BB9C5CFA}" destId="{33884D55-6AF3-4825-8BBD-757EAE86A312}" srcOrd="0" destOrd="0" presId="urn:microsoft.com/office/officeart/2018/2/layout/IconCircleList"/>
    <dgm:cxn modelId="{ABD2AD7A-B0B9-45FB-9C7C-9BD7ECCC53A1}" type="presParOf" srcId="{3D3584A8-E0EE-41D4-8DC2-26B8BB9C5CFA}" destId="{786968AB-2BB9-485B-A9D7-7E15FCB50781}" srcOrd="1" destOrd="0" presId="urn:microsoft.com/office/officeart/2018/2/layout/IconCircleList"/>
    <dgm:cxn modelId="{BC694F21-2CEC-4E51-974F-5E1B1147934E}" type="presParOf" srcId="{3D3584A8-E0EE-41D4-8DC2-26B8BB9C5CFA}" destId="{E51EB6DB-7262-4D1E-8525-9DEC970A82FE}" srcOrd="2" destOrd="0" presId="urn:microsoft.com/office/officeart/2018/2/layout/IconCircleList"/>
    <dgm:cxn modelId="{43B65223-0CA8-490D-BED9-2C44C16B39FB}" type="presParOf" srcId="{3D3584A8-E0EE-41D4-8DC2-26B8BB9C5CFA}" destId="{F3D10226-8BEC-43E4-B8B2-260A897F18C9}" srcOrd="3" destOrd="0" presId="urn:microsoft.com/office/officeart/2018/2/layout/IconCircleList"/>
    <dgm:cxn modelId="{9B89AAD8-2B1E-4DB1-AB28-64BBD4DF133F}" type="presParOf" srcId="{B907BA90-1584-4297-8996-433293F92082}" destId="{091B218F-AF11-4AA3-B1E5-0E14D4385261}" srcOrd="5" destOrd="0" presId="urn:microsoft.com/office/officeart/2018/2/layout/IconCircleList"/>
    <dgm:cxn modelId="{11408772-047D-4B21-96C8-3B59B5C8E81C}" type="presParOf" srcId="{B907BA90-1584-4297-8996-433293F92082}" destId="{E7DE7E52-80B2-4927-A7FA-F8D767BBAB6B}" srcOrd="6" destOrd="0" presId="urn:microsoft.com/office/officeart/2018/2/layout/IconCircleList"/>
    <dgm:cxn modelId="{9C5B93D0-1B40-4661-AE64-EEFBD1708E81}" type="presParOf" srcId="{E7DE7E52-80B2-4927-A7FA-F8D767BBAB6B}" destId="{D920BA0E-2FD5-4B91-84D4-F05CAB4F7450}" srcOrd="0" destOrd="0" presId="urn:microsoft.com/office/officeart/2018/2/layout/IconCircleList"/>
    <dgm:cxn modelId="{54A9C841-231B-44D7-BF05-7DCC5D95B996}" type="presParOf" srcId="{E7DE7E52-80B2-4927-A7FA-F8D767BBAB6B}" destId="{2E47A5EB-C480-4FD3-B788-C3E8DF7F66E5}" srcOrd="1" destOrd="0" presId="urn:microsoft.com/office/officeart/2018/2/layout/IconCircleList"/>
    <dgm:cxn modelId="{393C6630-1859-45AC-B140-80E4B58D2EBF}" type="presParOf" srcId="{E7DE7E52-80B2-4927-A7FA-F8D767BBAB6B}" destId="{C8BE5FFB-84EB-40C1-A838-D084FE8C8514}" srcOrd="2" destOrd="0" presId="urn:microsoft.com/office/officeart/2018/2/layout/IconCircleList"/>
    <dgm:cxn modelId="{2913277F-79D0-4D8B-A6F1-130B451DDEB2}" type="presParOf" srcId="{E7DE7E52-80B2-4927-A7FA-F8D767BBAB6B}" destId="{9EEDEA94-EEC8-4F71-B7B0-B10399CD7E1B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C56C15-6D89-4C9C-A082-5285D388330D}">
      <dsp:nvSpPr>
        <dsp:cNvPr id="0" name=""/>
        <dsp:cNvSpPr/>
      </dsp:nvSpPr>
      <dsp:spPr>
        <a:xfrm>
          <a:off x="0" y="15071"/>
          <a:ext cx="6628804" cy="243871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Part A</a:t>
          </a:r>
          <a:r>
            <a:rPr lang="en-US" sz="2500" kern="1200">
              <a:latin typeface="Trebuchet MS" panose="020B0603020202020204"/>
            </a:rPr>
            <a:t>:</a:t>
          </a:r>
          <a:r>
            <a:rPr lang="en-US" sz="2500" kern="1200"/>
            <a:t> </a:t>
          </a:r>
          <a:r>
            <a:rPr lang="en-US" sz="2500" kern="1200">
              <a:latin typeface="Trebuchet MS" panose="020B0603020202020204"/>
            </a:rPr>
            <a:t>Questionnaire - An </a:t>
          </a:r>
          <a:r>
            <a:rPr lang="en-US" sz="2500" kern="1200"/>
            <a:t>online survey was distributed via the Royal College of Podiatry membership </a:t>
          </a:r>
          <a:r>
            <a:rPr lang="en-US" sz="2500" kern="1200" err="1"/>
            <a:t>enews</a:t>
          </a:r>
          <a:r>
            <a:rPr lang="en-US" sz="2500" kern="1200"/>
            <a:t>, with snowball cascading encouraged.</a:t>
          </a:r>
          <a:r>
            <a:rPr lang="en-US" sz="2500" kern="1200">
              <a:latin typeface="Trebuchet MS" panose="020B0603020202020204"/>
            </a:rPr>
            <a:t> </a:t>
          </a:r>
        </a:p>
      </dsp:txBody>
      <dsp:txXfrm>
        <a:off x="119048" y="134119"/>
        <a:ext cx="6390708" cy="2200622"/>
      </dsp:txXfrm>
    </dsp:sp>
    <dsp:sp modelId="{5A073D87-217B-42DC-AB07-76B3786D885C}">
      <dsp:nvSpPr>
        <dsp:cNvPr id="0" name=""/>
        <dsp:cNvSpPr/>
      </dsp:nvSpPr>
      <dsp:spPr>
        <a:xfrm>
          <a:off x="0" y="2525790"/>
          <a:ext cx="6628804" cy="2438718"/>
        </a:xfrm>
        <a:prstGeom prst="roundRect">
          <a:avLst/>
        </a:prstGeom>
        <a:solidFill>
          <a:schemeClr val="accent1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Part B: Focus Group</a:t>
          </a:r>
          <a:r>
            <a:rPr lang="en-US" sz="2500" kern="1200">
              <a:latin typeface="Trebuchet MS" panose="020B0603020202020204"/>
            </a:rPr>
            <a:t> - </a:t>
          </a:r>
          <a:r>
            <a:rPr lang="en-US" sz="2500" kern="1200"/>
            <a:t>Respondents were invited to indicate willingness to participate in a subsequent focus group. All positive respondents were invited until the overall sample size was achieved. </a:t>
          </a:r>
        </a:p>
      </dsp:txBody>
      <dsp:txXfrm>
        <a:off x="119048" y="2644838"/>
        <a:ext cx="6390708" cy="22006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DFC718-DD21-4077-9557-CF4344174D21}">
      <dsp:nvSpPr>
        <dsp:cNvPr id="0" name=""/>
        <dsp:cNvSpPr/>
      </dsp:nvSpPr>
      <dsp:spPr>
        <a:xfrm>
          <a:off x="102556" y="1099543"/>
          <a:ext cx="832179" cy="832179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52E87C8-D834-4FC6-96E8-3B5A40239984}">
      <dsp:nvSpPr>
        <dsp:cNvPr id="0" name=""/>
        <dsp:cNvSpPr/>
      </dsp:nvSpPr>
      <dsp:spPr>
        <a:xfrm>
          <a:off x="277314" y="1274301"/>
          <a:ext cx="482664" cy="48266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14BA5D-3C74-4503-83F3-59601F3AB0BC}">
      <dsp:nvSpPr>
        <dsp:cNvPr id="0" name=""/>
        <dsp:cNvSpPr/>
      </dsp:nvSpPr>
      <dsp:spPr>
        <a:xfrm>
          <a:off x="1113060" y="1099543"/>
          <a:ext cx="1961566" cy="832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1. </a:t>
          </a:r>
          <a:r>
            <a:rPr lang="en-US" sz="1100" kern="1200">
              <a:latin typeface="Trebuchet MS" panose="020B0603020202020204"/>
            </a:rPr>
            <a:t>Development</a:t>
          </a:r>
          <a:r>
            <a:rPr lang="en-US" sz="1100" kern="1200"/>
            <a:t> of educational resource</a:t>
          </a:r>
          <a:r>
            <a:rPr lang="en-US" sz="1100" kern="1200">
              <a:latin typeface="Trebuchet MS" panose="020B0603020202020204"/>
            </a:rPr>
            <a:t>; </a:t>
          </a:r>
          <a:r>
            <a:rPr lang="en-US" sz="1100" kern="1200"/>
            <a:t>to </a:t>
          </a:r>
          <a:r>
            <a:rPr lang="en-US" sz="1100" kern="1200">
              <a:latin typeface="Trebuchet MS" panose="020B0603020202020204"/>
            </a:rPr>
            <a:t>address</a:t>
          </a:r>
          <a:r>
            <a:rPr lang="en-US" sz="1100" kern="1200"/>
            <a:t> perceptions of sustainability costs</a:t>
          </a:r>
          <a:r>
            <a:rPr lang="en-US" sz="1100" kern="1200">
              <a:latin typeface="Trebuchet MS" panose="020B0603020202020204"/>
            </a:rPr>
            <a:t> and use of PPE </a:t>
          </a:r>
          <a:endParaRPr lang="en-US" sz="1100" kern="1200"/>
        </a:p>
      </dsp:txBody>
      <dsp:txXfrm>
        <a:off x="1113060" y="1099543"/>
        <a:ext cx="1961566" cy="832179"/>
      </dsp:txXfrm>
    </dsp:sp>
    <dsp:sp modelId="{122331E7-B1E1-4EFB-B056-2E9E72A603E6}">
      <dsp:nvSpPr>
        <dsp:cNvPr id="0" name=""/>
        <dsp:cNvSpPr/>
      </dsp:nvSpPr>
      <dsp:spPr>
        <a:xfrm>
          <a:off x="3416415" y="1099543"/>
          <a:ext cx="832179" cy="832179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04905CA-2BA8-42AF-98A8-4137215F0D2F}">
      <dsp:nvSpPr>
        <dsp:cNvPr id="0" name=""/>
        <dsp:cNvSpPr/>
      </dsp:nvSpPr>
      <dsp:spPr>
        <a:xfrm>
          <a:off x="3591173" y="1274301"/>
          <a:ext cx="482664" cy="48266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CCEE72-5DC6-43D4-B121-1D68E5344239}">
      <dsp:nvSpPr>
        <dsp:cNvPr id="0" name=""/>
        <dsp:cNvSpPr/>
      </dsp:nvSpPr>
      <dsp:spPr>
        <a:xfrm>
          <a:off x="4426919" y="1099543"/>
          <a:ext cx="1961566" cy="832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2. </a:t>
          </a:r>
          <a:r>
            <a:rPr lang="en-US" sz="1100" kern="1200">
              <a:latin typeface="Trebuchet MS" panose="020B0603020202020204"/>
            </a:rPr>
            <a:t>Development</a:t>
          </a:r>
          <a:r>
            <a:rPr lang="en-US" sz="1100" kern="1200"/>
            <a:t> of tools to evaluate carbon footprint </a:t>
          </a:r>
          <a:r>
            <a:rPr lang="en-US" sz="1100" kern="1200">
              <a:latin typeface="Trebuchet MS" panose="020B0603020202020204"/>
            </a:rPr>
            <a:t>measurement or other</a:t>
          </a:r>
          <a:r>
            <a:rPr lang="en-US" sz="1100" kern="1200"/>
            <a:t> indicator of sustainability impact at scale or in single practice settings</a:t>
          </a:r>
        </a:p>
      </dsp:txBody>
      <dsp:txXfrm>
        <a:off x="4426919" y="1099543"/>
        <a:ext cx="1961566" cy="832179"/>
      </dsp:txXfrm>
    </dsp:sp>
    <dsp:sp modelId="{33884D55-6AF3-4825-8BBD-757EAE86A312}">
      <dsp:nvSpPr>
        <dsp:cNvPr id="0" name=""/>
        <dsp:cNvSpPr/>
      </dsp:nvSpPr>
      <dsp:spPr>
        <a:xfrm>
          <a:off x="102556" y="2723032"/>
          <a:ext cx="832179" cy="832179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86968AB-2BB9-485B-A9D7-7E15FCB50781}">
      <dsp:nvSpPr>
        <dsp:cNvPr id="0" name=""/>
        <dsp:cNvSpPr/>
      </dsp:nvSpPr>
      <dsp:spPr>
        <a:xfrm>
          <a:off x="277314" y="2897790"/>
          <a:ext cx="482664" cy="48266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D10226-8BEC-43E4-B8B2-260A897F18C9}">
      <dsp:nvSpPr>
        <dsp:cNvPr id="0" name=""/>
        <dsp:cNvSpPr/>
      </dsp:nvSpPr>
      <dsp:spPr>
        <a:xfrm>
          <a:off x="1113060" y="2723032"/>
          <a:ext cx="1961566" cy="832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3. </a:t>
          </a:r>
          <a:r>
            <a:rPr lang="en-US" sz="1100" kern="1200">
              <a:latin typeface="Trebuchet MS" panose="020B0603020202020204"/>
            </a:rPr>
            <a:t>Development</a:t>
          </a:r>
          <a:r>
            <a:rPr lang="en-US" sz="1100" kern="1200"/>
            <a:t> of</a:t>
          </a:r>
          <a:r>
            <a:rPr lang="en-US" sz="1100" kern="1200">
              <a:latin typeface="Trebuchet MS" panose="020B0603020202020204"/>
            </a:rPr>
            <a:t> a sustainable</a:t>
          </a:r>
          <a:r>
            <a:rPr lang="en-US" sz="1100" kern="1200"/>
            <a:t> accreditation schemes </a:t>
          </a:r>
          <a:r>
            <a:rPr lang="en-US" sz="1100" kern="1200">
              <a:latin typeface="Trebuchet MS" panose="020B0603020202020204"/>
            </a:rPr>
            <a:t>that have </a:t>
          </a:r>
          <a:r>
            <a:rPr lang="en-US" sz="1100" kern="1200"/>
            <a:t>professional recognition</a:t>
          </a:r>
        </a:p>
      </dsp:txBody>
      <dsp:txXfrm>
        <a:off x="1113060" y="2723032"/>
        <a:ext cx="1961566" cy="832179"/>
      </dsp:txXfrm>
    </dsp:sp>
    <dsp:sp modelId="{D920BA0E-2FD5-4B91-84D4-F05CAB4F7450}">
      <dsp:nvSpPr>
        <dsp:cNvPr id="0" name=""/>
        <dsp:cNvSpPr/>
      </dsp:nvSpPr>
      <dsp:spPr>
        <a:xfrm>
          <a:off x="3416415" y="2723032"/>
          <a:ext cx="832179" cy="832179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E47A5EB-C480-4FD3-B788-C3E8DF7F66E5}">
      <dsp:nvSpPr>
        <dsp:cNvPr id="0" name=""/>
        <dsp:cNvSpPr/>
      </dsp:nvSpPr>
      <dsp:spPr>
        <a:xfrm>
          <a:off x="3591173" y="2897790"/>
          <a:ext cx="482664" cy="48266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EDEA94-EEC8-4F71-B7B0-B10399CD7E1B}">
      <dsp:nvSpPr>
        <dsp:cNvPr id="0" name=""/>
        <dsp:cNvSpPr/>
      </dsp:nvSpPr>
      <dsp:spPr>
        <a:xfrm>
          <a:off x="4426919" y="2723032"/>
          <a:ext cx="1961566" cy="832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4. </a:t>
          </a:r>
          <a:r>
            <a:rPr lang="en-US" sz="1100" kern="1200">
              <a:latin typeface="Trebuchet MS" panose="020B0603020202020204"/>
            </a:rPr>
            <a:t>Development</a:t>
          </a:r>
          <a:r>
            <a:rPr lang="en-US" sz="1100" kern="1200"/>
            <a:t> of workforce signposting about small-scale opportunities for change</a:t>
          </a:r>
        </a:p>
      </dsp:txBody>
      <dsp:txXfrm>
        <a:off x="4426919" y="2723032"/>
        <a:ext cx="1961566" cy="8321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63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7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3597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61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6710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361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364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9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31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9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3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1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51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16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17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13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3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5314" y="509740"/>
            <a:ext cx="8226223" cy="26538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i="1">
                <a:latin typeface="Calibri"/>
                <a:cs typeface="Calibri"/>
              </a:rPr>
              <a:t>"Show me how and I'll do it"</a:t>
            </a:r>
            <a:endParaRPr lang="en-US" i="1"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4957" y="3027874"/>
            <a:ext cx="7766936" cy="79418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GB" sz="2000" b="1">
                <a:ea typeface="+mn-lt"/>
                <a:cs typeface="+mn-lt"/>
              </a:rPr>
              <a:t> A mixed methods exploration of stakeholder beliefs about environmental sustainability in podiatric practice</a:t>
            </a:r>
          </a:p>
          <a:p>
            <a:endParaRPr lang="en-GB">
              <a:ea typeface="+mn-lt"/>
              <a:cs typeface="+mn-lt"/>
            </a:endParaRPr>
          </a:p>
          <a:p>
            <a:endParaRPr lang="en-GB">
              <a:ea typeface="+mn-lt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764AC0-E7B8-97C4-FB52-483780FA76CA}"/>
              </a:ext>
            </a:extLst>
          </p:cNvPr>
          <p:cNvSpPr txBox="1"/>
          <p:nvPr/>
        </p:nvSpPr>
        <p:spPr>
          <a:xfrm>
            <a:off x="350729" y="5079304"/>
            <a:ext cx="5655500" cy="13911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en-GB" dirty="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By Kathryn Longstaff, Edward McIntyre </a:t>
            </a:r>
            <a:endParaRPr lang="en-US" sz="1600" dirty="0">
              <a:solidFill>
                <a:schemeClr val="bg1">
                  <a:lumMod val="50000"/>
                </a:schemeClr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Supervised by Dr Lindsey Cherry 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1600" i="1" dirty="0">
                <a:solidFill>
                  <a:schemeClr val="bg1">
                    <a:lumMod val="50000"/>
                  </a:schemeClr>
                </a:solidFill>
              </a:rPr>
              <a:t>University of Southampton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5E100F-783E-8216-F7CD-A8A1AAD1877B}"/>
              </a:ext>
            </a:extLst>
          </p:cNvPr>
          <p:cNvSpPr txBox="1"/>
          <p:nvPr/>
        </p:nvSpPr>
        <p:spPr>
          <a:xfrm>
            <a:off x="7746715" y="6340195"/>
            <a:ext cx="4094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University of Southampton </a:t>
            </a:r>
            <a:r>
              <a:rPr lang="en-GB" sz="1600" b="1" baseline="30000" dirty="0"/>
              <a:t>©</a:t>
            </a:r>
          </a:p>
        </p:txBody>
      </p:sp>
    </p:spTree>
    <p:extLst>
      <p:ext uri="{BB962C8B-B14F-4D97-AF65-F5344CB8AC3E}">
        <p14:creationId xmlns:p14="http://schemas.microsoft.com/office/powerpoint/2010/main" val="811551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09A82-6DC9-725C-B4AB-572951394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9064"/>
          </a:xfrm>
        </p:spPr>
        <p:txBody>
          <a:bodyPr/>
          <a:lstStyle/>
          <a:p>
            <a:r>
              <a:rPr lang="en-US"/>
              <a:t>References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FEF48-1B0E-FBD0-C275-317FD2FF6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826"/>
            <a:ext cx="9744887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600">
                <a:ea typeface="+mn-lt"/>
                <a:cs typeface="+mn-lt"/>
              </a:rPr>
              <a:t>Duane, B. </a:t>
            </a:r>
            <a:r>
              <a:rPr lang="en-US" sz="1600" i="1">
                <a:ea typeface="+mn-lt"/>
                <a:cs typeface="+mn-lt"/>
              </a:rPr>
              <a:t>et al.</a:t>
            </a:r>
            <a:r>
              <a:rPr lang="en-US" sz="1600">
                <a:ea typeface="+mn-lt"/>
                <a:cs typeface="+mn-lt"/>
              </a:rPr>
              <a:t> (2020) ‘Sustainability in Dentistry: A Multifaceted Approach Needed’, </a:t>
            </a:r>
            <a:r>
              <a:rPr lang="en-US" sz="1600" i="1">
                <a:ea typeface="+mn-lt"/>
                <a:cs typeface="+mn-lt"/>
              </a:rPr>
              <a:t>Journal of Dental Research</a:t>
            </a:r>
            <a:r>
              <a:rPr lang="en-US" sz="1600">
                <a:ea typeface="+mn-lt"/>
                <a:cs typeface="+mn-lt"/>
              </a:rPr>
              <a:t>. SAGE Publications Inc., 99(9), pp. 998–1003. </a:t>
            </a:r>
            <a:r>
              <a:rPr lang="en-US" sz="1600" err="1">
                <a:ea typeface="+mn-lt"/>
                <a:cs typeface="+mn-lt"/>
              </a:rPr>
              <a:t>doi</a:t>
            </a:r>
            <a:r>
              <a:rPr lang="en-US" sz="1600">
                <a:ea typeface="+mn-lt"/>
                <a:cs typeface="+mn-lt"/>
              </a:rPr>
              <a:t>: 10.1177/0022034520919391. </a:t>
            </a:r>
            <a:endParaRPr lang="en-US" sz="1600"/>
          </a:p>
          <a:p>
            <a:pPr marL="0" indent="0">
              <a:buNone/>
            </a:pPr>
            <a:endParaRPr lang="en-US" sz="160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1600">
                <a:ea typeface="+mn-lt"/>
                <a:cs typeface="+mn-lt"/>
              </a:rPr>
              <a:t>United Nations,. (1987) </a:t>
            </a:r>
            <a:r>
              <a:rPr lang="en-US" sz="1600" i="1">
                <a:ea typeface="+mn-lt"/>
                <a:cs typeface="+mn-lt"/>
              </a:rPr>
              <a:t>Our Common Future (The Brundtland Report)</a:t>
            </a:r>
            <a:r>
              <a:rPr lang="en-US" sz="1600">
                <a:ea typeface="+mn-lt"/>
                <a:cs typeface="+mn-lt"/>
              </a:rPr>
              <a:t>, </a:t>
            </a:r>
            <a:r>
              <a:rPr lang="en-US" sz="1600" i="1">
                <a:ea typeface="+mn-lt"/>
                <a:cs typeface="+mn-lt"/>
              </a:rPr>
              <a:t>Education of the Conference of NGOs</a:t>
            </a:r>
            <a:r>
              <a:rPr lang="en-US" sz="1600">
                <a:ea typeface="+mn-lt"/>
                <a:cs typeface="+mn-lt"/>
              </a:rPr>
              <a:t>. Available at: https://www.are.admin.ch/are/en/home/sustainable-development/international-cooperation/2030agenda/un-_-milestones-in-sustainable-development/1987--brundtland-report.html.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9D458E-53C0-E3B7-581B-3943E1498215}"/>
              </a:ext>
            </a:extLst>
          </p:cNvPr>
          <p:cNvSpPr txBox="1"/>
          <p:nvPr/>
        </p:nvSpPr>
        <p:spPr>
          <a:xfrm>
            <a:off x="7899115" y="6492595"/>
            <a:ext cx="4094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University of Southampton </a:t>
            </a:r>
            <a:r>
              <a:rPr lang="en-GB" sz="1600" b="1" baseline="30000" dirty="0"/>
              <a:t>©</a:t>
            </a:r>
          </a:p>
        </p:txBody>
      </p:sp>
    </p:spTree>
    <p:extLst>
      <p:ext uri="{BB962C8B-B14F-4D97-AF65-F5344CB8AC3E}">
        <p14:creationId xmlns:p14="http://schemas.microsoft.com/office/powerpoint/2010/main" val="4009635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E3F00E-5610-FBD5-FB47-28D0F5A9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en-US"/>
              <a:t>What is Sustainability?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E45D8-0C0D-A5A2-8DD9-BE4E80F31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633289" cy="46039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2800" b="1" i="1">
                <a:ea typeface="+mn-lt"/>
                <a:cs typeface="+mn-lt"/>
              </a:rPr>
              <a:t>‘Development that meets the needs of the present without compromising the ability of future generations to meet their own needs' </a:t>
            </a:r>
            <a:endParaRPr lang="en-US" sz="2800">
              <a:ea typeface="+mn-lt"/>
              <a:cs typeface="+mn-lt"/>
            </a:endParaRPr>
          </a:p>
          <a:p>
            <a:pPr marL="0" indent="0">
              <a:buNone/>
            </a:pPr>
            <a:endParaRPr lang="en-US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n-US" sz="1400">
                <a:ea typeface="+mn-lt"/>
                <a:cs typeface="+mn-lt"/>
              </a:rPr>
              <a:t>(Brundtland Report, United Nations, 1987)</a:t>
            </a:r>
            <a:endParaRPr lang="en-US" sz="140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4E9DF0-F23D-597F-F3C4-23EAD59A428B}"/>
              </a:ext>
            </a:extLst>
          </p:cNvPr>
          <p:cNvSpPr txBox="1"/>
          <p:nvPr/>
        </p:nvSpPr>
        <p:spPr>
          <a:xfrm>
            <a:off x="7899115" y="6492595"/>
            <a:ext cx="4094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University of Southampton </a:t>
            </a:r>
            <a:r>
              <a:rPr lang="en-GB" sz="1600" b="1" baseline="30000" dirty="0"/>
              <a:t>©</a:t>
            </a:r>
          </a:p>
        </p:txBody>
      </p:sp>
    </p:spTree>
    <p:extLst>
      <p:ext uri="{BB962C8B-B14F-4D97-AF65-F5344CB8AC3E}">
        <p14:creationId xmlns:p14="http://schemas.microsoft.com/office/powerpoint/2010/main" val="2586704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ood human figure">
            <a:extLst>
              <a:ext uri="{FF2B5EF4-FFF2-40B4-BE49-F238E27FC236}">
                <a16:creationId xmlns:a16="http://schemas.microsoft.com/office/drawing/2014/main" id="{D39E36C5-44D7-E522-972C-2F753BFCBD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9091" b="23391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BFBD429-C7AA-4D85-BEBF-26ECE2DBA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7A9CEEF0-7547-4FA2-93BD-0B8C799DD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24188" y="0"/>
            <a:ext cx="9372600" cy="6858000"/>
          </a:xfrm>
          <a:prstGeom prst="parallelogram">
            <a:avLst>
              <a:gd name="adj" fmla="val 14937"/>
            </a:avLst>
          </a:prstGeom>
          <a:solidFill>
            <a:schemeClr val="bg1">
              <a:alpha val="8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A02E860-D290-48CF-9C38-BC8EB8854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BF60179-3A15-468E-86D0-1C2FFD504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3">
            <a:extLst>
              <a:ext uri="{FF2B5EF4-FFF2-40B4-BE49-F238E27FC236}">
                <a16:creationId xmlns:a16="http://schemas.microsoft.com/office/drawing/2014/main" id="{87ED294B-4D40-44B4-86E7-F23C046882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2BE57D-7FBD-9B2D-CFFF-33606008F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47" y="609600"/>
            <a:ext cx="6487955" cy="1320800"/>
          </a:xfrm>
        </p:spPr>
        <p:txBody>
          <a:bodyPr anchor="t">
            <a:normAutofit/>
          </a:bodyPr>
          <a:lstStyle/>
          <a:p>
            <a:r>
              <a:rPr lang="en-US"/>
              <a:t>Why Sustainability?</a:t>
            </a:r>
          </a:p>
        </p:txBody>
      </p:sp>
      <p:sp>
        <p:nvSpPr>
          <p:cNvPr id="24" name="Rectangle 25">
            <a:extLst>
              <a:ext uri="{FF2B5EF4-FFF2-40B4-BE49-F238E27FC236}">
                <a16:creationId xmlns:a16="http://schemas.microsoft.com/office/drawing/2014/main" id="{55D78701-1D8D-45A3-9B44-A94C334622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B8C595DB-254F-4E8B-9C0D-648B3FF1B0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F308C-3B21-EF10-CD67-CBEE0B2E9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6047" y="2159000"/>
            <a:ext cx="6487955" cy="362140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Environmental sustainability within healthcare is highlighted as an important global issue requiring collective multi- professional attention. </a:t>
            </a: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The way healthcare is currently being delivered is not ‘</a:t>
            </a:r>
            <a:r>
              <a:rPr lang="en-US" i="1">
                <a:ea typeface="+mn-lt"/>
                <a:cs typeface="+mn-lt"/>
              </a:rPr>
              <a:t>financially, socially, and environmentally sustainable</a:t>
            </a:r>
            <a:r>
              <a:rPr lang="en-US">
                <a:ea typeface="+mn-lt"/>
                <a:cs typeface="+mn-lt"/>
              </a:rPr>
              <a:t>’ (Duane </a:t>
            </a:r>
            <a:r>
              <a:rPr lang="en-US" i="1">
                <a:ea typeface="+mn-lt"/>
                <a:cs typeface="+mn-lt"/>
              </a:rPr>
              <a:t>et al.</a:t>
            </a:r>
            <a:r>
              <a:rPr lang="en-US">
                <a:ea typeface="+mn-lt"/>
                <a:cs typeface="+mn-lt"/>
              </a:rPr>
              <a:t>, 2020)</a:t>
            </a:r>
            <a:endParaRPr lang="en-US"/>
          </a:p>
          <a:p>
            <a:endParaRPr lang="en-US"/>
          </a:p>
          <a:p>
            <a:r>
              <a:rPr lang="en-US"/>
              <a:t>To date, there is limited research exploring sustainability within Podiatry. 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E000235-D5DF-4D2F-AECA-3814821B5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8">
            <a:extLst>
              <a:ext uri="{FF2B5EF4-FFF2-40B4-BE49-F238E27FC236}">
                <a16:creationId xmlns:a16="http://schemas.microsoft.com/office/drawing/2014/main" id="{D7CE0E87-2C2C-4907-BBE3-D24D86C42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29">
            <a:extLst>
              <a:ext uri="{FF2B5EF4-FFF2-40B4-BE49-F238E27FC236}">
                <a16:creationId xmlns:a16="http://schemas.microsoft.com/office/drawing/2014/main" id="{8FF0BC47-4F6D-4430-8C11-E1566CBF63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5B73C5C4-3778-4E76-9467-8B46C9F91F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9F91CC-9C0B-699C-90CC-6E59BA4C0FCC}"/>
              </a:ext>
            </a:extLst>
          </p:cNvPr>
          <p:cNvSpPr txBox="1"/>
          <p:nvPr/>
        </p:nvSpPr>
        <p:spPr>
          <a:xfrm>
            <a:off x="7899115" y="6492595"/>
            <a:ext cx="4094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University of Southampton </a:t>
            </a:r>
            <a:r>
              <a:rPr lang="en-GB" sz="1600" b="1" baseline="30000" dirty="0"/>
              <a:t>©</a:t>
            </a:r>
          </a:p>
        </p:txBody>
      </p:sp>
    </p:spTree>
    <p:extLst>
      <p:ext uri="{BB962C8B-B14F-4D97-AF65-F5344CB8AC3E}">
        <p14:creationId xmlns:p14="http://schemas.microsoft.com/office/powerpoint/2010/main" val="448117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75772-E693-2887-6D3B-791DAB840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4572" y="473901"/>
            <a:ext cx="5268709" cy="1299924"/>
          </a:xfrm>
        </p:spPr>
        <p:txBody>
          <a:bodyPr anchor="ctr">
            <a:normAutofit/>
          </a:bodyPr>
          <a:lstStyle/>
          <a:p>
            <a:r>
              <a:rPr lang="en-US"/>
              <a:t>Introducing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362FB-3842-CB91-C36E-952E4E3EF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361" y="1910068"/>
            <a:ext cx="932922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400"/>
              <a:t>Ambitious research project by third Year undergraduate students at the University of Southampton and in partnership with the Royal College of Podiatry; exploring the current beliefs of sustainability with the podiatry profession </a:t>
            </a:r>
            <a:endParaRPr lang="en-US"/>
          </a:p>
        </p:txBody>
      </p:sp>
      <p:pic>
        <p:nvPicPr>
          <p:cNvPr id="5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1D9FF546-CDE7-7B69-2803-BE3925A72C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4044" y="3709791"/>
            <a:ext cx="2601747" cy="2601747"/>
          </a:xfrm>
          <a:prstGeom prst="rect">
            <a:avLst/>
          </a:prstGeom>
        </p:spPr>
      </p:pic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6DE04FD8-2553-8BC3-3986-BC8FA5F1B2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2406" y="3793924"/>
            <a:ext cx="2602341" cy="26023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7ECC2E9-C3B1-B0C2-4C0A-ABFAED5E7F6F}"/>
              </a:ext>
            </a:extLst>
          </p:cNvPr>
          <p:cNvSpPr txBox="1"/>
          <p:nvPr/>
        </p:nvSpPr>
        <p:spPr>
          <a:xfrm>
            <a:off x="7899115" y="6492595"/>
            <a:ext cx="4094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University of Southampton </a:t>
            </a:r>
            <a:r>
              <a:rPr lang="en-GB" sz="1600" b="1" baseline="30000" dirty="0"/>
              <a:t>©</a:t>
            </a:r>
          </a:p>
        </p:txBody>
      </p:sp>
    </p:spTree>
    <p:extLst>
      <p:ext uri="{BB962C8B-B14F-4D97-AF65-F5344CB8AC3E}">
        <p14:creationId xmlns:p14="http://schemas.microsoft.com/office/powerpoint/2010/main" val="4067411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41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Isosceles Triangle 49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3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4" name="Isosceles Triangle 53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5" name="Isosceles Triangle 54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0104FF-8B0F-757F-32F5-8D735B94D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591" y="1382486"/>
            <a:ext cx="2670759" cy="4093028"/>
          </a:xfrm>
        </p:spPr>
        <p:txBody>
          <a:bodyPr anchor="ctr">
            <a:normAutofit/>
          </a:bodyPr>
          <a:lstStyle/>
          <a:p>
            <a:r>
              <a:rPr lang="en-US" sz="4400"/>
              <a:t>The Mixed Methods Approach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31C7D59-BDD6-D925-B8AF-6BD1D530FB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133424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74813F9-A359-3BEB-E2EE-86423ADD1DFE}"/>
              </a:ext>
            </a:extLst>
          </p:cNvPr>
          <p:cNvCxnSpPr/>
          <p:nvPr/>
        </p:nvCxnSpPr>
        <p:spPr>
          <a:xfrm>
            <a:off x="4114800" y="1249471"/>
            <a:ext cx="20875" cy="4551122"/>
          </a:xfrm>
          <a:prstGeom prst="straightConnector1">
            <a:avLst/>
          </a:prstGeom>
          <a:ln>
            <a:solidFill>
              <a:schemeClr val="accent4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3A5DD61-5EC0-CA43-ABB9-D1DC80D995E0}"/>
              </a:ext>
            </a:extLst>
          </p:cNvPr>
          <p:cNvSpPr txBox="1"/>
          <p:nvPr/>
        </p:nvSpPr>
        <p:spPr>
          <a:xfrm>
            <a:off x="7899115" y="6492595"/>
            <a:ext cx="4094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University of Southampton </a:t>
            </a:r>
            <a:r>
              <a:rPr lang="en-GB" sz="1600" b="1" baseline="30000" dirty="0"/>
              <a:t>©</a:t>
            </a:r>
          </a:p>
        </p:txBody>
      </p:sp>
    </p:spTree>
    <p:extLst>
      <p:ext uri="{BB962C8B-B14F-4D97-AF65-F5344CB8AC3E}">
        <p14:creationId xmlns:p14="http://schemas.microsoft.com/office/powerpoint/2010/main" val="1039226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4F327-7120-9089-C3A2-48B50A7C0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5966" y="233819"/>
            <a:ext cx="5136007" cy="1320800"/>
          </a:xfrm>
        </p:spPr>
        <p:txBody>
          <a:bodyPr>
            <a:normAutofit/>
          </a:bodyPr>
          <a:lstStyle/>
          <a:p>
            <a:r>
              <a:rPr lang="en-US">
                <a:ea typeface="+mj-lt"/>
                <a:cs typeface="+mj-lt"/>
              </a:rPr>
              <a:t>Results - Questionnaire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69587-48C8-DE82-A765-46C5DC7E3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879" y="1033246"/>
            <a:ext cx="6882794" cy="478890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ea typeface="+mn-lt"/>
                <a:cs typeface="+mn-lt"/>
              </a:rPr>
              <a:t>75 complete survey responses were included; 59% private practice role, 29% NHS practice role, 5% managerial, education or research role, 4% student, 3% manufacture, distribution or procurement role. </a:t>
            </a: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en-US" dirty="0">
                <a:ea typeface="+mn-lt"/>
                <a:cs typeface="+mn-lt"/>
              </a:rPr>
              <a:t>93.3% of respondents indicated that they thought sustainability within Podiatry was an important topic. 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en-US" dirty="0">
                <a:ea typeface="+mn-lt"/>
                <a:cs typeface="+mn-lt"/>
              </a:rPr>
              <a:t>73% thought the topic was important to their employer/ for their business. </a:t>
            </a:r>
          </a:p>
          <a:p>
            <a:pPr>
              <a:lnSpc>
                <a:spcPct val="90000"/>
              </a:lnSpc>
            </a:pPr>
            <a:endParaRPr lang="en-US" dirty="0"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en-US" dirty="0">
                <a:ea typeface="+mn-lt"/>
                <a:cs typeface="+mn-lt"/>
              </a:rPr>
              <a:t>Respondents identified increased cost as a barrier to sustainable practice, noting a lack of tools to evaluate comparative costs. </a:t>
            </a:r>
          </a:p>
          <a:p>
            <a:pPr>
              <a:lnSpc>
                <a:spcPct val="90000"/>
              </a:lnSpc>
            </a:pPr>
            <a:endParaRPr lang="en-US" dirty="0"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en-US" dirty="0">
                <a:ea typeface="+mn-lt"/>
                <a:cs typeface="+mn-lt"/>
              </a:rPr>
              <a:t>Conversely, opportunities to enhance sustainability included raising awareness, providing signposting or education, and providing tools or clinical guidelines. </a:t>
            </a:r>
            <a:endParaRPr lang="en-US" dirty="0"/>
          </a:p>
        </p:txBody>
      </p:sp>
      <p:pic>
        <p:nvPicPr>
          <p:cNvPr id="5" name="Picture 4" descr="High angle view of rulers against a white background">
            <a:extLst>
              <a:ext uri="{FF2B5EF4-FFF2-40B4-BE49-F238E27FC236}">
                <a16:creationId xmlns:a16="http://schemas.microsoft.com/office/drawing/2014/main" id="{42300247-F723-79B9-556E-0A7609FBEC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640" r="22850" b="-2"/>
          <a:stretch/>
        </p:blipFill>
        <p:spPr>
          <a:xfrm>
            <a:off x="20" y="-1"/>
            <a:ext cx="4518119" cy="6847562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6B9B48-F704-5F36-E679-2FFCEEF23BD6}"/>
              </a:ext>
            </a:extLst>
          </p:cNvPr>
          <p:cNvSpPr txBox="1"/>
          <p:nvPr/>
        </p:nvSpPr>
        <p:spPr>
          <a:xfrm>
            <a:off x="9113178" y="6509007"/>
            <a:ext cx="4094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University of Southampton </a:t>
            </a:r>
            <a:r>
              <a:rPr lang="en-GB" sz="1600" b="1" baseline="30000" dirty="0"/>
              <a:t>©</a:t>
            </a:r>
          </a:p>
        </p:txBody>
      </p:sp>
    </p:spTree>
    <p:extLst>
      <p:ext uri="{BB962C8B-B14F-4D97-AF65-F5344CB8AC3E}">
        <p14:creationId xmlns:p14="http://schemas.microsoft.com/office/powerpoint/2010/main" val="30347545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C68F9A-B9A4-C2E7-832E-4B6909485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 fontScale="90000"/>
          </a:bodyPr>
          <a:lstStyle/>
          <a:p>
            <a:r>
              <a:rPr lang="en-US">
                <a:solidFill>
                  <a:schemeClr val="bg1"/>
                </a:solidFill>
              </a:rPr>
              <a:t>Breakdown of Focus Group Participants </a:t>
            </a:r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B70ED73F-314F-BDB6-354C-C44B5EC56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3973943" cy="34401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The 15 positive responses from the questionnaire were recruited simultaneously</a:t>
            </a:r>
          </a:p>
          <a:p>
            <a:r>
              <a:rPr lang="en-US">
                <a:solidFill>
                  <a:schemeClr val="bg1"/>
                </a:solidFill>
              </a:rPr>
              <a:t>7 of which confirmed attendance </a:t>
            </a:r>
          </a:p>
          <a:p>
            <a:r>
              <a:rPr lang="en-US">
                <a:solidFill>
                  <a:schemeClr val="bg1"/>
                </a:solidFill>
              </a:rPr>
              <a:t>Breakdown of focus group attendees stakeholder groups:</a:t>
            </a:r>
          </a:p>
          <a:p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C6E332D-C87C-9488-CAAE-D1FA550992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368773"/>
              </p:ext>
            </p:extLst>
          </p:nvPr>
        </p:nvGraphicFramePr>
        <p:xfrm>
          <a:off x="4958218" y="2724410"/>
          <a:ext cx="7104108" cy="3314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7513">
                  <a:extLst>
                    <a:ext uri="{9D8B030D-6E8A-4147-A177-3AD203B41FA5}">
                      <a16:colId xmlns:a16="http://schemas.microsoft.com/office/drawing/2014/main" val="2796109735"/>
                    </a:ext>
                  </a:extLst>
                </a:gridCol>
                <a:gridCol w="365422">
                  <a:extLst>
                    <a:ext uri="{9D8B030D-6E8A-4147-A177-3AD203B41FA5}">
                      <a16:colId xmlns:a16="http://schemas.microsoft.com/office/drawing/2014/main" val="2824544879"/>
                    </a:ext>
                  </a:extLst>
                </a:gridCol>
                <a:gridCol w="548133">
                  <a:extLst>
                    <a:ext uri="{9D8B030D-6E8A-4147-A177-3AD203B41FA5}">
                      <a16:colId xmlns:a16="http://schemas.microsoft.com/office/drawing/2014/main" val="1400168425"/>
                    </a:ext>
                  </a:extLst>
                </a:gridCol>
                <a:gridCol w="463806">
                  <a:extLst>
                    <a:ext uri="{9D8B030D-6E8A-4147-A177-3AD203B41FA5}">
                      <a16:colId xmlns:a16="http://schemas.microsoft.com/office/drawing/2014/main" val="2542220485"/>
                    </a:ext>
                  </a:extLst>
                </a:gridCol>
                <a:gridCol w="435693">
                  <a:extLst>
                    <a:ext uri="{9D8B030D-6E8A-4147-A177-3AD203B41FA5}">
                      <a16:colId xmlns:a16="http://schemas.microsoft.com/office/drawing/2014/main" val="2106152365"/>
                    </a:ext>
                  </a:extLst>
                </a:gridCol>
                <a:gridCol w="463803">
                  <a:extLst>
                    <a:ext uri="{9D8B030D-6E8A-4147-A177-3AD203B41FA5}">
                      <a16:colId xmlns:a16="http://schemas.microsoft.com/office/drawing/2014/main" val="2261319152"/>
                    </a:ext>
                  </a:extLst>
                </a:gridCol>
                <a:gridCol w="449752">
                  <a:extLst>
                    <a:ext uri="{9D8B030D-6E8A-4147-A177-3AD203B41FA5}">
                      <a16:colId xmlns:a16="http://schemas.microsoft.com/office/drawing/2014/main" val="2471321885"/>
                    </a:ext>
                  </a:extLst>
                </a:gridCol>
                <a:gridCol w="399986">
                  <a:extLst>
                    <a:ext uri="{9D8B030D-6E8A-4147-A177-3AD203B41FA5}">
                      <a16:colId xmlns:a16="http://schemas.microsoft.com/office/drawing/2014/main" val="3113981733"/>
                    </a:ext>
                  </a:extLst>
                </a:gridCol>
              </a:tblGrid>
              <a:tr h="397159"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Podiatry Stakeholder Groups</a:t>
                      </a:r>
                      <a:endParaRPr lang="en-US"/>
                    </a:p>
                  </a:txBody>
                  <a:tcPr marL="68580" marR="68580" marT="0" marB="0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FG Participants Number (N=7)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681617"/>
                  </a:ext>
                </a:extLst>
              </a:tr>
              <a:tr h="3423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02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03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04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05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06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07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2480921"/>
                  </a:ext>
                </a:extLst>
              </a:tr>
              <a:tr h="4656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</a:rPr>
                        <a:t>NHS Podiatrist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5654104"/>
                  </a:ext>
                </a:extLst>
              </a:tr>
              <a:tr h="4656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</a:rPr>
                        <a:t>PP Podiatrist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5591748"/>
                  </a:ext>
                </a:extLst>
              </a:tr>
              <a:tr h="6025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</a:rPr>
                        <a:t>Managerial, education or research role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5558907"/>
                  </a:ext>
                </a:extLst>
              </a:tr>
              <a:tr h="5751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</a:rPr>
                        <a:t>Role in podiatry equipment or consumable resource manufacture, distribution, or procurement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b="1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b="1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X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7949780"/>
                  </a:ext>
                </a:extLst>
              </a:tr>
              <a:tr h="4656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</a:rPr>
                        <a:t>Student podiatrist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636093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5A8A087-05AA-6988-DC30-036D06FC78F8}"/>
              </a:ext>
            </a:extLst>
          </p:cNvPr>
          <p:cNvSpPr txBox="1"/>
          <p:nvPr/>
        </p:nvSpPr>
        <p:spPr>
          <a:xfrm>
            <a:off x="5789112" y="1154483"/>
            <a:ext cx="624004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 rtl="0"/>
            <a:r>
              <a:rPr lang="en-US" b="1">
                <a:solidFill>
                  <a:srgbClr val="000000"/>
                </a:solidFill>
                <a:latin typeface="Trebuchet MS"/>
                <a:ea typeface="Arial"/>
                <a:cs typeface="Arial"/>
              </a:rPr>
              <a:t>X </a:t>
            </a:r>
            <a:r>
              <a:rPr lang="en-US">
                <a:solidFill>
                  <a:srgbClr val="000000"/>
                </a:solidFill>
                <a:latin typeface="Trebuchet MS"/>
                <a:ea typeface="Arial"/>
                <a:cs typeface="Arial"/>
              </a:rPr>
              <a:t>– current role within podiatry profession​</a:t>
            </a:r>
            <a:endParaRPr lang="en-US"/>
          </a:p>
          <a:p>
            <a:r>
              <a:rPr lang="en-US" sz="1200">
                <a:solidFill>
                  <a:srgbClr val="000000"/>
                </a:solidFill>
                <a:latin typeface="Trebuchet MS"/>
                <a:ea typeface="Arial"/>
                <a:cs typeface="Arial"/>
              </a:rPr>
              <a:t>X</a:t>
            </a:r>
            <a:r>
              <a:rPr lang="en-US">
                <a:solidFill>
                  <a:srgbClr val="000000"/>
                </a:solidFill>
                <a:latin typeface="Trebuchet MS"/>
                <a:ea typeface="Arial"/>
                <a:cs typeface="Arial"/>
              </a:rPr>
              <a:t> – Previous expertise/roles within the podiatry profession 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796776-3075-E921-BC6C-3176BDC71D27}"/>
              </a:ext>
            </a:extLst>
          </p:cNvPr>
          <p:cNvSpPr txBox="1"/>
          <p:nvPr/>
        </p:nvSpPr>
        <p:spPr>
          <a:xfrm>
            <a:off x="7899115" y="6492595"/>
            <a:ext cx="4094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University of Southampton </a:t>
            </a:r>
            <a:r>
              <a:rPr lang="en-GB" sz="1600" b="1" baseline="30000" dirty="0"/>
              <a:t>©</a:t>
            </a:r>
          </a:p>
        </p:txBody>
      </p:sp>
    </p:spTree>
    <p:extLst>
      <p:ext uri="{BB962C8B-B14F-4D97-AF65-F5344CB8AC3E}">
        <p14:creationId xmlns:p14="http://schemas.microsoft.com/office/powerpoint/2010/main" val="3028481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82749-D7FF-DA8A-D8C2-18497DD49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82" y="877286"/>
            <a:ext cx="6155266" cy="1074223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i="1">
                <a:ea typeface="+mn-lt"/>
                <a:cs typeface="+mn-lt"/>
              </a:rPr>
              <a:t>Recommendations were generated and thematically </a:t>
            </a:r>
            <a:r>
              <a:rPr lang="en-US" i="1" err="1">
                <a:ea typeface="+mn-lt"/>
                <a:cs typeface="+mn-lt"/>
              </a:rPr>
              <a:t>analysed</a:t>
            </a:r>
            <a:r>
              <a:rPr lang="en-US" i="1">
                <a:ea typeface="+mn-lt"/>
                <a:cs typeface="+mn-lt"/>
              </a:rPr>
              <a:t> to produce the top four themes which were of equal importance and priority:</a:t>
            </a:r>
            <a:endParaRPr lang="en-US" i="1"/>
          </a:p>
          <a:p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2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4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6" name="Isosceles Triangle 45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1B412B-141E-3008-123A-385879FF5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1149" y="2390024"/>
            <a:ext cx="4581628" cy="2316387"/>
          </a:xfrm>
        </p:spPr>
        <p:txBody>
          <a:bodyPr anchor="ctr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>
                <a:solidFill>
                  <a:srgbClr val="FFFFFF"/>
                </a:solidFill>
                <a:ea typeface="+mj-lt"/>
                <a:cs typeface="+mj-lt"/>
              </a:rPr>
              <a:t>Results Focus Group </a:t>
            </a:r>
            <a:endParaRPr lang="en-US">
              <a:solidFill>
                <a:srgbClr val="FFFFFF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2400">
                <a:solidFill>
                  <a:srgbClr val="FFFFFF"/>
                </a:solidFill>
                <a:ea typeface="+mj-lt"/>
                <a:cs typeface="+mj-lt"/>
              </a:rPr>
              <a:t>(N=7)</a:t>
            </a:r>
          </a:p>
          <a:p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1D3705D-0F66-38AC-B377-06828D40B7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115496"/>
              </p:ext>
            </p:extLst>
          </p:nvPr>
        </p:nvGraphicFramePr>
        <p:xfrm>
          <a:off x="354992" y="1717001"/>
          <a:ext cx="6491043" cy="4654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4644DE2-35BC-7427-B4E7-4F34DA594EDA}"/>
              </a:ext>
            </a:extLst>
          </p:cNvPr>
          <p:cNvSpPr txBox="1"/>
          <p:nvPr/>
        </p:nvSpPr>
        <p:spPr>
          <a:xfrm>
            <a:off x="7899115" y="6492595"/>
            <a:ext cx="4094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University of Southampton </a:t>
            </a:r>
            <a:r>
              <a:rPr lang="en-GB" sz="1600" b="1" baseline="30000" dirty="0">
                <a:solidFill>
                  <a:schemeClr val="bg1"/>
                </a:solidFill>
              </a:rPr>
              <a:t>©</a:t>
            </a:r>
          </a:p>
        </p:txBody>
      </p:sp>
    </p:spTree>
    <p:extLst>
      <p:ext uri="{BB962C8B-B14F-4D97-AF65-F5344CB8AC3E}">
        <p14:creationId xmlns:p14="http://schemas.microsoft.com/office/powerpoint/2010/main" val="4178160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 68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70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3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77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133" name="Rectangle 80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4" name="Group 82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84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6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Isosceles Triangle 87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7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0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8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Isosceles Triangle 91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9" name="Isosceles Triangle 92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C0074F6-3D37-8CBA-7F16-BFABF3E3C9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334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600"/>
              <a:t>Discussion – What is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D637B-2129-F988-800B-0E749EFF2F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334" y="2160589"/>
            <a:ext cx="8596668" cy="3880773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 algn="l">
              <a:buFont typeface="Wingdings 3" charset="2"/>
              <a:buChar char="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There was agreement that sustainability within podiatric practice is an important topic</a:t>
            </a:r>
          </a:p>
          <a:p>
            <a:pPr marL="285750" indent="-285750" algn="l">
              <a:buFont typeface="Wingdings 3" charset="2"/>
              <a:buChar char=""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l">
              <a:buFont typeface="Wingdings 3" charset="2"/>
              <a:buChar char="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Overall, the thematic construct of "</a:t>
            </a:r>
            <a:r>
              <a:rPr lang="en-US" i="1">
                <a:solidFill>
                  <a:schemeClr val="tx1">
                    <a:lumMod val="75000"/>
                    <a:lumOff val="25000"/>
                  </a:schemeClr>
                </a:solidFill>
              </a:rPr>
              <a:t>show me how and I’ll do it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" reflected a consistent viewpoint adopted across podiatry stakeholder groups</a:t>
            </a:r>
          </a:p>
          <a:p>
            <a:pPr marL="285750" indent="-285750" algn="l">
              <a:buFont typeface="Wingdings 3" charset="2"/>
              <a:buChar char=""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l">
              <a:buFont typeface="Wingdings 3" charset="2"/>
              <a:buChar char="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The recommendations could be used to inform future work </a:t>
            </a:r>
          </a:p>
          <a:p>
            <a:pPr marL="285750" indent="-285750" algn="l">
              <a:buFont typeface="Wingdings 3" charset="2"/>
              <a:buChar char=""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l">
              <a:buFont typeface="Wingdings 3" charset="2"/>
              <a:buChar char="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The patient/public perspective should be considered - their omission is a limitation of this work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58DD6B-683C-0B76-E26D-ACA2CCFD6EBB}"/>
              </a:ext>
            </a:extLst>
          </p:cNvPr>
          <p:cNvSpPr txBox="1"/>
          <p:nvPr/>
        </p:nvSpPr>
        <p:spPr>
          <a:xfrm>
            <a:off x="7899115" y="6492595"/>
            <a:ext cx="4094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University of Southampton </a:t>
            </a:r>
            <a:r>
              <a:rPr lang="en-GB" sz="1600" b="1" baseline="30000" dirty="0"/>
              <a:t>©</a:t>
            </a:r>
          </a:p>
        </p:txBody>
      </p:sp>
    </p:spTree>
    <p:extLst>
      <p:ext uri="{BB962C8B-B14F-4D97-AF65-F5344CB8AC3E}">
        <p14:creationId xmlns:p14="http://schemas.microsoft.com/office/powerpoint/2010/main" val="7672796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740</Words>
  <Application>Microsoft Office PowerPoint</Application>
  <PresentationFormat>Widescreen</PresentationFormat>
  <Paragraphs>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</vt:lpstr>
      <vt:lpstr>"Show me how and I'll do it"</vt:lpstr>
      <vt:lpstr>What is Sustainability?</vt:lpstr>
      <vt:lpstr>Why Sustainability?</vt:lpstr>
      <vt:lpstr>Introducing the Project</vt:lpstr>
      <vt:lpstr>The Mixed Methods Approach</vt:lpstr>
      <vt:lpstr>Results - Questionnaire</vt:lpstr>
      <vt:lpstr>Breakdown of Focus Group Participants </vt:lpstr>
      <vt:lpstr>Results Focus Group  (N=7) </vt:lpstr>
      <vt:lpstr>Discussion – What is next?</vt:lpstr>
      <vt:lpstr>References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Longstaff</dc:creator>
  <cp:lastModifiedBy>Lawrence Ambrose</cp:lastModifiedBy>
  <cp:revision>3</cp:revision>
  <dcterms:created xsi:type="dcterms:W3CDTF">2022-06-27T12:43:03Z</dcterms:created>
  <dcterms:modified xsi:type="dcterms:W3CDTF">2022-10-18T07:54:41Z</dcterms:modified>
</cp:coreProperties>
</file>