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lsm" ContentType="application/vnd.ms-excel.sheet.macroEnabled.12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532" r:id="rId3"/>
    <p:sldId id="527" r:id="rId4"/>
    <p:sldId id="528" r:id="rId5"/>
    <p:sldId id="531" r:id="rId6"/>
    <p:sldId id="547" r:id="rId7"/>
    <p:sldId id="500" r:id="rId8"/>
    <p:sldId id="536" r:id="rId9"/>
    <p:sldId id="480" r:id="rId10"/>
    <p:sldId id="534" r:id="rId11"/>
    <p:sldId id="483" r:id="rId12"/>
    <p:sldId id="503" r:id="rId13"/>
    <p:sldId id="537" r:id="rId14"/>
    <p:sldId id="507" r:id="rId15"/>
    <p:sldId id="508" r:id="rId16"/>
    <p:sldId id="530" r:id="rId17"/>
    <p:sldId id="539" r:id="rId18"/>
    <p:sldId id="510" r:id="rId19"/>
    <p:sldId id="523" r:id="rId20"/>
    <p:sldId id="513" r:id="rId21"/>
    <p:sldId id="552" r:id="rId22"/>
    <p:sldId id="551" r:id="rId23"/>
    <p:sldId id="529" r:id="rId24"/>
    <p:sldId id="545" r:id="rId25"/>
    <p:sldId id="543" r:id="rId26"/>
    <p:sldId id="544" r:id="rId27"/>
    <p:sldId id="526" r:id="rId28"/>
    <p:sldId id="548" r:id="rId29"/>
    <p:sldId id="549" r:id="rId30"/>
    <p:sldId id="550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5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A73"/>
    <a:srgbClr val="013D61"/>
    <a:srgbClr val="007BC3"/>
    <a:srgbClr val="A9D156"/>
    <a:srgbClr val="FBDE08"/>
    <a:srgbClr val="333399"/>
    <a:srgbClr val="00958F"/>
    <a:srgbClr val="4DBB81"/>
    <a:srgbClr val="427D89"/>
    <a:srgbClr val="4BA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8" autoAdjust="0"/>
    <p:restoredTop sz="68200" autoAdjust="0"/>
  </p:normalViewPr>
  <p:slideViewPr>
    <p:cSldViewPr>
      <p:cViewPr>
        <p:scale>
          <a:sx n="51" d="100"/>
          <a:sy n="51" d="100"/>
        </p:scale>
        <p:origin x="-2592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288" y="-8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CC00FF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1970.0</c:v>
                </c:pt>
                <c:pt idx="1">
                  <c:v>1980.0</c:v>
                </c:pt>
                <c:pt idx="2">
                  <c:v>1990.0</c:v>
                </c:pt>
                <c:pt idx="3">
                  <c:v>2000.0</c:v>
                </c:pt>
                <c:pt idx="4">
                  <c:v>2008.0</c:v>
                </c:pt>
                <c:pt idx="5">
                  <c:v>2011.0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5.5</c:v>
                </c:pt>
                <c:pt idx="1">
                  <c:v>7.9</c:v>
                </c:pt>
                <c:pt idx="2">
                  <c:v>8.3</c:v>
                </c:pt>
                <c:pt idx="3">
                  <c:v>10.3</c:v>
                </c:pt>
                <c:pt idx="4">
                  <c:v>10.5</c:v>
                </c:pt>
                <c:pt idx="5">
                  <c:v>11.3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U.K.</c:v>
                </c:pt>
              </c:strCache>
            </c:strRef>
          </c:tx>
          <c:spPr>
            <a:ln>
              <a:solidFill>
                <a:srgbClr val="00FFFF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1970.0</c:v>
                </c:pt>
                <c:pt idx="1">
                  <c:v>1980.0</c:v>
                </c:pt>
                <c:pt idx="2">
                  <c:v>1990.0</c:v>
                </c:pt>
                <c:pt idx="3">
                  <c:v>2000.0</c:v>
                </c:pt>
                <c:pt idx="4">
                  <c:v>2008.0</c:v>
                </c:pt>
                <c:pt idx="5">
                  <c:v>2011.0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4.5</c:v>
                </c:pt>
                <c:pt idx="1">
                  <c:v>5.8</c:v>
                </c:pt>
                <c:pt idx="2">
                  <c:v>6.0</c:v>
                </c:pt>
                <c:pt idx="3">
                  <c:v>7.0</c:v>
                </c:pt>
                <c:pt idx="4">
                  <c:v>8.700000000000001</c:v>
                </c:pt>
                <c:pt idx="5">
                  <c:v>9.4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Canada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1970.0</c:v>
                </c:pt>
                <c:pt idx="1">
                  <c:v>1980.0</c:v>
                </c:pt>
                <c:pt idx="2">
                  <c:v>1990.0</c:v>
                </c:pt>
                <c:pt idx="3">
                  <c:v>2000.0</c:v>
                </c:pt>
                <c:pt idx="4">
                  <c:v>2008.0</c:v>
                </c:pt>
                <c:pt idx="5">
                  <c:v>2011.0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7.2</c:v>
                </c:pt>
                <c:pt idx="1">
                  <c:v>7.4</c:v>
                </c:pt>
                <c:pt idx="2">
                  <c:v>8.9</c:v>
                </c:pt>
                <c:pt idx="3">
                  <c:v>8.8</c:v>
                </c:pt>
                <c:pt idx="4">
                  <c:v>10.4</c:v>
                </c:pt>
                <c:pt idx="5">
                  <c:v>11.2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Japan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1970.0</c:v>
                </c:pt>
                <c:pt idx="1">
                  <c:v>1980.0</c:v>
                </c:pt>
                <c:pt idx="2">
                  <c:v>1990.0</c:v>
                </c:pt>
                <c:pt idx="3">
                  <c:v>2000.0</c:v>
                </c:pt>
                <c:pt idx="4">
                  <c:v>2008.0</c:v>
                </c:pt>
                <c:pt idx="5">
                  <c:v>2011.0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4.1</c:v>
                </c:pt>
                <c:pt idx="1">
                  <c:v>6.5</c:v>
                </c:pt>
                <c:pt idx="2">
                  <c:v>6.0</c:v>
                </c:pt>
                <c:pt idx="3">
                  <c:v>7.7</c:v>
                </c:pt>
                <c:pt idx="4">
                  <c:v>8.1</c:v>
                </c:pt>
                <c:pt idx="5">
                  <c:v>9.6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U.S.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1970.0</c:v>
                </c:pt>
                <c:pt idx="1">
                  <c:v>1980.0</c:v>
                </c:pt>
                <c:pt idx="2">
                  <c:v>1990.0</c:v>
                </c:pt>
                <c:pt idx="3">
                  <c:v>2000.0</c:v>
                </c:pt>
                <c:pt idx="4">
                  <c:v>2008.0</c:v>
                </c:pt>
                <c:pt idx="5">
                  <c:v>2011.0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7.4</c:v>
                </c:pt>
                <c:pt idx="1">
                  <c:v>9.200000000000001</c:v>
                </c:pt>
                <c:pt idx="2">
                  <c:v>11.9</c:v>
                </c:pt>
                <c:pt idx="3">
                  <c:v>13.4</c:v>
                </c:pt>
                <c:pt idx="4">
                  <c:v>16.0</c:v>
                </c:pt>
                <c:pt idx="5">
                  <c:v>17.7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232760"/>
        <c:axId val="2121118488"/>
      </c:lineChart>
      <c:catAx>
        <c:axId val="2120232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2121118488"/>
        <c:crosses val="autoZero"/>
        <c:auto val="0"/>
        <c:lblAlgn val="ctr"/>
        <c:lblOffset val="100"/>
        <c:noMultiLvlLbl val="0"/>
      </c:catAx>
      <c:valAx>
        <c:axId val="2121118488"/>
        <c:scaling>
          <c:orientation val="minMax"/>
          <c:max val="18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21202327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>
              <a:solidFill>
                <a:schemeClr val="tx1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385973597359736"/>
          <c:y val="0.22269782249441"/>
          <c:w val="0.379554455445545"/>
          <c:h val="0.70990740740740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2984">
              <a:solidFill>
                <a:schemeClr val="accent2"/>
              </a:solidFill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solidFill>
                <a:srgbClr val="4BACC6"/>
              </a:solidFill>
              <a:ln>
                <a:solidFill>
                  <a:schemeClr val="accent5"/>
                </a:solidFill>
              </a:ln>
            </c:spPr>
          </c:dPt>
          <c:dPt>
            <c:idx val="1"/>
            <c:bubble3D val="0"/>
            <c:explosion val="11"/>
            <c:spPr>
              <a:solidFill>
                <a:schemeClr val="bg1"/>
              </a:solidFill>
              <a:ln w="22982">
                <a:solidFill>
                  <a:schemeClr val="accent5"/>
                </a:solidFill>
              </a:ln>
            </c:spPr>
          </c:dPt>
          <c:dPt>
            <c:idx val="2"/>
            <c:bubble3D val="0"/>
            <c:spPr>
              <a:solidFill>
                <a:srgbClr val="4BACC6"/>
              </a:solidFill>
              <a:ln>
                <a:solidFill>
                  <a:schemeClr val="accent5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136145760245316"/>
                  <c:y val="-0.039280159424516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2"/>
                        </a:solidFill>
                        <a:latin typeface="Arial"/>
                        <a:cs typeface="Arial"/>
                      </a:defRPr>
                    </a:pPr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Estates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579966736831163"/>
                  <c:y val="-0.177511665208516"/>
                </c:manualLayout>
              </c:layout>
              <c:tx>
                <c:rich>
                  <a:bodyPr/>
                  <a:lstStyle/>
                  <a:p>
                    <a:pPr>
                      <a:defRPr sz="2533">
                        <a:solidFill>
                          <a:schemeClr val="bg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2533" dirty="0" smtClean="0"/>
                      <a:t>Clinical</a:t>
                    </a:r>
                    <a:endParaRPr lang="en-US" sz="28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2984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Travel</c:v>
                </c:pt>
                <c:pt idx="1">
                  <c:v>Energy</c:v>
                </c:pt>
                <c:pt idx="2">
                  <c:v>Procurement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0.22</c:v>
                </c:pt>
                <c:pt idx="2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29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29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E36CE-DA9E-4F47-BD42-83EA94C3AA03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E2F98-FE62-B64C-96EC-002B3E5B0374}">
      <dgm:prSet phldrT="[Text]"/>
      <dgm:spPr/>
      <dgm:t>
        <a:bodyPr/>
        <a:lstStyle/>
        <a:p>
          <a:r>
            <a:rPr lang="en-US" dirty="0" smtClean="0"/>
            <a:t>Sustainable health care system </a:t>
          </a:r>
          <a:endParaRPr lang="en-US" dirty="0"/>
        </a:p>
      </dgm:t>
    </dgm:pt>
    <dgm:pt modelId="{2BC16B1A-1B4F-C944-BECA-C89F616861C9}" type="parTrans" cxnId="{0A352931-FB4B-5346-9E25-2174A4876D92}">
      <dgm:prSet/>
      <dgm:spPr/>
      <dgm:t>
        <a:bodyPr/>
        <a:lstStyle/>
        <a:p>
          <a:endParaRPr lang="en-US"/>
        </a:p>
      </dgm:t>
    </dgm:pt>
    <dgm:pt modelId="{684B5681-6DC0-C645-B4CC-4A67978B79FF}" type="sibTrans" cxnId="{0A352931-FB4B-5346-9E25-2174A4876D92}">
      <dgm:prSet/>
      <dgm:spPr/>
      <dgm:t>
        <a:bodyPr/>
        <a:lstStyle/>
        <a:p>
          <a:endParaRPr lang="en-US"/>
        </a:p>
      </dgm:t>
    </dgm:pt>
    <dgm:pt modelId="{201B829C-BFEF-5C45-844C-1C8F22A14DA1}">
      <dgm:prSet phldrT="[Text]"/>
      <dgm:spPr/>
      <dgm:t>
        <a:bodyPr/>
        <a:lstStyle/>
        <a:p>
          <a:r>
            <a:rPr lang="en-US" dirty="0" smtClean="0"/>
            <a:t>Over-burdened health care system</a:t>
          </a:r>
          <a:endParaRPr lang="en-US" dirty="0"/>
        </a:p>
      </dgm:t>
    </dgm:pt>
    <dgm:pt modelId="{22146BAF-BB80-014D-81A9-070BB1EE88BE}" type="parTrans" cxnId="{3B651C2D-2DD5-3A45-BB41-BFCB18251CAF}">
      <dgm:prSet/>
      <dgm:spPr/>
      <dgm:t>
        <a:bodyPr/>
        <a:lstStyle/>
        <a:p>
          <a:endParaRPr lang="en-US"/>
        </a:p>
      </dgm:t>
    </dgm:pt>
    <dgm:pt modelId="{750B1D62-2E97-B448-8C01-3177CDFDBD90}" type="sibTrans" cxnId="{3B651C2D-2DD5-3A45-BB41-BFCB18251CAF}">
      <dgm:prSet/>
      <dgm:spPr/>
      <dgm:t>
        <a:bodyPr/>
        <a:lstStyle/>
        <a:p>
          <a:endParaRPr lang="en-US"/>
        </a:p>
      </dgm:t>
    </dgm:pt>
    <dgm:pt modelId="{6D799CE2-C7B5-7C4F-8712-BA464F999313}" type="pres">
      <dgm:prSet presAssocID="{5C3E36CE-DA9E-4F47-BD42-83EA94C3AA0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2F7D6-D866-A940-A7B0-CA9B41D9A2CC}" type="pres">
      <dgm:prSet presAssocID="{5C3E36CE-DA9E-4F47-BD42-83EA94C3AA03}" presName="divider" presStyleLbl="fgShp" presStyleIdx="0" presStyleCnt="1"/>
      <dgm:spPr/>
    </dgm:pt>
    <dgm:pt modelId="{1BFD1748-52A7-E348-B4A8-C238875DDD96}" type="pres">
      <dgm:prSet presAssocID="{8C9E2F98-FE62-B64C-96EC-002B3E5B0374}" presName="downArrow" presStyleLbl="node1" presStyleIdx="0" presStyleCnt="2" custScaleX="124186" custScaleY="108454" custLinFactNeighborX="862" custLinFactNeighborY="9261"/>
      <dgm:spPr/>
    </dgm:pt>
    <dgm:pt modelId="{917C0808-7803-0F4D-9C4E-1B7A983AE5D2}" type="pres">
      <dgm:prSet presAssocID="{8C9E2F98-FE62-B64C-96EC-002B3E5B0374}" presName="downArrowText" presStyleLbl="revTx" presStyleIdx="0" presStyleCnt="2" custLinFactNeighborX="10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40559-4481-254B-9754-483B34108235}" type="pres">
      <dgm:prSet presAssocID="{201B829C-BFEF-5C45-844C-1C8F22A14DA1}" presName="upArrow" presStyleLbl="node1" presStyleIdx="1" presStyleCnt="2" custScaleX="122009" custScaleY="109457" custLinFactNeighborX="916" custLinFactNeighborY="-10241"/>
      <dgm:spPr/>
      <dgm:t>
        <a:bodyPr/>
        <a:lstStyle/>
        <a:p>
          <a:endParaRPr lang="en-US"/>
        </a:p>
      </dgm:t>
    </dgm:pt>
    <dgm:pt modelId="{92ABBDDD-E25D-3F4A-BE8A-F9089E905F70}" type="pres">
      <dgm:prSet presAssocID="{201B829C-BFEF-5C45-844C-1C8F22A14DA1}" presName="upArrowText" presStyleLbl="revTx" presStyleIdx="1" presStyleCnt="2" custScaleX="120623" custLinFactNeighborX="-306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352931-FB4B-5346-9E25-2174A4876D92}" srcId="{5C3E36CE-DA9E-4F47-BD42-83EA94C3AA03}" destId="{8C9E2F98-FE62-B64C-96EC-002B3E5B0374}" srcOrd="0" destOrd="0" parTransId="{2BC16B1A-1B4F-C944-BECA-C89F616861C9}" sibTransId="{684B5681-6DC0-C645-B4CC-4A67978B79FF}"/>
    <dgm:cxn modelId="{C027C61E-0336-4645-857C-09A2EC010229}" type="presOf" srcId="{201B829C-BFEF-5C45-844C-1C8F22A14DA1}" destId="{92ABBDDD-E25D-3F4A-BE8A-F9089E905F70}" srcOrd="0" destOrd="0" presId="urn:microsoft.com/office/officeart/2005/8/layout/arrow3"/>
    <dgm:cxn modelId="{6BCF3AD7-83FB-D94D-A85E-5C239794A4BD}" type="presOf" srcId="{8C9E2F98-FE62-B64C-96EC-002B3E5B0374}" destId="{917C0808-7803-0F4D-9C4E-1B7A983AE5D2}" srcOrd="0" destOrd="0" presId="urn:microsoft.com/office/officeart/2005/8/layout/arrow3"/>
    <dgm:cxn modelId="{3B651C2D-2DD5-3A45-BB41-BFCB18251CAF}" srcId="{5C3E36CE-DA9E-4F47-BD42-83EA94C3AA03}" destId="{201B829C-BFEF-5C45-844C-1C8F22A14DA1}" srcOrd="1" destOrd="0" parTransId="{22146BAF-BB80-014D-81A9-070BB1EE88BE}" sibTransId="{750B1D62-2E97-B448-8C01-3177CDFDBD90}"/>
    <dgm:cxn modelId="{5E3989FA-7F85-D143-A5F5-CE5BE086B691}" type="presOf" srcId="{5C3E36CE-DA9E-4F47-BD42-83EA94C3AA03}" destId="{6D799CE2-C7B5-7C4F-8712-BA464F999313}" srcOrd="0" destOrd="0" presId="urn:microsoft.com/office/officeart/2005/8/layout/arrow3"/>
    <dgm:cxn modelId="{089ECA1C-5EA1-B747-A065-84E24D7CAAF2}" type="presParOf" srcId="{6D799CE2-C7B5-7C4F-8712-BA464F999313}" destId="{FD42F7D6-D866-A940-A7B0-CA9B41D9A2CC}" srcOrd="0" destOrd="0" presId="urn:microsoft.com/office/officeart/2005/8/layout/arrow3"/>
    <dgm:cxn modelId="{3C264956-D2DF-E541-A657-4F0B41704050}" type="presParOf" srcId="{6D799CE2-C7B5-7C4F-8712-BA464F999313}" destId="{1BFD1748-52A7-E348-B4A8-C238875DDD96}" srcOrd="1" destOrd="0" presId="urn:microsoft.com/office/officeart/2005/8/layout/arrow3"/>
    <dgm:cxn modelId="{F711119C-BED1-0E4E-AC05-A3B806CF68F3}" type="presParOf" srcId="{6D799CE2-C7B5-7C4F-8712-BA464F999313}" destId="{917C0808-7803-0F4D-9C4E-1B7A983AE5D2}" srcOrd="2" destOrd="0" presId="urn:microsoft.com/office/officeart/2005/8/layout/arrow3"/>
    <dgm:cxn modelId="{B05AAFB0-34F9-4947-9A62-06FE5497CAF5}" type="presParOf" srcId="{6D799CE2-C7B5-7C4F-8712-BA464F999313}" destId="{5E940559-4481-254B-9754-483B34108235}" srcOrd="3" destOrd="0" presId="urn:microsoft.com/office/officeart/2005/8/layout/arrow3"/>
    <dgm:cxn modelId="{2402E37B-D8C6-AF48-8FC6-25F0A31F4099}" type="presParOf" srcId="{6D799CE2-C7B5-7C4F-8712-BA464F999313}" destId="{92ABBDDD-E25D-3F4A-BE8A-F9089E905F70}" srcOrd="4" destOrd="0" presId="urn:microsoft.com/office/officeart/2005/8/layout/arrow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892C3C-1DF9-AC48-8634-7B9C2C427F49}" type="doc">
      <dgm:prSet loTypeId="urn:microsoft.com/office/officeart/2005/8/layout/hierarchy2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715A2B3-6B2D-B04E-ADBD-E640B6BC8B8E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Reduce carbon without reducing health</a:t>
          </a:r>
          <a:endParaRPr lang="en-US" dirty="0">
            <a:latin typeface="Calibri"/>
            <a:cs typeface="Calibri"/>
          </a:endParaRPr>
        </a:p>
      </dgm:t>
    </dgm:pt>
    <dgm:pt modelId="{61131FBF-1DC0-C34B-87A7-63C7CB8DDD58}" type="parTrans" cxnId="{80F14791-F964-C44B-A9E8-4E15546323E7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E286438C-846F-E94F-B1F9-AAD044A9AC1A}" type="sibTrans" cxnId="{80F14791-F964-C44B-A9E8-4E15546323E7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A205C556-9525-F74A-B2B7-657E5A76C630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Reduce activity</a:t>
          </a:r>
          <a:endParaRPr lang="en-US" dirty="0">
            <a:latin typeface="Calibri"/>
            <a:cs typeface="Calibri"/>
          </a:endParaRPr>
        </a:p>
      </dgm:t>
    </dgm:pt>
    <dgm:pt modelId="{7BF20957-0672-CB45-ACB5-9451554324C2}" type="parTrans" cxnId="{69DE15AA-6B9B-1D4C-A71F-1D45B9A1495C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14D52060-1D98-C148-AB8D-62E4BEE27D32}" type="sibTrans" cxnId="{69DE15AA-6B9B-1D4C-A71F-1D45B9A1495C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6F52D024-D4E6-1640-9AD6-901073624C25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Prevention</a:t>
          </a:r>
          <a:endParaRPr lang="en-US" dirty="0">
            <a:latin typeface="Calibri"/>
            <a:cs typeface="Calibri"/>
          </a:endParaRPr>
        </a:p>
      </dgm:t>
    </dgm:pt>
    <dgm:pt modelId="{A6873D17-20B5-4946-A26B-A4E3AF0AF047}" type="parTrans" cxnId="{AD37148E-127E-6346-8A99-D24E00D1D81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59E13EE2-25C1-1044-8B32-C910689480F1}" type="sibTrans" cxnId="{AD37148E-127E-6346-8A99-D24E00D1D81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0C92B64-3A01-9941-AC0C-1F8EFCA6058F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Self care</a:t>
          </a:r>
          <a:endParaRPr lang="en-US" dirty="0">
            <a:latin typeface="Calibri"/>
            <a:cs typeface="Calibri"/>
          </a:endParaRPr>
        </a:p>
      </dgm:t>
    </dgm:pt>
    <dgm:pt modelId="{5B120750-4E21-2740-A32E-9C1017D722D6}" type="parTrans" cxnId="{AC98BDDB-6E35-9D42-BB3E-902CA3B9C645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8BBA7A3F-7F6B-1B4A-AFFB-80111C61EADF}" type="sibTrans" cxnId="{AC98BDDB-6E35-9D42-BB3E-902CA3B9C645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AA264998-E0F3-3747-AB26-37C36580E0A6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Reduce carbon intensity</a:t>
          </a:r>
          <a:endParaRPr lang="en-US" dirty="0">
            <a:latin typeface="Calibri"/>
            <a:cs typeface="Calibri"/>
          </a:endParaRPr>
        </a:p>
      </dgm:t>
    </dgm:pt>
    <dgm:pt modelId="{C182CE1E-EA46-EC4F-9EC0-2DD48EB01CCF}" type="parTrans" cxnId="{54F7CA59-A4B5-514B-887C-77FD287D9CD5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4F90F977-00AD-FE4F-B568-5E345FCC1665}" type="sibTrans" cxnId="{54F7CA59-A4B5-514B-887C-77FD287D9CD5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AED82BE3-9AB5-2641-BFC3-5474E4257439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Low carbon alternatives</a:t>
          </a:r>
          <a:endParaRPr lang="en-US" dirty="0">
            <a:latin typeface="Calibri"/>
            <a:cs typeface="Calibri"/>
          </a:endParaRPr>
        </a:p>
      </dgm:t>
    </dgm:pt>
    <dgm:pt modelId="{35625F34-B073-114B-8982-EFBC2D84583D}" type="parTrans" cxnId="{24ED3CA6-3AFC-3940-9555-2184D4CA01C2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7BFDC81E-657E-B24C-9654-B8679BCCAA17}" type="sibTrans" cxnId="{24ED3CA6-3AFC-3940-9555-2184D4CA01C2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5786874-C1B1-174D-B6CC-27EA1733B917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Lean pathways </a:t>
          </a:r>
          <a:endParaRPr lang="en-US" dirty="0">
            <a:latin typeface="Calibri"/>
            <a:cs typeface="Calibri"/>
          </a:endParaRPr>
        </a:p>
      </dgm:t>
    </dgm:pt>
    <dgm:pt modelId="{D26DAC2C-90FE-8D4F-930D-B1C63A98D86F}" type="parTrans" cxnId="{54C93E9E-B165-E041-8B90-3E47F0B033C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6CE0DBFC-9A7E-C245-901A-0802D32FCCAB}" type="sibTrans" cxnId="{54C93E9E-B165-E041-8B90-3E47F0B033C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92250171-489F-0E4C-B7F1-B92EFD908C05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Sustainable estates</a:t>
          </a:r>
          <a:endParaRPr lang="en-US" dirty="0">
            <a:latin typeface="Calibri"/>
            <a:cs typeface="Calibri"/>
          </a:endParaRPr>
        </a:p>
      </dgm:t>
    </dgm:pt>
    <dgm:pt modelId="{0FB38705-88D4-1044-9F07-27E36A8844C1}" type="parTrans" cxnId="{F72BAC02-410D-7E4A-AAB0-E2877A4A305B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8879E37E-4CAD-4541-9558-7A581548F705}" type="sibTrans" cxnId="{F72BAC02-410D-7E4A-AAB0-E2877A4A305B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DE558397-CC6A-C644-AB82-EDFE742DD92B}" type="pres">
      <dgm:prSet presAssocID="{9F892C3C-1DF9-AC48-8634-7B9C2C427F4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3D24A-ADB9-D042-A291-7CAC4B119009}" type="pres">
      <dgm:prSet presAssocID="{6715A2B3-6B2D-B04E-ADBD-E640B6BC8B8E}" presName="root1" presStyleCnt="0"/>
      <dgm:spPr/>
      <dgm:t>
        <a:bodyPr/>
        <a:lstStyle/>
        <a:p>
          <a:endParaRPr lang="en-US"/>
        </a:p>
      </dgm:t>
    </dgm:pt>
    <dgm:pt modelId="{F04B9699-ACB0-FE47-A6DA-3351A35138C7}" type="pres">
      <dgm:prSet presAssocID="{6715A2B3-6B2D-B04E-ADBD-E640B6BC8B8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8766F4-23A5-B74B-BDFE-BE77FC012984}" type="pres">
      <dgm:prSet presAssocID="{6715A2B3-6B2D-B04E-ADBD-E640B6BC8B8E}" presName="level2hierChild" presStyleCnt="0"/>
      <dgm:spPr/>
      <dgm:t>
        <a:bodyPr/>
        <a:lstStyle/>
        <a:p>
          <a:endParaRPr lang="en-US"/>
        </a:p>
      </dgm:t>
    </dgm:pt>
    <dgm:pt modelId="{7818B5FB-98B1-EC47-AB6C-3F04FF8F5F8A}" type="pres">
      <dgm:prSet presAssocID="{7BF20957-0672-CB45-ACB5-9451554324C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E5B62FD-3260-1B46-828D-389C2F7741E4}" type="pres">
      <dgm:prSet presAssocID="{7BF20957-0672-CB45-ACB5-9451554324C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DA02CE1-5D41-CD4A-A941-5E54A7E7A209}" type="pres">
      <dgm:prSet presAssocID="{A205C556-9525-F74A-B2B7-657E5A76C630}" presName="root2" presStyleCnt="0"/>
      <dgm:spPr/>
      <dgm:t>
        <a:bodyPr/>
        <a:lstStyle/>
        <a:p>
          <a:endParaRPr lang="en-US"/>
        </a:p>
      </dgm:t>
    </dgm:pt>
    <dgm:pt modelId="{B5DE997A-29D1-C24F-ABAF-8B412A21CA8B}" type="pres">
      <dgm:prSet presAssocID="{A205C556-9525-F74A-B2B7-657E5A76C63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F37652-C51A-9344-8820-CA112B9DA015}" type="pres">
      <dgm:prSet presAssocID="{A205C556-9525-F74A-B2B7-657E5A76C630}" presName="level3hierChild" presStyleCnt="0"/>
      <dgm:spPr/>
      <dgm:t>
        <a:bodyPr/>
        <a:lstStyle/>
        <a:p>
          <a:endParaRPr lang="en-US"/>
        </a:p>
      </dgm:t>
    </dgm:pt>
    <dgm:pt modelId="{3FDB81BD-0E77-F441-98B4-0134F94FD21C}" type="pres">
      <dgm:prSet presAssocID="{A6873D17-20B5-4946-A26B-A4E3AF0AF047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FEFD297D-CA7B-6A4C-9CEB-01F4C52B4A38}" type="pres">
      <dgm:prSet presAssocID="{A6873D17-20B5-4946-A26B-A4E3AF0AF047}" presName="connTx" presStyleLbl="parChTrans1D3" presStyleIdx="0" presStyleCnt="5"/>
      <dgm:spPr/>
      <dgm:t>
        <a:bodyPr/>
        <a:lstStyle/>
        <a:p>
          <a:endParaRPr lang="en-US"/>
        </a:p>
      </dgm:t>
    </dgm:pt>
    <dgm:pt modelId="{CB060D05-F29A-9547-94A9-E1C93CA64565}" type="pres">
      <dgm:prSet presAssocID="{6F52D024-D4E6-1640-9AD6-901073624C25}" presName="root2" presStyleCnt="0"/>
      <dgm:spPr/>
      <dgm:t>
        <a:bodyPr/>
        <a:lstStyle/>
        <a:p>
          <a:endParaRPr lang="en-US"/>
        </a:p>
      </dgm:t>
    </dgm:pt>
    <dgm:pt modelId="{A6765925-0C81-B942-955B-7BF243B817EC}" type="pres">
      <dgm:prSet presAssocID="{6F52D024-D4E6-1640-9AD6-901073624C25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A9D43B-D298-3245-8864-C4CD747FA2E9}" type="pres">
      <dgm:prSet presAssocID="{6F52D024-D4E6-1640-9AD6-901073624C25}" presName="level3hierChild" presStyleCnt="0"/>
      <dgm:spPr/>
      <dgm:t>
        <a:bodyPr/>
        <a:lstStyle/>
        <a:p>
          <a:endParaRPr lang="en-US"/>
        </a:p>
      </dgm:t>
    </dgm:pt>
    <dgm:pt modelId="{35691641-E892-CE47-841B-209780ABA84F}" type="pres">
      <dgm:prSet presAssocID="{5B120750-4E21-2740-A32E-9C1017D722D6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B1B22EE1-C708-F443-B1E3-3310996D83C9}" type="pres">
      <dgm:prSet presAssocID="{5B120750-4E21-2740-A32E-9C1017D722D6}" presName="connTx" presStyleLbl="parChTrans1D3" presStyleIdx="1" presStyleCnt="5"/>
      <dgm:spPr/>
      <dgm:t>
        <a:bodyPr/>
        <a:lstStyle/>
        <a:p>
          <a:endParaRPr lang="en-US"/>
        </a:p>
      </dgm:t>
    </dgm:pt>
    <dgm:pt modelId="{4D32365C-B001-9842-A3CE-1CC9D5EA14F8}" type="pres">
      <dgm:prSet presAssocID="{C0C92B64-3A01-9941-AC0C-1F8EFCA6058F}" presName="root2" presStyleCnt="0"/>
      <dgm:spPr/>
      <dgm:t>
        <a:bodyPr/>
        <a:lstStyle/>
        <a:p>
          <a:endParaRPr lang="en-US"/>
        </a:p>
      </dgm:t>
    </dgm:pt>
    <dgm:pt modelId="{857D7663-8BC5-B141-8CDB-F1995BD19728}" type="pres">
      <dgm:prSet presAssocID="{C0C92B64-3A01-9941-AC0C-1F8EFCA6058F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38B27F-7F5E-004F-9C9F-0720983A1AF9}" type="pres">
      <dgm:prSet presAssocID="{C0C92B64-3A01-9941-AC0C-1F8EFCA6058F}" presName="level3hierChild" presStyleCnt="0"/>
      <dgm:spPr/>
      <dgm:t>
        <a:bodyPr/>
        <a:lstStyle/>
        <a:p>
          <a:endParaRPr lang="en-US"/>
        </a:p>
      </dgm:t>
    </dgm:pt>
    <dgm:pt modelId="{5A674C47-7845-F24E-AD2F-0989BC6137B7}" type="pres">
      <dgm:prSet presAssocID="{D26DAC2C-90FE-8D4F-930D-B1C63A98D86F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3D11B539-03E7-E546-BB63-413730B2C70A}" type="pres">
      <dgm:prSet presAssocID="{D26DAC2C-90FE-8D4F-930D-B1C63A98D86F}" presName="connTx" presStyleLbl="parChTrans1D3" presStyleIdx="2" presStyleCnt="5"/>
      <dgm:spPr/>
      <dgm:t>
        <a:bodyPr/>
        <a:lstStyle/>
        <a:p>
          <a:endParaRPr lang="en-US"/>
        </a:p>
      </dgm:t>
    </dgm:pt>
    <dgm:pt modelId="{DF5BCEAE-8618-2C4D-97B7-8B9189EF0CF6}" type="pres">
      <dgm:prSet presAssocID="{C5786874-C1B1-174D-B6CC-27EA1733B917}" presName="root2" presStyleCnt="0"/>
      <dgm:spPr/>
      <dgm:t>
        <a:bodyPr/>
        <a:lstStyle/>
        <a:p>
          <a:endParaRPr lang="en-US"/>
        </a:p>
      </dgm:t>
    </dgm:pt>
    <dgm:pt modelId="{C5A8E51A-D778-2C49-821F-A82D7B06C6CB}" type="pres">
      <dgm:prSet presAssocID="{C5786874-C1B1-174D-B6CC-27EA1733B917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13572-F445-3341-BB41-7681B02267C2}" type="pres">
      <dgm:prSet presAssocID="{C5786874-C1B1-174D-B6CC-27EA1733B917}" presName="level3hierChild" presStyleCnt="0"/>
      <dgm:spPr/>
      <dgm:t>
        <a:bodyPr/>
        <a:lstStyle/>
        <a:p>
          <a:endParaRPr lang="en-US"/>
        </a:p>
      </dgm:t>
    </dgm:pt>
    <dgm:pt modelId="{FBECE7A7-E057-BC46-B9CE-8250783AE175}" type="pres">
      <dgm:prSet presAssocID="{C182CE1E-EA46-EC4F-9EC0-2DD48EB01CC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C7802BD-F5CD-9244-8244-8734F7A69743}" type="pres">
      <dgm:prSet presAssocID="{C182CE1E-EA46-EC4F-9EC0-2DD48EB01CC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6D04630-1F57-944C-8134-DCD39D9393A0}" type="pres">
      <dgm:prSet presAssocID="{AA264998-E0F3-3747-AB26-37C36580E0A6}" presName="root2" presStyleCnt="0"/>
      <dgm:spPr/>
      <dgm:t>
        <a:bodyPr/>
        <a:lstStyle/>
        <a:p>
          <a:endParaRPr lang="en-US"/>
        </a:p>
      </dgm:t>
    </dgm:pt>
    <dgm:pt modelId="{83ACC167-4EAE-244E-8A1F-91C04549E6F7}" type="pres">
      <dgm:prSet presAssocID="{AA264998-E0F3-3747-AB26-37C36580E0A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2A86FD-A777-0F45-A1B3-C0776C031203}" type="pres">
      <dgm:prSet presAssocID="{AA264998-E0F3-3747-AB26-37C36580E0A6}" presName="level3hierChild" presStyleCnt="0"/>
      <dgm:spPr/>
      <dgm:t>
        <a:bodyPr/>
        <a:lstStyle/>
        <a:p>
          <a:endParaRPr lang="en-US"/>
        </a:p>
      </dgm:t>
    </dgm:pt>
    <dgm:pt modelId="{6B6CA60C-954D-374A-AF62-5D6ED445DAF0}" type="pres">
      <dgm:prSet presAssocID="{35625F34-B073-114B-8982-EFBC2D84583D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A8E1AE88-979B-6E49-8A64-18C455D75DE3}" type="pres">
      <dgm:prSet presAssocID="{35625F34-B073-114B-8982-EFBC2D84583D}" presName="connTx" presStyleLbl="parChTrans1D3" presStyleIdx="3" presStyleCnt="5"/>
      <dgm:spPr/>
      <dgm:t>
        <a:bodyPr/>
        <a:lstStyle/>
        <a:p>
          <a:endParaRPr lang="en-US"/>
        </a:p>
      </dgm:t>
    </dgm:pt>
    <dgm:pt modelId="{CD19B3A9-3CC4-C440-AE37-F7BB2E35EC48}" type="pres">
      <dgm:prSet presAssocID="{AED82BE3-9AB5-2641-BFC3-5474E4257439}" presName="root2" presStyleCnt="0"/>
      <dgm:spPr/>
      <dgm:t>
        <a:bodyPr/>
        <a:lstStyle/>
        <a:p>
          <a:endParaRPr lang="en-US"/>
        </a:p>
      </dgm:t>
    </dgm:pt>
    <dgm:pt modelId="{B7000C97-FD38-144B-B48D-AE8F8102190D}" type="pres">
      <dgm:prSet presAssocID="{AED82BE3-9AB5-2641-BFC3-5474E425743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C9010C-9957-F340-9A0F-877275F918B0}" type="pres">
      <dgm:prSet presAssocID="{AED82BE3-9AB5-2641-BFC3-5474E4257439}" presName="level3hierChild" presStyleCnt="0"/>
      <dgm:spPr/>
      <dgm:t>
        <a:bodyPr/>
        <a:lstStyle/>
        <a:p>
          <a:endParaRPr lang="en-US"/>
        </a:p>
      </dgm:t>
    </dgm:pt>
    <dgm:pt modelId="{3412B044-CDA5-344C-AC01-F006E2B13806}" type="pres">
      <dgm:prSet presAssocID="{0FB38705-88D4-1044-9F07-27E36A8844C1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53C6043B-B72D-6D40-B6CD-00B19A2586DA}" type="pres">
      <dgm:prSet presAssocID="{0FB38705-88D4-1044-9F07-27E36A8844C1}" presName="connTx" presStyleLbl="parChTrans1D3" presStyleIdx="4" presStyleCnt="5"/>
      <dgm:spPr/>
      <dgm:t>
        <a:bodyPr/>
        <a:lstStyle/>
        <a:p>
          <a:endParaRPr lang="en-US"/>
        </a:p>
      </dgm:t>
    </dgm:pt>
    <dgm:pt modelId="{C2AC1660-6DC8-6C45-A522-2394F68146E2}" type="pres">
      <dgm:prSet presAssocID="{92250171-489F-0E4C-B7F1-B92EFD908C05}" presName="root2" presStyleCnt="0"/>
      <dgm:spPr/>
      <dgm:t>
        <a:bodyPr/>
        <a:lstStyle/>
        <a:p>
          <a:endParaRPr lang="en-US"/>
        </a:p>
      </dgm:t>
    </dgm:pt>
    <dgm:pt modelId="{09B9CD47-262F-D647-BA6D-AC49A45B33AB}" type="pres">
      <dgm:prSet presAssocID="{92250171-489F-0E4C-B7F1-B92EFD908C05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FE8808-9FC4-E946-89BA-66A492902602}" type="pres">
      <dgm:prSet presAssocID="{92250171-489F-0E4C-B7F1-B92EFD908C05}" presName="level3hierChild" presStyleCnt="0"/>
      <dgm:spPr/>
      <dgm:t>
        <a:bodyPr/>
        <a:lstStyle/>
        <a:p>
          <a:endParaRPr lang="en-US"/>
        </a:p>
      </dgm:t>
    </dgm:pt>
  </dgm:ptLst>
  <dgm:cxnLst>
    <dgm:cxn modelId="{F72BAC02-410D-7E4A-AAB0-E2877A4A305B}" srcId="{AA264998-E0F3-3747-AB26-37C36580E0A6}" destId="{92250171-489F-0E4C-B7F1-B92EFD908C05}" srcOrd="1" destOrd="0" parTransId="{0FB38705-88D4-1044-9F07-27E36A8844C1}" sibTransId="{8879E37E-4CAD-4541-9558-7A581548F705}"/>
    <dgm:cxn modelId="{5AA6B30A-E4BE-5D4D-8EEA-20080FA38DAC}" type="presOf" srcId="{7BF20957-0672-CB45-ACB5-9451554324C2}" destId="{2E5B62FD-3260-1B46-828D-389C2F7741E4}" srcOrd="1" destOrd="0" presId="urn:microsoft.com/office/officeart/2005/8/layout/hierarchy2"/>
    <dgm:cxn modelId="{54C93E9E-B165-E041-8B90-3E47F0B033CF}" srcId="{A205C556-9525-F74A-B2B7-657E5A76C630}" destId="{C5786874-C1B1-174D-B6CC-27EA1733B917}" srcOrd="2" destOrd="0" parTransId="{D26DAC2C-90FE-8D4F-930D-B1C63A98D86F}" sibTransId="{6CE0DBFC-9A7E-C245-901A-0802D32FCCAB}"/>
    <dgm:cxn modelId="{AB1BEBFC-9A09-CA43-AF3B-F370F2DEAF92}" type="presOf" srcId="{6F52D024-D4E6-1640-9AD6-901073624C25}" destId="{A6765925-0C81-B942-955B-7BF243B817EC}" srcOrd="0" destOrd="0" presId="urn:microsoft.com/office/officeart/2005/8/layout/hierarchy2"/>
    <dgm:cxn modelId="{AD37148E-127E-6346-8A99-D24E00D1D81F}" srcId="{A205C556-9525-F74A-B2B7-657E5A76C630}" destId="{6F52D024-D4E6-1640-9AD6-901073624C25}" srcOrd="0" destOrd="0" parTransId="{A6873D17-20B5-4946-A26B-A4E3AF0AF047}" sibTransId="{59E13EE2-25C1-1044-8B32-C910689480F1}"/>
    <dgm:cxn modelId="{24ED3CA6-3AFC-3940-9555-2184D4CA01C2}" srcId="{AA264998-E0F3-3747-AB26-37C36580E0A6}" destId="{AED82BE3-9AB5-2641-BFC3-5474E4257439}" srcOrd="0" destOrd="0" parTransId="{35625F34-B073-114B-8982-EFBC2D84583D}" sibTransId="{7BFDC81E-657E-B24C-9654-B8679BCCAA17}"/>
    <dgm:cxn modelId="{0BB713F1-B76A-3641-897F-11116436C188}" type="presOf" srcId="{0FB38705-88D4-1044-9F07-27E36A8844C1}" destId="{53C6043B-B72D-6D40-B6CD-00B19A2586DA}" srcOrd="1" destOrd="0" presId="urn:microsoft.com/office/officeart/2005/8/layout/hierarchy2"/>
    <dgm:cxn modelId="{05905FC6-857B-154D-AC6B-2BDD0F6C02C6}" type="presOf" srcId="{C182CE1E-EA46-EC4F-9EC0-2DD48EB01CCF}" destId="{FBECE7A7-E057-BC46-B9CE-8250783AE175}" srcOrd="0" destOrd="0" presId="urn:microsoft.com/office/officeart/2005/8/layout/hierarchy2"/>
    <dgm:cxn modelId="{E65E73C4-B3A5-1848-A717-01240DBF3490}" type="presOf" srcId="{35625F34-B073-114B-8982-EFBC2D84583D}" destId="{A8E1AE88-979B-6E49-8A64-18C455D75DE3}" srcOrd="1" destOrd="0" presId="urn:microsoft.com/office/officeart/2005/8/layout/hierarchy2"/>
    <dgm:cxn modelId="{0409268B-C38B-B142-AECF-82CC42266F2D}" type="presOf" srcId="{AED82BE3-9AB5-2641-BFC3-5474E4257439}" destId="{B7000C97-FD38-144B-B48D-AE8F8102190D}" srcOrd="0" destOrd="0" presId="urn:microsoft.com/office/officeart/2005/8/layout/hierarchy2"/>
    <dgm:cxn modelId="{3C888CA4-3A29-6546-A41D-BAB6425C6B21}" type="presOf" srcId="{35625F34-B073-114B-8982-EFBC2D84583D}" destId="{6B6CA60C-954D-374A-AF62-5D6ED445DAF0}" srcOrd="0" destOrd="0" presId="urn:microsoft.com/office/officeart/2005/8/layout/hierarchy2"/>
    <dgm:cxn modelId="{C0E82795-6184-CD4B-BF22-F9537F64ACB8}" type="presOf" srcId="{5B120750-4E21-2740-A32E-9C1017D722D6}" destId="{B1B22EE1-C708-F443-B1E3-3310996D83C9}" srcOrd="1" destOrd="0" presId="urn:microsoft.com/office/officeart/2005/8/layout/hierarchy2"/>
    <dgm:cxn modelId="{24DB3BD9-5EDE-704D-9169-21A6A4F4D1E9}" type="presOf" srcId="{9F892C3C-1DF9-AC48-8634-7B9C2C427F49}" destId="{DE558397-CC6A-C644-AB82-EDFE742DD92B}" srcOrd="0" destOrd="0" presId="urn:microsoft.com/office/officeart/2005/8/layout/hierarchy2"/>
    <dgm:cxn modelId="{ABD9CCA8-65F0-504D-BBEB-DCA5BAC7E370}" type="presOf" srcId="{7BF20957-0672-CB45-ACB5-9451554324C2}" destId="{7818B5FB-98B1-EC47-AB6C-3F04FF8F5F8A}" srcOrd="0" destOrd="0" presId="urn:microsoft.com/office/officeart/2005/8/layout/hierarchy2"/>
    <dgm:cxn modelId="{FCECE36E-2D42-3F41-B196-D4FC2B892802}" type="presOf" srcId="{5B120750-4E21-2740-A32E-9C1017D722D6}" destId="{35691641-E892-CE47-841B-209780ABA84F}" srcOrd="0" destOrd="0" presId="urn:microsoft.com/office/officeart/2005/8/layout/hierarchy2"/>
    <dgm:cxn modelId="{9E108033-4997-A540-941C-D54D45DDB1F2}" type="presOf" srcId="{0FB38705-88D4-1044-9F07-27E36A8844C1}" destId="{3412B044-CDA5-344C-AC01-F006E2B13806}" srcOrd="0" destOrd="0" presId="urn:microsoft.com/office/officeart/2005/8/layout/hierarchy2"/>
    <dgm:cxn modelId="{502F89D3-DB2D-8A45-BBBE-60DC9E734510}" type="presOf" srcId="{AA264998-E0F3-3747-AB26-37C36580E0A6}" destId="{83ACC167-4EAE-244E-8A1F-91C04549E6F7}" srcOrd="0" destOrd="0" presId="urn:microsoft.com/office/officeart/2005/8/layout/hierarchy2"/>
    <dgm:cxn modelId="{20D33356-1552-1D40-B1CF-00F5B6A9BC0B}" type="presOf" srcId="{D26DAC2C-90FE-8D4F-930D-B1C63A98D86F}" destId="{3D11B539-03E7-E546-BB63-413730B2C70A}" srcOrd="1" destOrd="0" presId="urn:microsoft.com/office/officeart/2005/8/layout/hierarchy2"/>
    <dgm:cxn modelId="{8A0064A8-7DF7-6444-BA1F-DB96FE20F996}" type="presOf" srcId="{C5786874-C1B1-174D-B6CC-27EA1733B917}" destId="{C5A8E51A-D778-2C49-821F-A82D7B06C6CB}" srcOrd="0" destOrd="0" presId="urn:microsoft.com/office/officeart/2005/8/layout/hierarchy2"/>
    <dgm:cxn modelId="{54F7CA59-A4B5-514B-887C-77FD287D9CD5}" srcId="{6715A2B3-6B2D-B04E-ADBD-E640B6BC8B8E}" destId="{AA264998-E0F3-3747-AB26-37C36580E0A6}" srcOrd="1" destOrd="0" parTransId="{C182CE1E-EA46-EC4F-9EC0-2DD48EB01CCF}" sibTransId="{4F90F977-00AD-FE4F-B568-5E345FCC1665}"/>
    <dgm:cxn modelId="{99735B16-2560-C444-86BC-BF966C492718}" type="presOf" srcId="{A6873D17-20B5-4946-A26B-A4E3AF0AF047}" destId="{FEFD297D-CA7B-6A4C-9CEB-01F4C52B4A38}" srcOrd="1" destOrd="0" presId="urn:microsoft.com/office/officeart/2005/8/layout/hierarchy2"/>
    <dgm:cxn modelId="{EA8AFBD1-3483-1049-8CC1-1FFA10040957}" type="presOf" srcId="{D26DAC2C-90FE-8D4F-930D-B1C63A98D86F}" destId="{5A674C47-7845-F24E-AD2F-0989BC6137B7}" srcOrd="0" destOrd="0" presId="urn:microsoft.com/office/officeart/2005/8/layout/hierarchy2"/>
    <dgm:cxn modelId="{16C909A4-67B7-5E49-8B2C-258491F62DA3}" type="presOf" srcId="{92250171-489F-0E4C-B7F1-B92EFD908C05}" destId="{09B9CD47-262F-D647-BA6D-AC49A45B33AB}" srcOrd="0" destOrd="0" presId="urn:microsoft.com/office/officeart/2005/8/layout/hierarchy2"/>
    <dgm:cxn modelId="{011E2589-6178-6C42-8B9F-7DBAEFF6AD86}" type="presOf" srcId="{6715A2B3-6B2D-B04E-ADBD-E640B6BC8B8E}" destId="{F04B9699-ACB0-FE47-A6DA-3351A35138C7}" srcOrd="0" destOrd="0" presId="urn:microsoft.com/office/officeart/2005/8/layout/hierarchy2"/>
    <dgm:cxn modelId="{B9FD58F1-0D95-0246-921A-5A72EF1A065A}" type="presOf" srcId="{C182CE1E-EA46-EC4F-9EC0-2DD48EB01CCF}" destId="{9C7802BD-F5CD-9244-8244-8734F7A69743}" srcOrd="1" destOrd="0" presId="urn:microsoft.com/office/officeart/2005/8/layout/hierarchy2"/>
    <dgm:cxn modelId="{AC98BDDB-6E35-9D42-BB3E-902CA3B9C645}" srcId="{A205C556-9525-F74A-B2B7-657E5A76C630}" destId="{C0C92B64-3A01-9941-AC0C-1F8EFCA6058F}" srcOrd="1" destOrd="0" parTransId="{5B120750-4E21-2740-A32E-9C1017D722D6}" sibTransId="{8BBA7A3F-7F6B-1B4A-AFFB-80111C61EADF}"/>
    <dgm:cxn modelId="{0720AA4B-4DAF-8B42-95B5-9D848410973E}" type="presOf" srcId="{A205C556-9525-F74A-B2B7-657E5A76C630}" destId="{B5DE997A-29D1-C24F-ABAF-8B412A21CA8B}" srcOrd="0" destOrd="0" presId="urn:microsoft.com/office/officeart/2005/8/layout/hierarchy2"/>
    <dgm:cxn modelId="{69DE15AA-6B9B-1D4C-A71F-1D45B9A1495C}" srcId="{6715A2B3-6B2D-B04E-ADBD-E640B6BC8B8E}" destId="{A205C556-9525-F74A-B2B7-657E5A76C630}" srcOrd="0" destOrd="0" parTransId="{7BF20957-0672-CB45-ACB5-9451554324C2}" sibTransId="{14D52060-1D98-C148-AB8D-62E4BEE27D32}"/>
    <dgm:cxn modelId="{0433144A-7351-1744-A2D3-CD18E1F25AAB}" type="presOf" srcId="{C0C92B64-3A01-9941-AC0C-1F8EFCA6058F}" destId="{857D7663-8BC5-B141-8CDB-F1995BD19728}" srcOrd="0" destOrd="0" presId="urn:microsoft.com/office/officeart/2005/8/layout/hierarchy2"/>
    <dgm:cxn modelId="{4FF6B3B3-8AAC-7B48-BDDA-58B17EECE404}" type="presOf" srcId="{A6873D17-20B5-4946-A26B-A4E3AF0AF047}" destId="{3FDB81BD-0E77-F441-98B4-0134F94FD21C}" srcOrd="0" destOrd="0" presId="urn:microsoft.com/office/officeart/2005/8/layout/hierarchy2"/>
    <dgm:cxn modelId="{80F14791-F964-C44B-A9E8-4E15546323E7}" srcId="{9F892C3C-1DF9-AC48-8634-7B9C2C427F49}" destId="{6715A2B3-6B2D-B04E-ADBD-E640B6BC8B8E}" srcOrd="0" destOrd="0" parTransId="{61131FBF-1DC0-C34B-87A7-63C7CB8DDD58}" sibTransId="{E286438C-846F-E94F-B1F9-AAD044A9AC1A}"/>
    <dgm:cxn modelId="{8372122D-0713-DE48-9B67-138102D64C62}" type="presParOf" srcId="{DE558397-CC6A-C644-AB82-EDFE742DD92B}" destId="{F873D24A-ADB9-D042-A291-7CAC4B119009}" srcOrd="0" destOrd="0" presId="urn:microsoft.com/office/officeart/2005/8/layout/hierarchy2"/>
    <dgm:cxn modelId="{D4A74296-D47B-9345-889F-2C67756F8B20}" type="presParOf" srcId="{F873D24A-ADB9-D042-A291-7CAC4B119009}" destId="{F04B9699-ACB0-FE47-A6DA-3351A35138C7}" srcOrd="0" destOrd="0" presId="urn:microsoft.com/office/officeart/2005/8/layout/hierarchy2"/>
    <dgm:cxn modelId="{A2BE99C7-DF72-2B46-9324-91678AC8A298}" type="presParOf" srcId="{F873D24A-ADB9-D042-A291-7CAC4B119009}" destId="{D38766F4-23A5-B74B-BDFE-BE77FC012984}" srcOrd="1" destOrd="0" presId="urn:microsoft.com/office/officeart/2005/8/layout/hierarchy2"/>
    <dgm:cxn modelId="{045BE60F-345D-5F46-9867-6FCB14268266}" type="presParOf" srcId="{D38766F4-23A5-B74B-BDFE-BE77FC012984}" destId="{7818B5FB-98B1-EC47-AB6C-3F04FF8F5F8A}" srcOrd="0" destOrd="0" presId="urn:microsoft.com/office/officeart/2005/8/layout/hierarchy2"/>
    <dgm:cxn modelId="{CB43323E-CD8E-4640-BB0A-0E693C7434D6}" type="presParOf" srcId="{7818B5FB-98B1-EC47-AB6C-3F04FF8F5F8A}" destId="{2E5B62FD-3260-1B46-828D-389C2F7741E4}" srcOrd="0" destOrd="0" presId="urn:microsoft.com/office/officeart/2005/8/layout/hierarchy2"/>
    <dgm:cxn modelId="{661B7D06-D965-0A42-951E-BFD6197C13C1}" type="presParOf" srcId="{D38766F4-23A5-B74B-BDFE-BE77FC012984}" destId="{3DA02CE1-5D41-CD4A-A941-5E54A7E7A209}" srcOrd="1" destOrd="0" presId="urn:microsoft.com/office/officeart/2005/8/layout/hierarchy2"/>
    <dgm:cxn modelId="{D42604A0-46F4-E74D-82A0-4EE91D276586}" type="presParOf" srcId="{3DA02CE1-5D41-CD4A-A941-5E54A7E7A209}" destId="{B5DE997A-29D1-C24F-ABAF-8B412A21CA8B}" srcOrd="0" destOrd="0" presId="urn:microsoft.com/office/officeart/2005/8/layout/hierarchy2"/>
    <dgm:cxn modelId="{9B5BC197-3158-EC45-A4C1-7C13C38FCA29}" type="presParOf" srcId="{3DA02CE1-5D41-CD4A-A941-5E54A7E7A209}" destId="{A5F37652-C51A-9344-8820-CA112B9DA015}" srcOrd="1" destOrd="0" presId="urn:microsoft.com/office/officeart/2005/8/layout/hierarchy2"/>
    <dgm:cxn modelId="{0B57B128-2F3A-FD40-A7F4-1869530E58C9}" type="presParOf" srcId="{A5F37652-C51A-9344-8820-CA112B9DA015}" destId="{3FDB81BD-0E77-F441-98B4-0134F94FD21C}" srcOrd="0" destOrd="0" presId="urn:microsoft.com/office/officeart/2005/8/layout/hierarchy2"/>
    <dgm:cxn modelId="{F09068AA-0387-3743-873D-EF516368B2B0}" type="presParOf" srcId="{3FDB81BD-0E77-F441-98B4-0134F94FD21C}" destId="{FEFD297D-CA7B-6A4C-9CEB-01F4C52B4A38}" srcOrd="0" destOrd="0" presId="urn:microsoft.com/office/officeart/2005/8/layout/hierarchy2"/>
    <dgm:cxn modelId="{07BEE894-D8E6-C147-8DA1-B86EF558681C}" type="presParOf" srcId="{A5F37652-C51A-9344-8820-CA112B9DA015}" destId="{CB060D05-F29A-9547-94A9-E1C93CA64565}" srcOrd="1" destOrd="0" presId="urn:microsoft.com/office/officeart/2005/8/layout/hierarchy2"/>
    <dgm:cxn modelId="{CD75412A-1DE2-CA42-BDE3-D7A91C69565B}" type="presParOf" srcId="{CB060D05-F29A-9547-94A9-E1C93CA64565}" destId="{A6765925-0C81-B942-955B-7BF243B817EC}" srcOrd="0" destOrd="0" presId="urn:microsoft.com/office/officeart/2005/8/layout/hierarchy2"/>
    <dgm:cxn modelId="{56F9849A-FAB4-474C-9986-56CD05E51935}" type="presParOf" srcId="{CB060D05-F29A-9547-94A9-E1C93CA64565}" destId="{3CA9D43B-D298-3245-8864-C4CD747FA2E9}" srcOrd="1" destOrd="0" presId="urn:microsoft.com/office/officeart/2005/8/layout/hierarchy2"/>
    <dgm:cxn modelId="{B2E03AF0-5D78-554A-99C7-5EE41643556E}" type="presParOf" srcId="{A5F37652-C51A-9344-8820-CA112B9DA015}" destId="{35691641-E892-CE47-841B-209780ABA84F}" srcOrd="2" destOrd="0" presId="urn:microsoft.com/office/officeart/2005/8/layout/hierarchy2"/>
    <dgm:cxn modelId="{7C84F65D-A1A4-0545-9DE7-7E67E3EEF54D}" type="presParOf" srcId="{35691641-E892-CE47-841B-209780ABA84F}" destId="{B1B22EE1-C708-F443-B1E3-3310996D83C9}" srcOrd="0" destOrd="0" presId="urn:microsoft.com/office/officeart/2005/8/layout/hierarchy2"/>
    <dgm:cxn modelId="{9D165102-CF50-7A4A-A4F6-DD59AF4A4C34}" type="presParOf" srcId="{A5F37652-C51A-9344-8820-CA112B9DA015}" destId="{4D32365C-B001-9842-A3CE-1CC9D5EA14F8}" srcOrd="3" destOrd="0" presId="urn:microsoft.com/office/officeart/2005/8/layout/hierarchy2"/>
    <dgm:cxn modelId="{3890CA23-400A-8C48-A84C-DEFB390F8438}" type="presParOf" srcId="{4D32365C-B001-9842-A3CE-1CC9D5EA14F8}" destId="{857D7663-8BC5-B141-8CDB-F1995BD19728}" srcOrd="0" destOrd="0" presId="urn:microsoft.com/office/officeart/2005/8/layout/hierarchy2"/>
    <dgm:cxn modelId="{7531A2C5-94C3-774E-B44B-EA0B6538197F}" type="presParOf" srcId="{4D32365C-B001-9842-A3CE-1CC9D5EA14F8}" destId="{5338B27F-7F5E-004F-9C9F-0720983A1AF9}" srcOrd="1" destOrd="0" presId="urn:microsoft.com/office/officeart/2005/8/layout/hierarchy2"/>
    <dgm:cxn modelId="{2FC05418-C8C6-0B48-9D49-BD43B0A392AB}" type="presParOf" srcId="{A5F37652-C51A-9344-8820-CA112B9DA015}" destId="{5A674C47-7845-F24E-AD2F-0989BC6137B7}" srcOrd="4" destOrd="0" presId="urn:microsoft.com/office/officeart/2005/8/layout/hierarchy2"/>
    <dgm:cxn modelId="{C15184EB-BF32-A24D-9394-07739CFC9A52}" type="presParOf" srcId="{5A674C47-7845-F24E-AD2F-0989BC6137B7}" destId="{3D11B539-03E7-E546-BB63-413730B2C70A}" srcOrd="0" destOrd="0" presId="urn:microsoft.com/office/officeart/2005/8/layout/hierarchy2"/>
    <dgm:cxn modelId="{3055A40E-88F0-6648-B86A-32A4D01AF349}" type="presParOf" srcId="{A5F37652-C51A-9344-8820-CA112B9DA015}" destId="{DF5BCEAE-8618-2C4D-97B7-8B9189EF0CF6}" srcOrd="5" destOrd="0" presId="urn:microsoft.com/office/officeart/2005/8/layout/hierarchy2"/>
    <dgm:cxn modelId="{3CD97B19-5EFC-0D48-B0D9-A259189359B3}" type="presParOf" srcId="{DF5BCEAE-8618-2C4D-97B7-8B9189EF0CF6}" destId="{C5A8E51A-D778-2C49-821F-A82D7B06C6CB}" srcOrd="0" destOrd="0" presId="urn:microsoft.com/office/officeart/2005/8/layout/hierarchy2"/>
    <dgm:cxn modelId="{C60B4E27-EB0A-5946-84EB-A81A7AC35255}" type="presParOf" srcId="{DF5BCEAE-8618-2C4D-97B7-8B9189EF0CF6}" destId="{1F513572-F445-3341-BB41-7681B02267C2}" srcOrd="1" destOrd="0" presId="urn:microsoft.com/office/officeart/2005/8/layout/hierarchy2"/>
    <dgm:cxn modelId="{9211DB48-ED5B-DE4C-AFDA-74101B3F5C1C}" type="presParOf" srcId="{D38766F4-23A5-B74B-BDFE-BE77FC012984}" destId="{FBECE7A7-E057-BC46-B9CE-8250783AE175}" srcOrd="2" destOrd="0" presId="urn:microsoft.com/office/officeart/2005/8/layout/hierarchy2"/>
    <dgm:cxn modelId="{76D09D6A-E419-7840-96CE-AE7424D17218}" type="presParOf" srcId="{FBECE7A7-E057-BC46-B9CE-8250783AE175}" destId="{9C7802BD-F5CD-9244-8244-8734F7A69743}" srcOrd="0" destOrd="0" presId="urn:microsoft.com/office/officeart/2005/8/layout/hierarchy2"/>
    <dgm:cxn modelId="{F02A4915-096F-3849-A049-D6341FB32BF0}" type="presParOf" srcId="{D38766F4-23A5-B74B-BDFE-BE77FC012984}" destId="{36D04630-1F57-944C-8134-DCD39D9393A0}" srcOrd="3" destOrd="0" presId="urn:microsoft.com/office/officeart/2005/8/layout/hierarchy2"/>
    <dgm:cxn modelId="{AA8C05A1-7F60-C84C-942B-25E91C1EF591}" type="presParOf" srcId="{36D04630-1F57-944C-8134-DCD39D9393A0}" destId="{83ACC167-4EAE-244E-8A1F-91C04549E6F7}" srcOrd="0" destOrd="0" presId="urn:microsoft.com/office/officeart/2005/8/layout/hierarchy2"/>
    <dgm:cxn modelId="{A1D7E8F3-BD80-4841-8CF1-5CF445F34D70}" type="presParOf" srcId="{36D04630-1F57-944C-8134-DCD39D9393A0}" destId="{A42A86FD-A777-0F45-A1B3-C0776C031203}" srcOrd="1" destOrd="0" presId="urn:microsoft.com/office/officeart/2005/8/layout/hierarchy2"/>
    <dgm:cxn modelId="{3E7773DC-C5C3-9749-8FF8-E047F45A0100}" type="presParOf" srcId="{A42A86FD-A777-0F45-A1B3-C0776C031203}" destId="{6B6CA60C-954D-374A-AF62-5D6ED445DAF0}" srcOrd="0" destOrd="0" presId="urn:microsoft.com/office/officeart/2005/8/layout/hierarchy2"/>
    <dgm:cxn modelId="{2708BAA2-14F8-0646-9657-D048A9292D59}" type="presParOf" srcId="{6B6CA60C-954D-374A-AF62-5D6ED445DAF0}" destId="{A8E1AE88-979B-6E49-8A64-18C455D75DE3}" srcOrd="0" destOrd="0" presId="urn:microsoft.com/office/officeart/2005/8/layout/hierarchy2"/>
    <dgm:cxn modelId="{CEE42D1F-588C-3C44-BE2D-FC74424E3AF2}" type="presParOf" srcId="{A42A86FD-A777-0F45-A1B3-C0776C031203}" destId="{CD19B3A9-3CC4-C440-AE37-F7BB2E35EC48}" srcOrd="1" destOrd="0" presId="urn:microsoft.com/office/officeart/2005/8/layout/hierarchy2"/>
    <dgm:cxn modelId="{EE2F6892-069E-BF48-A027-30D8A263DD93}" type="presParOf" srcId="{CD19B3A9-3CC4-C440-AE37-F7BB2E35EC48}" destId="{B7000C97-FD38-144B-B48D-AE8F8102190D}" srcOrd="0" destOrd="0" presId="urn:microsoft.com/office/officeart/2005/8/layout/hierarchy2"/>
    <dgm:cxn modelId="{3C0DF568-009F-B748-A897-A9B7F2EB1CD0}" type="presParOf" srcId="{CD19B3A9-3CC4-C440-AE37-F7BB2E35EC48}" destId="{C0C9010C-9957-F340-9A0F-877275F918B0}" srcOrd="1" destOrd="0" presId="urn:microsoft.com/office/officeart/2005/8/layout/hierarchy2"/>
    <dgm:cxn modelId="{66DD8D97-2DAE-084D-8955-1702F1117A33}" type="presParOf" srcId="{A42A86FD-A777-0F45-A1B3-C0776C031203}" destId="{3412B044-CDA5-344C-AC01-F006E2B13806}" srcOrd="2" destOrd="0" presId="urn:microsoft.com/office/officeart/2005/8/layout/hierarchy2"/>
    <dgm:cxn modelId="{4B2AFE40-A35E-B24B-B319-FE220BD8697A}" type="presParOf" srcId="{3412B044-CDA5-344C-AC01-F006E2B13806}" destId="{53C6043B-B72D-6D40-B6CD-00B19A2586DA}" srcOrd="0" destOrd="0" presId="urn:microsoft.com/office/officeart/2005/8/layout/hierarchy2"/>
    <dgm:cxn modelId="{40748CDE-872B-D24E-8089-7B957B6ECCD7}" type="presParOf" srcId="{A42A86FD-A777-0F45-A1B3-C0776C031203}" destId="{C2AC1660-6DC8-6C45-A522-2394F68146E2}" srcOrd="3" destOrd="0" presId="urn:microsoft.com/office/officeart/2005/8/layout/hierarchy2"/>
    <dgm:cxn modelId="{0475A3B2-48A6-E64B-9E39-5D178C5F1497}" type="presParOf" srcId="{C2AC1660-6DC8-6C45-A522-2394F68146E2}" destId="{09B9CD47-262F-D647-BA6D-AC49A45B33AB}" srcOrd="0" destOrd="0" presId="urn:microsoft.com/office/officeart/2005/8/layout/hierarchy2"/>
    <dgm:cxn modelId="{40130D14-A7E2-6F40-A4C3-FCAE08085C98}" type="presParOf" srcId="{C2AC1660-6DC8-6C45-A522-2394F68146E2}" destId="{70FE8808-9FC4-E946-89BA-66A49290260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2F7D6-D866-A940-A7B0-CA9B41D9A2CC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FD1748-52A7-E348-B4A8-C238875DDD96}">
      <dsp:nvSpPr>
        <dsp:cNvPr id="0" name=""/>
        <dsp:cNvSpPr/>
      </dsp:nvSpPr>
      <dsp:spPr>
        <a:xfrm>
          <a:off x="710272" y="317432"/>
          <a:ext cx="3066003" cy="1963435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7C0808-7803-0F4D-9C4E-1B7A983AE5D2}">
      <dsp:nvSpPr>
        <dsp:cNvPr id="0" name=""/>
        <dsp:cNvSpPr/>
      </dsp:nvSpPr>
      <dsp:spPr>
        <a:xfrm>
          <a:off x="4650316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Sustainable health care system </a:t>
          </a:r>
          <a:endParaRPr lang="en-US" sz="3300" kern="1200" dirty="0"/>
        </a:p>
      </dsp:txBody>
      <dsp:txXfrm>
        <a:off x="4650316" y="0"/>
        <a:ext cx="2633472" cy="1900904"/>
      </dsp:txXfrm>
    </dsp:sp>
    <dsp:sp modelId="{5E940559-4481-254B-9754-483B34108235}">
      <dsp:nvSpPr>
        <dsp:cNvPr id="0" name=""/>
        <dsp:cNvSpPr/>
      </dsp:nvSpPr>
      <dsp:spPr>
        <a:xfrm>
          <a:off x="4524095" y="2218274"/>
          <a:ext cx="3012255" cy="1981593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ABBDDD-E25D-3F4A-BE8A-F9089E905F70}">
      <dsp:nvSpPr>
        <dsp:cNvPr id="0" name=""/>
        <dsp:cNvSpPr/>
      </dsp:nvSpPr>
      <dsp:spPr>
        <a:xfrm>
          <a:off x="882068" y="2625058"/>
          <a:ext cx="31765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Over-burdened health care system</a:t>
          </a:r>
          <a:endParaRPr lang="en-US" sz="3300" kern="1200" dirty="0"/>
        </a:p>
      </dsp:txBody>
      <dsp:txXfrm>
        <a:off x="882068" y="2625058"/>
        <a:ext cx="3176572" cy="1900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B9699-ACB0-FE47-A6DA-3351A35138C7}">
      <dsp:nvSpPr>
        <dsp:cNvPr id="0" name=""/>
        <dsp:cNvSpPr/>
      </dsp:nvSpPr>
      <dsp:spPr>
        <a:xfrm>
          <a:off x="9953" y="2277658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cs typeface="Calibri"/>
            </a:rPr>
            <a:t>Reduce carbon without reducing health</a:t>
          </a:r>
          <a:endParaRPr lang="en-US" sz="1900" kern="1200" dirty="0">
            <a:latin typeface="Calibri"/>
            <a:cs typeface="Calibri"/>
          </a:endParaRPr>
        </a:p>
      </dsp:txBody>
      <dsp:txXfrm>
        <a:off x="35718" y="2303423"/>
        <a:ext cx="1707862" cy="828166"/>
      </dsp:txXfrm>
    </dsp:sp>
    <dsp:sp modelId="{7818B5FB-98B1-EC47-AB6C-3F04FF8F5F8A}">
      <dsp:nvSpPr>
        <dsp:cNvPr id="0" name=""/>
        <dsp:cNvSpPr/>
      </dsp:nvSpPr>
      <dsp:spPr>
        <a:xfrm rot="17945813">
          <a:off x="1397623" y="2069162"/>
          <a:ext cx="14472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47202" y="16062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alibri"/>
            <a:cs typeface="Calibri"/>
          </a:endParaRPr>
        </a:p>
      </dsp:txBody>
      <dsp:txXfrm>
        <a:off x="2085044" y="2049044"/>
        <a:ext cx="72360" cy="72360"/>
      </dsp:txXfrm>
    </dsp:sp>
    <dsp:sp modelId="{B5DE997A-29D1-C24F-ABAF-8B412A21CA8B}">
      <dsp:nvSpPr>
        <dsp:cNvPr id="0" name=""/>
        <dsp:cNvSpPr/>
      </dsp:nvSpPr>
      <dsp:spPr>
        <a:xfrm>
          <a:off x="2473103" y="1013094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cs typeface="Calibri"/>
            </a:rPr>
            <a:t>Reduce activity</a:t>
          </a:r>
          <a:endParaRPr lang="en-US" sz="1900" kern="1200" dirty="0">
            <a:latin typeface="Calibri"/>
            <a:cs typeface="Calibri"/>
          </a:endParaRPr>
        </a:p>
      </dsp:txBody>
      <dsp:txXfrm>
        <a:off x="2498868" y="1038859"/>
        <a:ext cx="1707862" cy="828166"/>
      </dsp:txXfrm>
    </dsp:sp>
    <dsp:sp modelId="{3FDB81BD-0E77-F441-98B4-0134F94FD21C}">
      <dsp:nvSpPr>
        <dsp:cNvPr id="0" name=""/>
        <dsp:cNvSpPr/>
      </dsp:nvSpPr>
      <dsp:spPr>
        <a:xfrm rot="18289469">
          <a:off x="3968194" y="931055"/>
          <a:ext cx="12323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2360" y="16062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alibri"/>
            <a:cs typeface="Calibri"/>
          </a:endParaRPr>
        </a:p>
      </dsp:txBody>
      <dsp:txXfrm>
        <a:off x="4553565" y="916308"/>
        <a:ext cx="61618" cy="61618"/>
      </dsp:txXfrm>
    </dsp:sp>
    <dsp:sp modelId="{A6765925-0C81-B942-955B-7BF243B817EC}">
      <dsp:nvSpPr>
        <dsp:cNvPr id="0" name=""/>
        <dsp:cNvSpPr/>
      </dsp:nvSpPr>
      <dsp:spPr>
        <a:xfrm>
          <a:off x="4936253" y="1444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cs typeface="Calibri"/>
            </a:rPr>
            <a:t>Prevention</a:t>
          </a:r>
          <a:endParaRPr lang="en-US" sz="1900" kern="1200" dirty="0">
            <a:latin typeface="Calibri"/>
            <a:cs typeface="Calibri"/>
          </a:endParaRPr>
        </a:p>
      </dsp:txBody>
      <dsp:txXfrm>
        <a:off x="4962018" y="27209"/>
        <a:ext cx="1707862" cy="828166"/>
      </dsp:txXfrm>
    </dsp:sp>
    <dsp:sp modelId="{35691641-E892-CE47-841B-209780ABA84F}">
      <dsp:nvSpPr>
        <dsp:cNvPr id="0" name=""/>
        <dsp:cNvSpPr/>
      </dsp:nvSpPr>
      <dsp:spPr>
        <a:xfrm>
          <a:off x="4232496" y="1436881"/>
          <a:ext cx="7037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3757" y="16062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alibri"/>
            <a:cs typeface="Calibri"/>
          </a:endParaRPr>
        </a:p>
      </dsp:txBody>
      <dsp:txXfrm>
        <a:off x="4566781" y="1435349"/>
        <a:ext cx="35187" cy="35187"/>
      </dsp:txXfrm>
    </dsp:sp>
    <dsp:sp modelId="{857D7663-8BC5-B141-8CDB-F1995BD19728}">
      <dsp:nvSpPr>
        <dsp:cNvPr id="0" name=""/>
        <dsp:cNvSpPr/>
      </dsp:nvSpPr>
      <dsp:spPr>
        <a:xfrm>
          <a:off x="4936253" y="1013094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cs typeface="Calibri"/>
            </a:rPr>
            <a:t>Self care</a:t>
          </a:r>
          <a:endParaRPr lang="en-US" sz="1900" kern="1200" dirty="0">
            <a:latin typeface="Calibri"/>
            <a:cs typeface="Calibri"/>
          </a:endParaRPr>
        </a:p>
      </dsp:txBody>
      <dsp:txXfrm>
        <a:off x="4962018" y="1038859"/>
        <a:ext cx="1707862" cy="828166"/>
      </dsp:txXfrm>
    </dsp:sp>
    <dsp:sp modelId="{5A674C47-7845-F24E-AD2F-0989BC6137B7}">
      <dsp:nvSpPr>
        <dsp:cNvPr id="0" name=""/>
        <dsp:cNvSpPr/>
      </dsp:nvSpPr>
      <dsp:spPr>
        <a:xfrm rot="3310531">
          <a:off x="3968194" y="1942706"/>
          <a:ext cx="12323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2360" y="16062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alibri"/>
            <a:cs typeface="Calibri"/>
          </a:endParaRPr>
        </a:p>
      </dsp:txBody>
      <dsp:txXfrm>
        <a:off x="4553565" y="1927959"/>
        <a:ext cx="61618" cy="61618"/>
      </dsp:txXfrm>
    </dsp:sp>
    <dsp:sp modelId="{C5A8E51A-D778-2C49-821F-A82D7B06C6CB}">
      <dsp:nvSpPr>
        <dsp:cNvPr id="0" name=""/>
        <dsp:cNvSpPr/>
      </dsp:nvSpPr>
      <dsp:spPr>
        <a:xfrm>
          <a:off x="4936253" y="2024745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cs typeface="Calibri"/>
            </a:rPr>
            <a:t>Lean pathways </a:t>
          </a:r>
          <a:endParaRPr lang="en-US" sz="1900" kern="1200" dirty="0">
            <a:latin typeface="Calibri"/>
            <a:cs typeface="Calibri"/>
          </a:endParaRPr>
        </a:p>
      </dsp:txBody>
      <dsp:txXfrm>
        <a:off x="4962018" y="2050510"/>
        <a:ext cx="1707862" cy="828166"/>
      </dsp:txXfrm>
    </dsp:sp>
    <dsp:sp modelId="{FBECE7A7-E057-BC46-B9CE-8250783AE175}">
      <dsp:nvSpPr>
        <dsp:cNvPr id="0" name=""/>
        <dsp:cNvSpPr/>
      </dsp:nvSpPr>
      <dsp:spPr>
        <a:xfrm rot="3654187">
          <a:off x="1397623" y="3333726"/>
          <a:ext cx="14472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47202" y="16062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alibri"/>
            <a:cs typeface="Calibri"/>
          </a:endParaRPr>
        </a:p>
      </dsp:txBody>
      <dsp:txXfrm>
        <a:off x="2085044" y="3313608"/>
        <a:ext cx="72360" cy="72360"/>
      </dsp:txXfrm>
    </dsp:sp>
    <dsp:sp modelId="{83ACC167-4EAE-244E-8A1F-91C04549E6F7}">
      <dsp:nvSpPr>
        <dsp:cNvPr id="0" name=""/>
        <dsp:cNvSpPr/>
      </dsp:nvSpPr>
      <dsp:spPr>
        <a:xfrm>
          <a:off x="2473103" y="3542222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cs typeface="Calibri"/>
            </a:rPr>
            <a:t>Reduce carbon intensity</a:t>
          </a:r>
          <a:endParaRPr lang="en-US" sz="1900" kern="1200" dirty="0">
            <a:latin typeface="Calibri"/>
            <a:cs typeface="Calibri"/>
          </a:endParaRPr>
        </a:p>
      </dsp:txBody>
      <dsp:txXfrm>
        <a:off x="2498868" y="3567987"/>
        <a:ext cx="1707862" cy="828166"/>
      </dsp:txXfrm>
    </dsp:sp>
    <dsp:sp modelId="{6B6CA60C-954D-374A-AF62-5D6ED445DAF0}">
      <dsp:nvSpPr>
        <dsp:cNvPr id="0" name=""/>
        <dsp:cNvSpPr/>
      </dsp:nvSpPr>
      <dsp:spPr>
        <a:xfrm rot="19457599">
          <a:off x="4151035" y="3713095"/>
          <a:ext cx="86667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66679" y="16062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alibri"/>
            <a:cs typeface="Calibri"/>
          </a:endParaRPr>
        </a:p>
      </dsp:txBody>
      <dsp:txXfrm>
        <a:off x="4562707" y="3707490"/>
        <a:ext cx="43333" cy="43333"/>
      </dsp:txXfrm>
    </dsp:sp>
    <dsp:sp modelId="{B7000C97-FD38-144B-B48D-AE8F8102190D}">
      <dsp:nvSpPr>
        <dsp:cNvPr id="0" name=""/>
        <dsp:cNvSpPr/>
      </dsp:nvSpPr>
      <dsp:spPr>
        <a:xfrm>
          <a:off x="4936253" y="3036396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cs typeface="Calibri"/>
            </a:rPr>
            <a:t>Low carbon alternatives</a:t>
          </a:r>
          <a:endParaRPr lang="en-US" sz="1900" kern="1200" dirty="0">
            <a:latin typeface="Calibri"/>
            <a:cs typeface="Calibri"/>
          </a:endParaRPr>
        </a:p>
      </dsp:txBody>
      <dsp:txXfrm>
        <a:off x="4962018" y="3062161"/>
        <a:ext cx="1707862" cy="828166"/>
      </dsp:txXfrm>
    </dsp:sp>
    <dsp:sp modelId="{3412B044-CDA5-344C-AC01-F006E2B13806}">
      <dsp:nvSpPr>
        <dsp:cNvPr id="0" name=""/>
        <dsp:cNvSpPr/>
      </dsp:nvSpPr>
      <dsp:spPr>
        <a:xfrm rot="2142401">
          <a:off x="4151035" y="4218920"/>
          <a:ext cx="86667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66679" y="16062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alibri"/>
            <a:cs typeface="Calibri"/>
          </a:endParaRPr>
        </a:p>
      </dsp:txBody>
      <dsp:txXfrm>
        <a:off x="4562707" y="4213316"/>
        <a:ext cx="43333" cy="43333"/>
      </dsp:txXfrm>
    </dsp:sp>
    <dsp:sp modelId="{09B9CD47-262F-D647-BA6D-AC49A45B33AB}">
      <dsp:nvSpPr>
        <dsp:cNvPr id="0" name=""/>
        <dsp:cNvSpPr/>
      </dsp:nvSpPr>
      <dsp:spPr>
        <a:xfrm>
          <a:off x="4936253" y="4048047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cs typeface="Calibri"/>
            </a:rPr>
            <a:t>Sustainable estates</a:t>
          </a:r>
          <a:endParaRPr lang="en-US" sz="1900" kern="1200" dirty="0">
            <a:latin typeface="Calibri"/>
            <a:cs typeface="Calibri"/>
          </a:endParaRPr>
        </a:p>
      </dsp:txBody>
      <dsp:txXfrm>
        <a:off x="4962018" y="4073812"/>
        <a:ext cx="1707862" cy="828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0.8592</cdr:x>
      <cdr:y>0.80882</cdr:y>
    </cdr:from>
    <cdr:to>
      <cdr:x>1</cdr:x>
      <cdr:y>0.87482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7030614" y="3960440"/>
          <a:ext cx="1152130" cy="3231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dirty="0" smtClean="0">
              <a:latin typeface="+mn-lt"/>
            </a:rPr>
            <a:t>OECD, 2013</a:t>
          </a:r>
          <a:endParaRPr lang="en-CA" sz="1500" dirty="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85" cy="497040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23" y="0"/>
            <a:ext cx="2945084" cy="497040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4570766-81BA-435B-88AB-BFD31448B4CC}" type="datetimeFigureOut">
              <a:rPr lang="en-GB"/>
              <a:pPr>
                <a:defRPr/>
              </a:pPr>
              <a:t>06/07/2016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026"/>
            <a:ext cx="2945085" cy="497040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23" y="9428026"/>
            <a:ext cx="2945084" cy="497040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0EAC5C1-0BE3-48C4-BE5E-C8C941F4D0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7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85" cy="497040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23" y="0"/>
            <a:ext cx="2945084" cy="497040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29513C0-3CF9-4B83-B1C0-3B911D3D313C}" type="datetimeFigureOut">
              <a:rPr lang="en-GB"/>
              <a:pPr>
                <a:defRPr/>
              </a:pPr>
              <a:t>06/07/2016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5" tIns="47777" rIns="95555" bIns="4777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38" y="4715586"/>
            <a:ext cx="5437200" cy="4467066"/>
          </a:xfrm>
          <a:prstGeom prst="rect">
            <a:avLst/>
          </a:prstGeom>
        </p:spPr>
        <p:txBody>
          <a:bodyPr vert="horz" lIns="95555" tIns="47777" rIns="95555" bIns="4777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026"/>
            <a:ext cx="2945085" cy="497040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23" y="9428026"/>
            <a:ext cx="2945084" cy="497040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A463A66-E59E-4EE9-AE92-2226C80D60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67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000" indent="-28269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0770" indent="-2261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3078" indent="-2261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5386" indent="-2261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7694" indent="-2261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0002" indent="-2261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2310" indent="-2261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4618" indent="-2261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C5992-C9A7-449F-9BD9-36DF8CDCB8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42983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63A66-E59E-4EE9-AE92-2226C80D606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77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63A66-E59E-4EE9-AE92-2226C80D606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31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tabLst>
                <a:tab pos="-177469" algn="l"/>
              </a:tabLst>
            </a:pPr>
            <a:endParaRPr lang="en-GB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0C50ED-EAF3-49A1-B4E3-D1D9998FC2F6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39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07A74-F600-4E0E-950A-372AD89A1B3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444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63A66-E59E-4EE9-AE92-2226C80D6060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663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63A66-E59E-4EE9-AE92-2226C80D6060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80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DD5C3-0E03-4BE7-927B-5F2AB48250ED}" type="slidenum">
              <a:rPr lang="en-GB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7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Slide from: Mortimer (2013).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00" indent="-28269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770" indent="-2261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3078" indent="-2261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5386" indent="-2261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7694" indent="-226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0002" indent="-226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2310" indent="-226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618" indent="-226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7C9EE-1AF0-4D26-B96A-88D22FE9A90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13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000" indent="-28269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0770" indent="-2261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3078" indent="-2261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5386" indent="-2261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7694" indent="-2261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0002" indent="-2261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2310" indent="-2261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4618" indent="-2261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90556B-CAA4-4964-B667-D714E039C95A}" type="slidenum"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961" y="4715586"/>
            <a:ext cx="5183285" cy="44670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2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000" indent="-28269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0770" indent="-2261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3078" indent="-2261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5386" indent="-2261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7694" indent="-2261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0002" indent="-2261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2310" indent="-2261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4618" indent="-2261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180C8-50BC-4117-8AD2-B95D655E0B02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5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tabLst>
                <a:tab pos="-177469" algn="l"/>
              </a:tabLst>
            </a:pPr>
            <a:endParaRPr lang="en-GB" dirty="0" smtClean="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700" indent="-28834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385" indent="-23067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4739" indent="-23067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094" indent="-23067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7448" indent="-230677" defTabSz="461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8802" indent="-230677" defTabSz="461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156" indent="-230677" defTabSz="461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1510" indent="-230677" defTabSz="461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25F5FD8-27B7-4454-96C7-614598DE92EE}" type="slidenum">
              <a:rPr lang="en-GB" smtClean="0">
                <a:solidFill>
                  <a:prstClr val="black"/>
                </a:solidFill>
              </a:rPr>
              <a:pPr eaLnBrk="1" hangingPunct="1">
                <a:defRPr/>
              </a:pPr>
              <a:t>11</a:t>
            </a:fld>
            <a:endParaRPr lang="en-GB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1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6397D-3BBE-3D45-84CD-B845C5FAE7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6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6397D-3BBE-3D45-84CD-B845C5FAE7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7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63A66-E59E-4EE9-AE92-2226C80D606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100016" y="6165852"/>
            <a:ext cx="7704137" cy="6397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7FAC4A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37A73"/>
                </a:solidFill>
              </a:rPr>
              <a:t>CENTRE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837A73"/>
                </a:solidFill>
              </a:rPr>
              <a:t>for </a:t>
            </a:r>
            <a:r>
              <a:rPr lang="en-US" sz="2800" dirty="0" smtClean="0"/>
              <a:t>SUSTAINABLE </a:t>
            </a:r>
            <a:r>
              <a:rPr lang="en-US" sz="2800" dirty="0" smtClean="0">
                <a:solidFill>
                  <a:srgbClr val="837A73"/>
                </a:solidFill>
              </a:rPr>
              <a:t>HEALTHCARE</a:t>
            </a:r>
            <a:endParaRPr lang="en-GB" sz="2800" dirty="0">
              <a:solidFill>
                <a:srgbClr val="837A7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417036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93" y="3212978"/>
            <a:ext cx="8937003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93" y="4797152"/>
            <a:ext cx="8937003" cy="622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BEB3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89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3" t="28789" r="77081" b="-320"/>
          <a:stretch>
            <a:fillRect/>
          </a:stretch>
        </p:blipFill>
        <p:spPr bwMode="auto">
          <a:xfrm>
            <a:off x="7200902" y="2"/>
            <a:ext cx="19431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7524751" y="5876925"/>
            <a:ext cx="1657351" cy="812800"/>
            <a:chOff x="7524328" y="5782448"/>
            <a:chExt cx="1658145" cy="812522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7614859" y="5787209"/>
              <a:ext cx="1367493" cy="0"/>
            </a:xfrm>
            <a:prstGeom prst="line">
              <a:avLst/>
            </a:prstGeom>
            <a:ln w="6350">
              <a:solidFill>
                <a:srgbClr val="BEB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itle Placeholder 1"/>
            <p:cNvSpPr txBox="1">
              <a:spLocks/>
            </p:cNvSpPr>
            <p:nvPr userDrawn="1"/>
          </p:nvSpPr>
          <p:spPr>
            <a:xfrm>
              <a:off x="7524328" y="5782448"/>
              <a:ext cx="1658145" cy="803000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 baseline="0">
                  <a:solidFill>
                    <a:srgbClr val="7FAC4A"/>
                  </a:solidFill>
                  <a:latin typeface="Times New Roman" pitchFamily="18" charset="0"/>
                  <a:ea typeface="+mj-ea"/>
                  <a:cs typeface="Times New Roman" pitchFamily="18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837A73"/>
                  </a:solidFill>
                </a:rPr>
                <a:t>CENTRE</a:t>
              </a:r>
              <a:r>
                <a:rPr lang="en-US" sz="1600" dirty="0" smtClean="0"/>
                <a:t> </a:t>
              </a:r>
              <a:r>
                <a:rPr lang="en-US" sz="1600" i="1" dirty="0" smtClean="0">
                  <a:solidFill>
                    <a:srgbClr val="837A73"/>
                  </a:solidFill>
                </a:rPr>
                <a:t>for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en-US" sz="1600" dirty="0" smtClean="0"/>
                <a:t>SUSTAINABLE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837A73"/>
                  </a:solidFill>
                </a:rPr>
                <a:t>HEALTHCARE</a:t>
              </a:r>
              <a:endParaRPr lang="en-GB" sz="1600" dirty="0">
                <a:solidFill>
                  <a:srgbClr val="837A73"/>
                </a:solidFill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7606918" y="6594970"/>
              <a:ext cx="1367494" cy="0"/>
            </a:xfrm>
            <a:prstGeom prst="line">
              <a:avLst/>
            </a:prstGeom>
            <a:ln w="6350">
              <a:solidFill>
                <a:srgbClr val="BEB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514999"/>
            <a:ext cx="8245896" cy="1498178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9493" y="4966320"/>
            <a:ext cx="6400800" cy="148701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BEB3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04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3" t="28789" r="77081" b="-320"/>
          <a:stretch>
            <a:fillRect/>
          </a:stretch>
        </p:blipFill>
        <p:spPr bwMode="auto">
          <a:xfrm>
            <a:off x="7200902" y="2"/>
            <a:ext cx="19431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7524751" y="5876925"/>
            <a:ext cx="1657351" cy="812800"/>
            <a:chOff x="7524328" y="5782448"/>
            <a:chExt cx="1658145" cy="812522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7614859" y="5787209"/>
              <a:ext cx="1367493" cy="0"/>
            </a:xfrm>
            <a:prstGeom prst="line">
              <a:avLst/>
            </a:prstGeom>
            <a:ln w="6350">
              <a:solidFill>
                <a:srgbClr val="BEB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itle Placeholder 1"/>
            <p:cNvSpPr txBox="1">
              <a:spLocks/>
            </p:cNvSpPr>
            <p:nvPr userDrawn="1"/>
          </p:nvSpPr>
          <p:spPr>
            <a:xfrm>
              <a:off x="7524328" y="5782448"/>
              <a:ext cx="1658145" cy="803000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 baseline="0">
                  <a:solidFill>
                    <a:srgbClr val="7FAC4A"/>
                  </a:solidFill>
                  <a:latin typeface="Times New Roman" pitchFamily="18" charset="0"/>
                  <a:ea typeface="+mj-ea"/>
                  <a:cs typeface="Times New Roman" pitchFamily="18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837A73"/>
                  </a:solidFill>
                </a:rPr>
                <a:t>CENTRE</a:t>
              </a:r>
              <a:r>
                <a:rPr lang="en-US" sz="1600" dirty="0" smtClean="0"/>
                <a:t> </a:t>
              </a:r>
              <a:r>
                <a:rPr lang="en-US" sz="1600" i="1" dirty="0" smtClean="0">
                  <a:solidFill>
                    <a:srgbClr val="837A73"/>
                  </a:solidFill>
                </a:rPr>
                <a:t>for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en-US" sz="1600" dirty="0" smtClean="0"/>
                <a:t>SUSTAINABLE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837A73"/>
                  </a:solidFill>
                </a:rPr>
                <a:t>HEALTHCARE</a:t>
              </a:r>
              <a:endParaRPr lang="en-GB" sz="1600" dirty="0">
                <a:solidFill>
                  <a:srgbClr val="837A73"/>
                </a:solidFill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7606918" y="6594970"/>
              <a:ext cx="1367494" cy="0"/>
            </a:xfrm>
            <a:prstGeom prst="line">
              <a:avLst/>
            </a:prstGeom>
            <a:ln w="6350">
              <a:solidFill>
                <a:srgbClr val="BEB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8579296" cy="1498178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21" y="1916833"/>
            <a:ext cx="7217291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02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3" t="28789" r="77081" b="-320"/>
          <a:stretch>
            <a:fillRect/>
          </a:stretch>
        </p:blipFill>
        <p:spPr bwMode="auto">
          <a:xfrm>
            <a:off x="7200902" y="2"/>
            <a:ext cx="19431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7524751" y="5876925"/>
            <a:ext cx="1657351" cy="812800"/>
            <a:chOff x="7524328" y="5782448"/>
            <a:chExt cx="1658145" cy="812522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7614859" y="5787209"/>
              <a:ext cx="1367493" cy="0"/>
            </a:xfrm>
            <a:prstGeom prst="line">
              <a:avLst/>
            </a:prstGeom>
            <a:ln w="6350">
              <a:solidFill>
                <a:srgbClr val="BEB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itle Placeholder 1"/>
            <p:cNvSpPr txBox="1">
              <a:spLocks/>
            </p:cNvSpPr>
            <p:nvPr userDrawn="1"/>
          </p:nvSpPr>
          <p:spPr>
            <a:xfrm>
              <a:off x="7524328" y="5782448"/>
              <a:ext cx="1658145" cy="803000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 baseline="0">
                  <a:solidFill>
                    <a:srgbClr val="7FAC4A"/>
                  </a:solidFill>
                  <a:latin typeface="Times New Roman" pitchFamily="18" charset="0"/>
                  <a:ea typeface="+mj-ea"/>
                  <a:cs typeface="Times New Roman" pitchFamily="18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837A73"/>
                  </a:solidFill>
                </a:rPr>
                <a:t>CENTRE</a:t>
              </a:r>
              <a:r>
                <a:rPr lang="en-US" sz="1600" dirty="0" smtClean="0"/>
                <a:t> </a:t>
              </a:r>
              <a:r>
                <a:rPr lang="en-US" sz="1600" i="1" dirty="0" smtClean="0">
                  <a:solidFill>
                    <a:srgbClr val="837A73"/>
                  </a:solidFill>
                </a:rPr>
                <a:t>for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en-US" sz="1600" dirty="0" smtClean="0"/>
                <a:t>SUSTAINABLE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837A73"/>
                  </a:solidFill>
                </a:rPr>
                <a:t>HEALTHCARE</a:t>
              </a:r>
              <a:endParaRPr lang="en-GB" sz="1600" dirty="0">
                <a:solidFill>
                  <a:srgbClr val="837A73"/>
                </a:solidFill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7606918" y="6594970"/>
              <a:ext cx="1367494" cy="0"/>
            </a:xfrm>
            <a:prstGeom prst="line">
              <a:avLst/>
            </a:prstGeom>
            <a:ln w="6350">
              <a:solidFill>
                <a:srgbClr val="BEB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21" y="188642"/>
            <a:ext cx="7217291" cy="64807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15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7524751" y="5876925"/>
            <a:ext cx="1657351" cy="812800"/>
            <a:chOff x="7524328" y="5782448"/>
            <a:chExt cx="1658145" cy="812522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7614859" y="5787209"/>
              <a:ext cx="1367493" cy="0"/>
            </a:xfrm>
            <a:prstGeom prst="line">
              <a:avLst/>
            </a:prstGeom>
            <a:ln w="6350">
              <a:solidFill>
                <a:srgbClr val="BEB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itle Placeholder 1"/>
            <p:cNvSpPr txBox="1">
              <a:spLocks/>
            </p:cNvSpPr>
            <p:nvPr userDrawn="1"/>
          </p:nvSpPr>
          <p:spPr>
            <a:xfrm>
              <a:off x="7524328" y="5782448"/>
              <a:ext cx="1658145" cy="803000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 baseline="0">
                  <a:solidFill>
                    <a:srgbClr val="7FAC4A"/>
                  </a:solidFill>
                  <a:latin typeface="Times New Roman" pitchFamily="18" charset="0"/>
                  <a:ea typeface="+mj-ea"/>
                  <a:cs typeface="Times New Roman" pitchFamily="18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837A73"/>
                  </a:solidFill>
                </a:rPr>
                <a:t>CENTRE</a:t>
              </a:r>
              <a:r>
                <a:rPr lang="en-US" sz="1600" dirty="0" smtClean="0"/>
                <a:t> </a:t>
              </a:r>
              <a:r>
                <a:rPr lang="en-US" sz="1600" i="1" dirty="0" smtClean="0">
                  <a:solidFill>
                    <a:srgbClr val="837A73"/>
                  </a:solidFill>
                </a:rPr>
                <a:t>for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en-US" sz="1600" dirty="0" smtClean="0"/>
                <a:t>SUSTAINABLE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837A73"/>
                  </a:solidFill>
                </a:rPr>
                <a:t>HEALTHCARE</a:t>
              </a:r>
              <a:endParaRPr lang="en-GB" sz="1600" dirty="0">
                <a:solidFill>
                  <a:srgbClr val="837A73"/>
                </a:solidFill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7606918" y="6594970"/>
              <a:ext cx="1367494" cy="0"/>
            </a:xfrm>
            <a:prstGeom prst="line">
              <a:avLst/>
            </a:prstGeom>
            <a:ln w="6350">
              <a:solidFill>
                <a:srgbClr val="BEB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517232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2019" y="5805265"/>
            <a:ext cx="7272808" cy="899450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rgbClr val="BEB3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14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9"/>
            <a:ext cx="8229600" cy="178621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3742184"/>
            <a:ext cx="6400800" cy="1919064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rgbClr val="BEB3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71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0714"/>
            <a:ext cx="9159875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5673" y="5373216"/>
            <a:ext cx="8937003" cy="62292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rgbClr val="BEB3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16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4A242"/>
                </a:solidFill>
                <a:ea typeface="ＭＳ Ｐゴシック" pitchFamily="80" charset="-128"/>
                <a:cs typeface="Arial" charset="0"/>
              </a:defRPr>
            </a:lvl1pPr>
          </a:lstStyle>
          <a:p>
            <a:pPr>
              <a:defRPr/>
            </a:pPr>
            <a:fld id="{1552B5BC-2428-4A95-8FE9-C586334963F1}" type="datetime1">
              <a:rPr lang="en-GB"/>
              <a:pPr>
                <a:defRPr/>
              </a:pPr>
              <a:t>06/07/2016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3400" y="4872040"/>
            <a:ext cx="38100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4A242"/>
                </a:solidFill>
                <a:ea typeface="ＭＳ Ｐゴシック" pitchFamily="80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4A242"/>
                </a:solidFill>
                <a:ea typeface="ＭＳ Ｐゴシック" pitchFamily="80" charset="-128"/>
                <a:cs typeface="Arial" charset="0"/>
              </a:defRPr>
            </a:lvl1pPr>
          </a:lstStyle>
          <a:p>
            <a:pPr>
              <a:defRPr/>
            </a:pPr>
            <a:fld id="{A6B82FA2-5651-4F06-8E93-7CF53B6A04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4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19B8CC4-E219-4BC6-8D56-BBE0794149E0}" type="datetime1">
              <a:rPr lang="en-US" altLang="en-US"/>
              <a:pPr>
                <a:defRPr/>
              </a:pPr>
              <a:t>06/07/2016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B0747C-C38B-46C6-B3D7-3BED7EC6B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02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1FCBD-FAA8-4A31-9984-953130AAA9CC}" type="datetimeFigureOut">
              <a:rPr lang="en-GB"/>
              <a:pPr>
                <a:defRPr/>
              </a:pPr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40AF12-DFA8-4AE8-88B8-186401C659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4" r:id="rId8"/>
    <p:sldLayoutId id="2147484285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6000" kern="1200" cap="all">
          <a:solidFill>
            <a:srgbClr val="837A73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6000">
          <a:solidFill>
            <a:srgbClr val="837A73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6000">
          <a:solidFill>
            <a:srgbClr val="837A73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6000">
          <a:solidFill>
            <a:srgbClr val="837A73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6000">
          <a:solidFill>
            <a:srgbClr val="837A73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lnSpc>
          <a:spcPts val="6000"/>
        </a:lnSpc>
        <a:spcBef>
          <a:spcPct val="0"/>
        </a:spcBef>
        <a:spcAft>
          <a:spcPct val="0"/>
        </a:spcAft>
        <a:defRPr sz="6000">
          <a:solidFill>
            <a:srgbClr val="837A73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lnSpc>
          <a:spcPts val="6000"/>
        </a:lnSpc>
        <a:spcBef>
          <a:spcPct val="0"/>
        </a:spcBef>
        <a:spcAft>
          <a:spcPct val="0"/>
        </a:spcAft>
        <a:defRPr sz="6000">
          <a:solidFill>
            <a:srgbClr val="837A73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lnSpc>
          <a:spcPts val="6000"/>
        </a:lnSpc>
        <a:spcBef>
          <a:spcPct val="0"/>
        </a:spcBef>
        <a:spcAft>
          <a:spcPct val="0"/>
        </a:spcAft>
        <a:defRPr sz="6000">
          <a:solidFill>
            <a:srgbClr val="837A73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lnSpc>
          <a:spcPts val="6000"/>
        </a:lnSpc>
        <a:spcBef>
          <a:spcPct val="0"/>
        </a:spcBef>
        <a:spcAft>
          <a:spcPct val="0"/>
        </a:spcAft>
        <a:defRPr sz="6000">
          <a:solidFill>
            <a:srgbClr val="837A7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837A7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837A7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837A7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837A7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837A7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8" y="2420888"/>
            <a:ext cx="8829675" cy="264144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300" dirty="0"/>
              <a:t>Future proofing occupational therapy in mental health through sustainable </a:t>
            </a:r>
            <a:r>
              <a:rPr lang="en-US" sz="3300" dirty="0" smtClean="0"/>
              <a:t>commissioning</a:t>
            </a:r>
            <a:endParaRPr lang="en-GB" sz="900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21744" y="4941168"/>
            <a:ext cx="9007475" cy="1558404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COT Annual Conference 30/06/2016</a:t>
            </a:r>
          </a:p>
          <a:p>
            <a:pPr eaLnBrk="1" hangingPunct="1">
              <a:defRPr/>
            </a:pPr>
            <a:r>
              <a:rPr lang="en-GB" dirty="0" smtClean="0"/>
              <a:t>Daniel </a:t>
            </a:r>
            <a:r>
              <a:rPr lang="en-GB" dirty="0" err="1" smtClean="0"/>
              <a:t>Maughan</a:t>
            </a:r>
            <a:r>
              <a:rPr lang="en-GB" dirty="0" smtClean="0"/>
              <a:t> (Associate Registrar in Sustainability, </a:t>
            </a:r>
            <a:r>
              <a:rPr lang="en-GB" dirty="0" err="1" smtClean="0"/>
              <a:t>RCPsych</a:t>
            </a:r>
            <a:r>
              <a:rPr lang="en-GB" dirty="0" smtClean="0"/>
              <a:t>)</a:t>
            </a:r>
          </a:p>
          <a:p>
            <a:pPr eaLnBrk="1" hangingPunct="1">
              <a:defRPr/>
            </a:pPr>
            <a:r>
              <a:rPr lang="en-GB" dirty="0" smtClean="0"/>
              <a:t>Ben Whittaker (Occupational Therapy Programme Lead, CSH)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037" y="260351"/>
            <a:ext cx="5338763" cy="58658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500" dirty="0" smtClean="0">
                <a:ea typeface="ＭＳ Ｐゴシック" pitchFamily="34" charset="-128"/>
              </a:rPr>
              <a:t>“…every year climate change leaves over 300,000 people dead, 325 million people seriously affected, and economic losses of US$125 billion.  Four billion people are vulnerable, and 500 million people are at extreme risk.” </a:t>
            </a:r>
            <a:r>
              <a:rPr lang="en-GB" sz="2500" dirty="0" smtClean="0">
                <a:ea typeface="ＭＳ Ｐゴシック" pitchFamily="34" charset="-128"/>
              </a:rPr>
              <a:t>(GHF 2009, p1)</a:t>
            </a:r>
          </a:p>
        </p:txBody>
      </p:sp>
      <p:pic>
        <p:nvPicPr>
          <p:cNvPr id="34819" name="Picture 3" descr="Anatomy silent crisi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260352"/>
            <a:ext cx="2755900" cy="37449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6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9" y="1242574"/>
            <a:ext cx="7224899" cy="5105463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131" y="1128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4200" dirty="0" err="1" smtClean="0">
                <a:ea typeface="ＭＳ Ｐゴシック" pitchFamily="34" charset="-128"/>
              </a:rPr>
              <a:t>Nhs</a:t>
            </a:r>
            <a:r>
              <a:rPr lang="en-GB" sz="4200" dirty="0" smtClean="0">
                <a:ea typeface="ＭＳ Ｐゴシック" pitchFamily="34" charset="-128"/>
              </a:rPr>
              <a:t> CARBON FOOTPRINT 2012</a:t>
            </a:r>
            <a:r>
              <a:rPr lang="en-GB" sz="5000" dirty="0" smtClean="0">
                <a:ea typeface="ＭＳ Ｐゴシック" pitchFamily="34" charset="-128"/>
              </a:rPr>
              <a:t/>
            </a:r>
            <a:br>
              <a:rPr lang="en-GB" sz="5000" dirty="0" smtClean="0">
                <a:ea typeface="ＭＳ Ｐゴシック" pitchFamily="34" charset="-128"/>
              </a:rPr>
            </a:br>
            <a:endParaRPr lang="en-GB" sz="5000" dirty="0" smtClean="0">
              <a:ea typeface="ＭＳ Ｐゴシック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31492" y="3082842"/>
            <a:ext cx="1908000" cy="216000"/>
          </a:xfrm>
          <a:prstGeom prst="rect">
            <a:avLst/>
          </a:prstGeom>
          <a:solidFill>
            <a:srgbClr val="FBDE08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31492" y="3444650"/>
            <a:ext cx="1908175" cy="215900"/>
          </a:xfrm>
          <a:prstGeom prst="rect">
            <a:avLst/>
          </a:prstGeom>
          <a:solidFill>
            <a:srgbClr val="92D05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431492" y="3806387"/>
            <a:ext cx="1908000" cy="205200"/>
          </a:xfrm>
          <a:prstGeom prst="rect">
            <a:avLst/>
          </a:prstGeom>
          <a:solidFill>
            <a:srgbClr val="007BC3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431492" y="4159239"/>
            <a:ext cx="1908000" cy="205200"/>
          </a:xfrm>
          <a:prstGeom prst="rect">
            <a:avLst/>
          </a:prstGeom>
          <a:solidFill>
            <a:srgbClr val="013D6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36" y="6351720"/>
            <a:ext cx="4453510" cy="3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4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276302"/>
              </p:ext>
            </p:extLst>
          </p:nvPr>
        </p:nvGraphicFramePr>
        <p:xfrm>
          <a:off x="1115616" y="-1899592"/>
          <a:ext cx="13136263" cy="914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712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7217291" cy="475252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Defn</a:t>
            </a:r>
            <a:r>
              <a:rPr lang="en-US" dirty="0" smtClean="0"/>
              <a:t>: Restoring the social capital that is lost through mental illness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Social capital: housing, employment; educational opportunities, community connectedness</a:t>
            </a:r>
          </a:p>
          <a:p>
            <a:r>
              <a:rPr lang="en-US" dirty="0" smtClean="0"/>
              <a:t>OT approach enables social capital to be restored</a:t>
            </a:r>
          </a:p>
          <a:p>
            <a:r>
              <a:rPr lang="en-US" dirty="0" smtClean="0"/>
              <a:t>OT outcome measures can audit social sustainability of services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79296" cy="922115"/>
          </a:xfrm>
        </p:spPr>
        <p:txBody>
          <a:bodyPr/>
          <a:lstStyle/>
          <a:p>
            <a:r>
              <a:rPr lang="en-US" sz="4200" dirty="0" smtClean="0"/>
              <a:t>Social Sustainability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833237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133" y="1949673"/>
            <a:ext cx="3289300" cy="246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9" y="4603544"/>
            <a:ext cx="1871981" cy="187198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2200041" y="4720182"/>
            <a:ext cx="288150" cy="1755343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520692" y="4720182"/>
            <a:ext cx="288150" cy="1755343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911891" y="4720182"/>
            <a:ext cx="288150" cy="1755343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383" y="164695"/>
            <a:ext cx="2612809" cy="24118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546" y="2786769"/>
            <a:ext cx="1585739" cy="1585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6031" y="-541781"/>
            <a:ext cx="2858738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0" dirty="0" smtClean="0">
                <a:solidFill>
                  <a:srgbClr val="FF0000"/>
                </a:solidFill>
              </a:rPr>
              <a:t>?</a:t>
            </a:r>
            <a:endParaRPr lang="en-US" sz="45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29" y="208669"/>
            <a:ext cx="2591213" cy="2112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4521" y="4601746"/>
            <a:ext cx="2544050" cy="20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9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456814" y="4308429"/>
            <a:ext cx="2889481" cy="1817733"/>
          </a:xfrm>
          <a:prstGeom prst="ellipse">
            <a:avLst/>
          </a:prstGeom>
          <a:solidFill>
            <a:srgbClr val="D915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8455" y="1867817"/>
            <a:ext cx="2505363" cy="1688183"/>
          </a:xfrm>
          <a:prstGeom prst="ellipse">
            <a:avLst/>
          </a:prstGeom>
          <a:solidFill>
            <a:srgbClr val="AEFF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392473"/>
              </p:ext>
            </p:extLst>
          </p:nvPr>
        </p:nvGraphicFramePr>
        <p:xfrm>
          <a:off x="469651" y="176207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894094" y="2307003"/>
            <a:ext cx="1617202" cy="1248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Chronically unwell patients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1877" y="-58723"/>
            <a:ext cx="34192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INDIVIDUAL</a:t>
            </a:r>
          </a:p>
          <a:p>
            <a:r>
              <a:rPr lang="en-US" sz="4000" b="1" dirty="0" smtClean="0">
                <a:solidFill>
                  <a:schemeClr val="tx2"/>
                </a:solidFill>
              </a:rPr>
              <a:t>ILLNESS</a:t>
            </a:r>
          </a:p>
          <a:p>
            <a:r>
              <a:rPr lang="en-US" sz="4000" b="1" dirty="0" smtClean="0">
                <a:solidFill>
                  <a:schemeClr val="tx2"/>
                </a:solidFill>
              </a:rPr>
              <a:t>INTERVENTION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11296" y="417144"/>
            <a:ext cx="2071412" cy="9276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74946" y="-58723"/>
            <a:ext cx="30315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2"/>
                </a:solidFill>
              </a:rPr>
              <a:t>COMMUNITY</a:t>
            </a:r>
          </a:p>
          <a:p>
            <a:pPr algn="r"/>
            <a:r>
              <a:rPr lang="en-US" sz="4000" b="1" dirty="0" smtClean="0">
                <a:solidFill>
                  <a:schemeClr val="tx2"/>
                </a:solidFill>
              </a:rPr>
              <a:t>HEALTH</a:t>
            </a:r>
          </a:p>
          <a:p>
            <a:pPr algn="r"/>
            <a:r>
              <a:rPr lang="en-US" sz="4000" b="1" dirty="0" smtClean="0">
                <a:solidFill>
                  <a:schemeClr val="tx2"/>
                </a:solidFill>
              </a:rPr>
              <a:t>RESILIENCE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8"/>
          <a:srcRect l="-59237" r="-52610"/>
          <a:stretch/>
        </p:blipFill>
        <p:spPr>
          <a:xfrm>
            <a:off x="179512" y="620688"/>
            <a:ext cx="8340436" cy="594590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36096" y="4509120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libri (Headings)"/>
                <a:cs typeface="Calibri (Headings)"/>
              </a:rPr>
              <a:t>Healthy </a:t>
            </a:r>
          </a:p>
          <a:p>
            <a:pPr algn="ctr"/>
            <a:r>
              <a:rPr lang="en-US" sz="2200" dirty="0">
                <a:latin typeface="Calibri (Headings)"/>
                <a:cs typeface="Calibri (Headings)"/>
              </a:rPr>
              <a:t>c</a:t>
            </a:r>
            <a:r>
              <a:rPr lang="en-US" sz="2200" dirty="0" smtClean="0">
                <a:latin typeface="Calibri (Headings)"/>
                <a:cs typeface="Calibri (Headings)"/>
              </a:rPr>
              <a:t>ommunity</a:t>
            </a:r>
            <a:endParaRPr lang="en-US" sz="2200" dirty="0">
              <a:latin typeface="Calibri (Headings)"/>
              <a:cs typeface="Calibri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73325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000" dirty="0" smtClean="0"/>
              <a:t>principles of sustainable practice</a:t>
            </a:r>
            <a:endParaRPr lang="en-US" sz="3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86680" y="1295400"/>
          <a:ext cx="6705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324475" y="6346825"/>
            <a:ext cx="37036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5000"/>
              </a:lnSpc>
            </a:pPr>
            <a:r>
              <a:rPr lang="en-US" sz="1400" i="1">
                <a:solidFill>
                  <a:srgbClr val="000000"/>
                </a:solidFill>
                <a:cs typeface="Calibri" charset="0"/>
              </a:rPr>
              <a:t>Mortimer-F. The Sustainable Physician </a:t>
            </a:r>
            <a:endParaRPr lang="en-US" sz="1800">
              <a:solidFill>
                <a:srgbClr val="000000"/>
              </a:solidFill>
              <a:cs typeface="Calibri" charset="0"/>
            </a:endParaRPr>
          </a:p>
          <a:p>
            <a:pPr algn="r" eaLnBrk="1" hangingPunct="1">
              <a:lnSpc>
                <a:spcPct val="95000"/>
              </a:lnSpc>
            </a:pPr>
            <a:r>
              <a:rPr lang="en-US" sz="1400" i="1">
                <a:solidFill>
                  <a:srgbClr val="000000"/>
                </a:solidFill>
                <a:cs typeface="Calibri" charset="0"/>
              </a:rPr>
              <a:t>Clinical Medicine 2010, Vol 10, No 2: 110–11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315200" y="1295400"/>
            <a:ext cx="152400" cy="3886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620000" y="2763838"/>
            <a:ext cx="14081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000">
                <a:solidFill>
                  <a:srgbClr val="FF0000"/>
                </a:solidFill>
                <a:cs typeface="Calibri" charset="0"/>
              </a:rPr>
              <a:t>Sustainable clinical practice</a:t>
            </a: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381000" y="2852738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cs typeface="Calibri" charset="0"/>
              </a:rPr>
              <a:t>Outcome needed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5106988" y="86677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cs typeface="Calibri" charset="0"/>
              </a:rPr>
              <a:t>Secondary drivers</a:t>
            </a: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2895600" y="18399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cs typeface="Calibri" charset="0"/>
              </a:rPr>
              <a:t>Primary driver</a:t>
            </a:r>
          </a:p>
        </p:txBody>
      </p:sp>
      <p:sp>
        <p:nvSpPr>
          <p:cNvPr id="32777" name="TextBox 12"/>
          <p:cNvSpPr txBox="1">
            <a:spLocks noChangeArrowheads="1"/>
          </p:cNvSpPr>
          <p:nvPr/>
        </p:nvSpPr>
        <p:spPr bwMode="auto">
          <a:xfrm>
            <a:off x="2895600" y="43799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cs typeface="Calibri" charset="0"/>
              </a:rPr>
              <a:t>Primary driver</a:t>
            </a:r>
          </a:p>
        </p:txBody>
      </p:sp>
      <p:sp>
        <p:nvSpPr>
          <p:cNvPr id="32778" name="Text Box 5"/>
          <p:cNvSpPr txBox="1">
            <a:spLocks noChangeArrowheads="1"/>
          </p:cNvSpPr>
          <p:nvPr/>
        </p:nvSpPr>
        <p:spPr bwMode="auto">
          <a:xfrm>
            <a:off x="7267575" y="5516563"/>
            <a:ext cx="14081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800">
                <a:solidFill>
                  <a:srgbClr val="FF0000"/>
                </a:solidFill>
                <a:cs typeface="Calibri" charset="0"/>
              </a:rPr>
              <a:t>Infrastructure &amp; process</a:t>
            </a:r>
          </a:p>
        </p:txBody>
      </p:sp>
      <p:grpSp>
        <p:nvGrpSpPr>
          <p:cNvPr id="32779" name="Group 7"/>
          <p:cNvGrpSpPr>
            <a:grpSpLocks/>
          </p:cNvGrpSpPr>
          <p:nvPr/>
        </p:nvGrpSpPr>
        <p:grpSpPr bwMode="auto">
          <a:xfrm>
            <a:off x="179388" y="5856288"/>
            <a:ext cx="1657350" cy="812800"/>
            <a:chOff x="7524328" y="5782448"/>
            <a:chExt cx="1658145" cy="81252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614858" y="5787208"/>
              <a:ext cx="1367494" cy="0"/>
            </a:xfrm>
            <a:prstGeom prst="line">
              <a:avLst/>
            </a:prstGeom>
            <a:ln w="6350">
              <a:solidFill>
                <a:srgbClr val="BEB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2" name="Title Placeholder 1"/>
            <p:cNvSpPr txBox="1">
              <a:spLocks/>
            </p:cNvSpPr>
            <p:nvPr/>
          </p:nvSpPr>
          <p:spPr bwMode="auto">
            <a:xfrm>
              <a:off x="7524328" y="5782448"/>
              <a:ext cx="1658145" cy="80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837A73"/>
                  </a:solidFill>
                  <a:latin typeface="Times"/>
                  <a:cs typeface="Times"/>
                </a:rPr>
                <a:t>CENTRE</a:t>
              </a:r>
              <a:r>
                <a:rPr lang="en-US" sz="1600" dirty="0">
                  <a:solidFill>
                    <a:srgbClr val="7FAC4A"/>
                  </a:solidFill>
                  <a:latin typeface="Times"/>
                  <a:cs typeface="Times"/>
                </a:rPr>
                <a:t> </a:t>
              </a:r>
              <a:r>
                <a:rPr lang="en-US" sz="1600" i="1" dirty="0">
                  <a:solidFill>
                    <a:srgbClr val="837A73"/>
                  </a:solidFill>
                  <a:latin typeface="Times"/>
                  <a:cs typeface="Times"/>
                </a:rPr>
                <a:t>for</a:t>
              </a:r>
            </a:p>
            <a:p>
              <a:pPr eaLnBrk="1" hangingPunct="1"/>
              <a:r>
                <a:rPr lang="en-US" sz="1600" dirty="0">
                  <a:solidFill>
                    <a:srgbClr val="7FAC4A"/>
                  </a:solidFill>
                  <a:latin typeface="Times"/>
                  <a:cs typeface="Times"/>
                </a:rPr>
                <a:t>SUSTAINABLE</a:t>
              </a:r>
            </a:p>
            <a:p>
              <a:pPr eaLnBrk="1" hangingPunct="1"/>
              <a:r>
                <a:rPr lang="en-US" sz="1600" dirty="0">
                  <a:solidFill>
                    <a:srgbClr val="837A73"/>
                  </a:solidFill>
                  <a:latin typeface="Times"/>
                  <a:cs typeface="Times"/>
                </a:rPr>
                <a:t>HEALTHCARE</a:t>
              </a:r>
              <a:endParaRPr lang="en-GB" sz="1600" dirty="0">
                <a:solidFill>
                  <a:srgbClr val="837A73"/>
                </a:solidFill>
                <a:latin typeface="Times"/>
                <a:cs typeface="Time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606918" y="6594970"/>
              <a:ext cx="1367493" cy="0"/>
            </a:xfrm>
            <a:prstGeom prst="line">
              <a:avLst/>
            </a:prstGeom>
            <a:ln w="6350">
              <a:solidFill>
                <a:srgbClr val="BEB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01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980728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00" dirty="0">
                <a:solidFill>
                  <a:srgbClr val="837A73"/>
                </a:solidFill>
                <a:latin typeface="Arial"/>
                <a:cs typeface="Arial"/>
              </a:rPr>
              <a:t>What </a:t>
            </a:r>
            <a:r>
              <a:rPr lang="en-GB" sz="5200" dirty="0" smtClean="0">
                <a:solidFill>
                  <a:srgbClr val="837A73"/>
                </a:solidFill>
                <a:latin typeface="Arial"/>
                <a:cs typeface="Arial"/>
              </a:rPr>
              <a:t>mental health services have you worked in that weren’t sustainable?</a:t>
            </a:r>
          </a:p>
          <a:p>
            <a:r>
              <a:rPr lang="en-GB" sz="5200" dirty="0" smtClean="0">
                <a:solidFill>
                  <a:srgbClr val="837A73"/>
                </a:solidFill>
                <a:latin typeface="Arial"/>
                <a:cs typeface="Arial"/>
              </a:rPr>
              <a:t>Why weren’t they sustainable?  </a:t>
            </a:r>
            <a:endParaRPr lang="en-GB" sz="5200" dirty="0">
              <a:solidFill>
                <a:srgbClr val="837A7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08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87" y="1124744"/>
            <a:ext cx="3393980" cy="5257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404664"/>
            <a:ext cx="40118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37A73"/>
                </a:solidFill>
                <a:latin typeface="Times New Roman"/>
                <a:cs typeface="Times New Roman"/>
              </a:rPr>
              <a:t>A FOCUS ON VALUE</a:t>
            </a:r>
            <a:endParaRPr lang="en-US" sz="3200" dirty="0">
              <a:solidFill>
                <a:srgbClr val="837A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131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798938"/>
            <a:ext cx="88160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876256" y="6165304"/>
            <a:ext cx="201622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entaur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entaur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entaur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entaur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entaur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aur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aur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aur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aur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837A73"/>
                </a:solidFill>
                <a:latin typeface="+mn-lt"/>
              </a:rPr>
              <a:t>Berwick D. </a:t>
            </a:r>
            <a:r>
              <a:rPr lang="en-CA" sz="1500" i="1" dirty="0">
                <a:solidFill>
                  <a:srgbClr val="837A73"/>
                </a:solidFill>
                <a:latin typeface="+mn-lt"/>
              </a:rPr>
              <a:t>JAMA. </a:t>
            </a:r>
            <a:r>
              <a:rPr lang="en-CA" sz="1500" dirty="0" smtClean="0">
                <a:solidFill>
                  <a:srgbClr val="837A73"/>
                </a:solidFill>
                <a:latin typeface="+mn-lt"/>
              </a:rPr>
              <a:t>2012.</a:t>
            </a:r>
          </a:p>
        </p:txBody>
      </p:sp>
    </p:spTree>
    <p:extLst>
      <p:ext uri="{BB962C8B-B14F-4D97-AF65-F5344CB8AC3E}">
        <p14:creationId xmlns:p14="http://schemas.microsoft.com/office/powerpoint/2010/main" val="66349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1700808"/>
            <a:ext cx="7128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00" dirty="0">
                <a:solidFill>
                  <a:srgbClr val="837A73"/>
                </a:solidFill>
                <a:latin typeface="Arial"/>
                <a:cs typeface="Arial"/>
              </a:rPr>
              <a:t>What are the factors that affect the ability of </a:t>
            </a:r>
            <a:r>
              <a:rPr lang="en-GB" sz="5200" dirty="0" smtClean="0">
                <a:solidFill>
                  <a:srgbClr val="837A73"/>
                </a:solidFill>
                <a:latin typeface="Arial"/>
                <a:cs typeface="Arial"/>
              </a:rPr>
              <a:t>mental health services </a:t>
            </a:r>
            <a:r>
              <a:rPr lang="en-GB" sz="5200" dirty="0">
                <a:solidFill>
                  <a:srgbClr val="837A73"/>
                </a:solidFill>
                <a:latin typeface="Arial"/>
                <a:cs typeface="Arial"/>
              </a:rPr>
              <a:t>to </a:t>
            </a:r>
            <a:r>
              <a:rPr lang="en-GB" sz="5200" dirty="0" smtClean="0">
                <a:solidFill>
                  <a:srgbClr val="837A73"/>
                </a:solidFill>
                <a:latin typeface="Arial"/>
                <a:cs typeface="Arial"/>
              </a:rPr>
              <a:t>be sustained?  </a:t>
            </a:r>
            <a:endParaRPr lang="en-GB" sz="5200" dirty="0">
              <a:solidFill>
                <a:srgbClr val="837A7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94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00" dirty="0" smtClean="0"/>
              <a:t>Overtreatment</a:t>
            </a:r>
            <a:endParaRPr lang="en-US" sz="4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84784"/>
            <a:ext cx="698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837A73"/>
                </a:solidFill>
                <a:latin typeface="Arial"/>
                <a:cs typeface="Arial"/>
              </a:rPr>
              <a:t>When:</a:t>
            </a:r>
          </a:p>
          <a:p>
            <a:pPr marL="457200" lvl="0" indent="-457200">
              <a:buFont typeface="Arial"/>
              <a:buChar char="•"/>
            </a:pPr>
            <a:r>
              <a:rPr lang="en-GB" sz="3200" dirty="0" smtClean="0">
                <a:solidFill>
                  <a:srgbClr val="837A73"/>
                </a:solidFill>
                <a:latin typeface="Arial"/>
                <a:cs typeface="Arial"/>
              </a:rPr>
              <a:t>treatment </a:t>
            </a:r>
            <a:r>
              <a:rPr lang="en-GB" sz="3200" dirty="0">
                <a:solidFill>
                  <a:srgbClr val="837A73"/>
                </a:solidFill>
                <a:latin typeface="Arial"/>
                <a:cs typeface="Arial"/>
              </a:rPr>
              <a:t>brings no benefit to the </a:t>
            </a:r>
            <a:r>
              <a:rPr lang="en-GB" sz="3200" dirty="0" smtClean="0">
                <a:solidFill>
                  <a:srgbClr val="837A73"/>
                </a:solidFill>
                <a:latin typeface="Arial"/>
                <a:cs typeface="Arial"/>
              </a:rPr>
              <a:t>service user</a:t>
            </a:r>
          </a:p>
          <a:p>
            <a:pPr marL="457200" lvl="0" indent="-457200">
              <a:buFont typeface="Arial"/>
              <a:buChar char="•"/>
            </a:pPr>
            <a:r>
              <a:rPr lang="en-GB" sz="3200" dirty="0" smtClean="0">
                <a:solidFill>
                  <a:srgbClr val="837A73"/>
                </a:solidFill>
                <a:latin typeface="Arial"/>
                <a:cs typeface="Arial"/>
              </a:rPr>
              <a:t>there </a:t>
            </a:r>
            <a:r>
              <a:rPr lang="en-GB" sz="3200" dirty="0">
                <a:solidFill>
                  <a:srgbClr val="837A73"/>
                </a:solidFill>
                <a:latin typeface="Arial"/>
                <a:cs typeface="Arial"/>
              </a:rPr>
              <a:t>is a lack of evidence </a:t>
            </a:r>
          </a:p>
          <a:p>
            <a:pPr marL="457200" lvl="0" indent="-457200">
              <a:buFont typeface="Arial"/>
              <a:buChar char="•"/>
            </a:pPr>
            <a:r>
              <a:rPr lang="en-GB" sz="3200" dirty="0" smtClean="0">
                <a:solidFill>
                  <a:srgbClr val="837A73"/>
                </a:solidFill>
                <a:latin typeface="Arial"/>
                <a:cs typeface="Arial"/>
              </a:rPr>
              <a:t>the </a:t>
            </a:r>
            <a:r>
              <a:rPr lang="en-GB" sz="3200" dirty="0">
                <a:solidFill>
                  <a:srgbClr val="837A73"/>
                </a:solidFill>
                <a:latin typeface="Arial"/>
                <a:cs typeface="Arial"/>
              </a:rPr>
              <a:t>harms outweigh the benefits</a:t>
            </a:r>
          </a:p>
          <a:p>
            <a:pPr marL="457200" lvl="0" indent="-457200">
              <a:buFont typeface="Arial"/>
              <a:buChar char="•"/>
            </a:pPr>
            <a:r>
              <a:rPr lang="en-GB" sz="3200" dirty="0" smtClean="0">
                <a:solidFill>
                  <a:srgbClr val="837A73"/>
                </a:solidFill>
                <a:latin typeface="Arial"/>
                <a:cs typeface="Arial"/>
              </a:rPr>
              <a:t>a </a:t>
            </a:r>
            <a:r>
              <a:rPr lang="en-GB" sz="3200" dirty="0">
                <a:solidFill>
                  <a:srgbClr val="837A73"/>
                </a:solidFill>
                <a:latin typeface="Arial"/>
                <a:cs typeface="Arial"/>
              </a:rPr>
              <a:t>treatment is excessive in complexity, </a:t>
            </a:r>
            <a:r>
              <a:rPr lang="en-GB" sz="3200" dirty="0" smtClean="0">
                <a:solidFill>
                  <a:srgbClr val="837A73"/>
                </a:solidFill>
                <a:latin typeface="Arial"/>
                <a:cs typeface="Arial"/>
              </a:rPr>
              <a:t>duration </a:t>
            </a:r>
            <a:r>
              <a:rPr lang="en-GB" sz="3200" dirty="0">
                <a:solidFill>
                  <a:srgbClr val="837A73"/>
                </a:solidFill>
                <a:latin typeface="Arial"/>
                <a:cs typeface="Arial"/>
              </a:rPr>
              <a:t>or </a:t>
            </a:r>
            <a:r>
              <a:rPr lang="en-GB" sz="3200" dirty="0" smtClean="0">
                <a:solidFill>
                  <a:srgbClr val="837A73"/>
                </a:solidFill>
                <a:latin typeface="Arial"/>
                <a:cs typeface="Arial"/>
              </a:rPr>
              <a:t>cost</a:t>
            </a:r>
            <a:endParaRPr lang="en-GB" sz="3200" dirty="0">
              <a:solidFill>
                <a:srgbClr val="837A7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04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T Code of Ethics 2015-page-028 copy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896544" cy="681798"/>
          </a:xfrm>
          <a:prstGeom prst="rect">
            <a:avLst/>
          </a:prstGeom>
        </p:spPr>
      </p:pic>
      <p:pic>
        <p:nvPicPr>
          <p:cNvPr id="4" name="Picture 3" descr="COT Code of Ethics 2015-page-028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8258106" cy="3888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0466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837A7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COT CODE OF ETHICS AND PROFESSIONAL CONDUCT</a:t>
            </a:r>
            <a:endParaRPr lang="en-US" sz="4000" dirty="0">
              <a:solidFill>
                <a:srgbClr val="837A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7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188913"/>
            <a:ext cx="8578851" cy="149860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4198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5" y="3177"/>
            <a:ext cx="9647237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9"/>
          <p:cNvSpPr txBox="1">
            <a:spLocks noChangeArrowheads="1"/>
          </p:cNvSpPr>
          <p:nvPr/>
        </p:nvSpPr>
        <p:spPr bwMode="auto">
          <a:xfrm>
            <a:off x="395288" y="5851527"/>
            <a:ext cx="7056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dirty="0">
                <a:latin typeface="Arial" pitchFamily="34" charset="0"/>
              </a:rPr>
              <a:t>Canadian Model of Occupational Performance and Engagement (CMOP-E) (Polatajko, Townsend &amp; </a:t>
            </a:r>
            <a:r>
              <a:rPr lang="en-GB" sz="1600" dirty="0" err="1">
                <a:latin typeface="Arial" pitchFamily="34" charset="0"/>
              </a:rPr>
              <a:t>Craik</a:t>
            </a:r>
            <a:r>
              <a:rPr lang="en-GB" sz="1600" dirty="0">
                <a:latin typeface="Arial" pitchFamily="34" charset="0"/>
              </a:rPr>
              <a:t>, 2007)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9926" y="3"/>
            <a:ext cx="4104801" cy="55892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835696" cy="55892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21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16824" cy="792088"/>
          </a:xfrm>
        </p:spPr>
        <p:txBody>
          <a:bodyPr/>
          <a:lstStyle/>
          <a:p>
            <a:r>
              <a:rPr lang="en-GB" sz="3200" dirty="0" smtClean="0"/>
              <a:t>Care model for a healthy life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 </a:t>
            </a:r>
            <a:r>
              <a:rPr lang="en-GB" sz="2000" dirty="0" smtClean="0"/>
              <a:t>(Sustainable Development Unit 2014)</a:t>
            </a:r>
          </a:p>
        </p:txBody>
      </p:sp>
      <p:pic>
        <p:nvPicPr>
          <p:cNvPr id="3074" name="6d59432c-e24e-4c24-a3e4-8dbbfbc36237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80921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5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1772816"/>
            <a:ext cx="55446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00" dirty="0">
                <a:solidFill>
                  <a:srgbClr val="837A73"/>
                </a:solidFill>
                <a:latin typeface="Arial"/>
                <a:cs typeface="Arial"/>
              </a:rPr>
              <a:t>What </a:t>
            </a:r>
            <a:r>
              <a:rPr lang="en-GB" sz="5200" dirty="0" smtClean="0">
                <a:solidFill>
                  <a:srgbClr val="837A73"/>
                </a:solidFill>
                <a:latin typeface="Arial"/>
                <a:cs typeface="Arial"/>
              </a:rPr>
              <a:t>would a sustainable mental health service look like?  </a:t>
            </a:r>
          </a:p>
        </p:txBody>
      </p:sp>
    </p:spTree>
    <p:extLst>
      <p:ext uri="{BB962C8B-B14F-4D97-AF65-F5344CB8AC3E}">
        <p14:creationId xmlns:p14="http://schemas.microsoft.com/office/powerpoint/2010/main" val="151026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stainable Commissioning in Mental Health-page-020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9" y="620688"/>
            <a:ext cx="885563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3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92696"/>
            <a:ext cx="68407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00" dirty="0">
                <a:solidFill>
                  <a:srgbClr val="837A73"/>
                </a:solidFill>
                <a:latin typeface="Arial"/>
                <a:cs typeface="Arial"/>
              </a:rPr>
              <a:t>What </a:t>
            </a:r>
            <a:r>
              <a:rPr lang="en-GB" sz="5200" dirty="0" smtClean="0">
                <a:solidFill>
                  <a:srgbClr val="837A73"/>
                </a:solidFill>
                <a:latin typeface="Arial"/>
                <a:cs typeface="Arial"/>
              </a:rPr>
              <a:t>is one change you’d make for your service to be more sustainable?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4365104"/>
            <a:ext cx="79208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solidFill>
                  <a:srgbClr val="837A73"/>
                </a:solidFill>
                <a:latin typeface="Arial"/>
                <a:cs typeface="Arial"/>
              </a:rPr>
              <a:t>Make a pitch to commissioners</a:t>
            </a:r>
          </a:p>
        </p:txBody>
      </p:sp>
    </p:spTree>
    <p:extLst>
      <p:ext uri="{BB962C8B-B14F-4D97-AF65-F5344CB8AC3E}">
        <p14:creationId xmlns:p14="http://schemas.microsoft.com/office/powerpoint/2010/main" val="208040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404664"/>
            <a:ext cx="8892480" cy="14981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rgbClr val="837A73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rgbClr val="837A73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rgbClr val="837A73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rgbClr val="837A73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rgbClr val="837A73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rgbClr val="837A73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rgbClr val="837A73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rgbClr val="837A73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rgbClr val="837A73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5000" dirty="0" smtClean="0"/>
              <a:t>A sustainability </a:t>
            </a:r>
            <a:r>
              <a:rPr lang="en-US" sz="5000" dirty="0" smtClean="0"/>
              <a:t>lens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7584" y="465313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837A73"/>
                </a:solidFill>
              </a:rPr>
              <a:t>Sustainability is a new lens to ‘</a:t>
            </a:r>
            <a:r>
              <a:rPr lang="en-US" sz="4000" i="1" dirty="0">
                <a:solidFill>
                  <a:srgbClr val="837A73"/>
                </a:solidFill>
              </a:rPr>
              <a:t>future proof mental health services</a:t>
            </a:r>
            <a:r>
              <a:rPr lang="en-US" sz="4000" dirty="0">
                <a:solidFill>
                  <a:srgbClr val="837A73"/>
                </a:solidFill>
              </a:rPr>
              <a:t>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08880" y="42125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Sustainability Le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4041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9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25422" y="2564904"/>
            <a:ext cx="29240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hangingPunct="1"/>
            <a:r>
              <a:rPr lang="en-US" sz="3200" dirty="0" smtClean="0">
                <a:solidFill>
                  <a:srgbClr val="837A73"/>
                </a:solidFill>
              </a:rPr>
              <a:t> Sustainable</a:t>
            </a:r>
            <a:endParaRPr lang="en-US" sz="3200" dirty="0">
              <a:solidFill>
                <a:srgbClr val="837A73"/>
              </a:solidFill>
            </a:endParaRPr>
          </a:p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37A73"/>
                </a:solidFill>
              </a:rPr>
              <a:t>      health care</a:t>
            </a:r>
            <a:endParaRPr lang="en-US" sz="3200" dirty="0">
              <a:solidFill>
                <a:srgbClr val="837A73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19872" y="2204864"/>
            <a:ext cx="3630120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37A73"/>
                </a:solidFill>
              </a:rPr>
              <a:t>Health of population</a:t>
            </a:r>
            <a:endParaRPr lang="en-US" sz="3200" dirty="0">
              <a:solidFill>
                <a:srgbClr val="837A73"/>
              </a:solidFill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37A73"/>
                </a:solidFill>
              </a:rPr>
              <a:t>Health costs</a:t>
            </a:r>
            <a:endParaRPr lang="en-US" sz="3200" dirty="0">
              <a:solidFill>
                <a:srgbClr val="837A7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880" y="3068960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onut 5"/>
          <p:cNvSpPr/>
          <p:nvPr/>
        </p:nvSpPr>
        <p:spPr>
          <a:xfrm>
            <a:off x="3995936" y="3140968"/>
            <a:ext cx="2370756" cy="735735"/>
          </a:xfrm>
          <a:prstGeom prst="donut">
            <a:avLst>
              <a:gd name="adj" fmla="val 0"/>
            </a:avLst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84168" y="3789040"/>
            <a:ext cx="26929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00"/>
                </a:solidFill>
              </a:rPr>
              <a:t>Economic</a:t>
            </a:r>
            <a:endParaRPr lang="en-US" sz="3200" dirty="0">
              <a:solidFill>
                <a:srgbClr val="008000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00"/>
                </a:solidFill>
              </a:rPr>
              <a:t>Environmental</a:t>
            </a:r>
          </a:p>
          <a:p>
            <a:pPr algn="ctr" eaLnBrk="1" hangingPunct="1"/>
            <a:r>
              <a:rPr lang="en-US" sz="3200" dirty="0" smtClean="0">
                <a:solidFill>
                  <a:srgbClr val="008000"/>
                </a:solidFill>
              </a:rPr>
              <a:t>Social</a:t>
            </a:r>
            <a:endParaRPr lang="en-US" sz="3200" dirty="0">
              <a:solidFill>
                <a:srgbClr val="008000"/>
              </a:solidFill>
            </a:endParaRPr>
          </a:p>
        </p:txBody>
      </p:sp>
      <p:cxnSp>
        <p:nvCxnSpPr>
          <p:cNvPr id="8" name="Straight Arrow Connector 7"/>
          <p:cNvCxnSpPr>
            <a:stCxn id="6" idx="5"/>
          </p:cNvCxnSpPr>
          <p:nvPr/>
        </p:nvCxnSpPr>
        <p:spPr>
          <a:xfrm>
            <a:off x="6019503" y="3768957"/>
            <a:ext cx="496713" cy="45213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5816" y="2780928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37A73"/>
                </a:solidFill>
              </a:rPr>
              <a:t>=</a:t>
            </a:r>
            <a:endParaRPr lang="en-US" sz="3200" dirty="0">
              <a:solidFill>
                <a:srgbClr val="837A7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9525" y="2622133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822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45896" cy="1138138"/>
          </a:xfrm>
        </p:spPr>
        <p:txBody>
          <a:bodyPr/>
          <a:lstStyle/>
          <a:p>
            <a:r>
              <a:rPr lang="en-US" sz="3800" dirty="0" smtClean="0"/>
              <a:t>Sustainable approaches </a:t>
            </a:r>
            <a:endParaRPr lang="en-US" sz="3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79512" y="1988840"/>
            <a:ext cx="7416825" cy="41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837A7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rgbClr val="837A7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837A7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837A7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837A7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OT approach</a:t>
            </a:r>
          </a:p>
          <a:p>
            <a:r>
              <a:rPr lang="en-US" smtClean="0">
                <a:sym typeface="Wingdings"/>
              </a:rPr>
              <a:t>Embed sustainable health care principles</a:t>
            </a:r>
          </a:p>
          <a:p>
            <a:r>
              <a:rPr lang="en-US" smtClean="0">
                <a:sym typeface="Wingdings"/>
              </a:rPr>
              <a:t>Work with third sector/primary health/community structures</a:t>
            </a:r>
          </a:p>
          <a:p>
            <a:r>
              <a:rPr lang="en-US" smtClean="0">
                <a:sym typeface="Wingdings"/>
              </a:rPr>
              <a:t>Wise stewardship of resources across the triple bottom line </a:t>
            </a:r>
            <a:endParaRPr lang="en-US" dirty="0">
              <a:sym typeface="Wingding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5445224"/>
            <a:ext cx="1910094" cy="129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0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177800" y="-228600"/>
            <a:ext cx="906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000" b="1" smtClean="0">
                <a:solidFill>
                  <a:srgbClr val="587F59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GB" sz="3000" b="1" smtClean="0">
                <a:solidFill>
                  <a:srgbClr val="837A73"/>
                </a:solidFill>
                <a:latin typeface="Arial" pitchFamily="34" charset="0"/>
                <a:ea typeface="ＭＳ Ｐゴシック" pitchFamily="34" charset="-128"/>
              </a:rPr>
              <a:t>What is sustainable development?</a:t>
            </a:r>
          </a:p>
        </p:txBody>
      </p:sp>
      <p:sp>
        <p:nvSpPr>
          <p:cNvPr id="5" name="Oval 4"/>
          <p:cNvSpPr/>
          <p:nvPr/>
        </p:nvSpPr>
        <p:spPr>
          <a:xfrm>
            <a:off x="3387725" y="2189163"/>
            <a:ext cx="2438400" cy="2362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r>
              <a:rPr lang="en-GB" kern="0" dirty="0">
                <a:solidFill>
                  <a:srgbClr val="837A73"/>
                </a:solidFill>
                <a:latin typeface="Arial" pitchFamily="34" charset="0"/>
                <a:ea typeface="ＭＳ Ｐゴシック" pitchFamily="-108" charset="-128"/>
              </a:rPr>
              <a:t>Social</a:t>
            </a:r>
          </a:p>
          <a:p>
            <a:pPr algn="ctr" defTabSz="457200">
              <a:defRPr/>
            </a:pPr>
            <a:endParaRPr lang="en-GB" kern="0" dirty="0">
              <a:solidFill>
                <a:srgbClr val="000000"/>
              </a:solidFill>
              <a:latin typeface="Arial" pitchFamily="34" charset="0"/>
              <a:ea typeface="ＭＳ Ｐゴシック" pitchFamily="-108" charset="-128"/>
            </a:endParaRPr>
          </a:p>
          <a:p>
            <a:pPr algn="ctr" defTabSz="457200">
              <a:defRPr/>
            </a:pPr>
            <a:endParaRPr lang="en-GB" kern="0" dirty="0">
              <a:solidFill>
                <a:srgbClr val="000000"/>
              </a:solidFill>
              <a:latin typeface="Arial" pitchFamily="34" charset="0"/>
              <a:ea typeface="ＭＳ Ｐゴシック" pitchFamily="-108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3730625"/>
            <a:ext cx="2438400" cy="23622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defTabSz="457200">
              <a:defRPr/>
            </a:pPr>
            <a:endParaRPr lang="en-GB" kern="0" dirty="0">
              <a:solidFill>
                <a:prstClr val="black"/>
              </a:solidFill>
              <a:latin typeface="Arial" pitchFamily="34" charset="0"/>
            </a:endParaRPr>
          </a:p>
          <a:p>
            <a:pPr defTabSz="457200">
              <a:defRPr/>
            </a:pPr>
            <a:r>
              <a:rPr lang="en-GB" kern="0" dirty="0">
                <a:solidFill>
                  <a:srgbClr val="837A73"/>
                </a:solidFill>
                <a:latin typeface="Arial" pitchFamily="34" charset="0"/>
              </a:rPr>
              <a:t>Environmental</a:t>
            </a:r>
          </a:p>
        </p:txBody>
      </p:sp>
      <p:sp>
        <p:nvSpPr>
          <p:cNvPr id="7" name="Oval 6"/>
          <p:cNvSpPr/>
          <p:nvPr/>
        </p:nvSpPr>
        <p:spPr>
          <a:xfrm>
            <a:off x="4276725" y="3730625"/>
            <a:ext cx="2438400" cy="23622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endParaRPr lang="en-GB" kern="0" dirty="0">
              <a:solidFill>
                <a:prstClr val="black"/>
              </a:solidFill>
              <a:latin typeface="Arial" pitchFamily="34" charset="0"/>
            </a:endParaRPr>
          </a:p>
          <a:p>
            <a:pPr algn="ctr" defTabSz="457200">
              <a:defRPr/>
            </a:pPr>
            <a:r>
              <a:rPr lang="en-GB" kern="0" dirty="0">
                <a:solidFill>
                  <a:srgbClr val="837A73"/>
                </a:solidFill>
                <a:latin typeface="Arial" pitchFamily="34" charset="0"/>
              </a:rPr>
              <a:t>Economic</a:t>
            </a:r>
          </a:p>
        </p:txBody>
      </p:sp>
      <p:sp>
        <p:nvSpPr>
          <p:cNvPr id="33798" name="TextBox 4"/>
          <p:cNvSpPr txBox="1">
            <a:spLocks noChangeArrowheads="1"/>
          </p:cNvSpPr>
          <p:nvPr/>
        </p:nvSpPr>
        <p:spPr bwMode="auto">
          <a:xfrm>
            <a:off x="279400" y="815975"/>
            <a:ext cx="8864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837A73"/>
                </a:solidFill>
                <a:latin typeface="Arial" pitchFamily="34" charset="0"/>
                <a:ea typeface="ＭＳ Ｐゴシック" pitchFamily="34" charset="-128"/>
              </a:rPr>
              <a:t>Development that </a:t>
            </a:r>
            <a:r>
              <a:rPr lang="en-US" sz="2800" dirty="0" smtClean="0">
                <a:solidFill>
                  <a:srgbClr val="837A73"/>
                </a:solidFill>
                <a:latin typeface="Arial" pitchFamily="34" charset="0"/>
                <a:ea typeface="ＭＳ Ｐゴシック" pitchFamily="34" charset="-128"/>
              </a:rPr>
              <a:t>meets the needs of the present without compromising the ability of future generations to meet their own needs</a:t>
            </a:r>
          </a:p>
          <a:p>
            <a:pPr eaLnBrk="1" hangingPunct="1"/>
            <a:r>
              <a:rPr lang="en-US" sz="2400" dirty="0" smtClean="0">
                <a:solidFill>
                  <a:srgbClr val="837A73"/>
                </a:solidFill>
                <a:latin typeface="Arial" pitchFamily="34" charset="0"/>
                <a:ea typeface="ＭＳ Ｐゴシック" pitchFamily="34" charset="-128"/>
              </a:rPr>
              <a:t>(WCED 1987)</a:t>
            </a:r>
            <a:endParaRPr lang="en-GB" sz="2400" dirty="0" smtClean="0">
              <a:solidFill>
                <a:srgbClr val="837A73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05483" y="3424240"/>
            <a:ext cx="293061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900" smtClean="0">
                <a:solidFill>
                  <a:srgbClr val="837A73"/>
                </a:solidFill>
                <a:latin typeface="Arial" pitchFamily="34" charset="0"/>
                <a:ea typeface="ＭＳ Ｐゴシック" pitchFamily="34" charset="-128"/>
              </a:rPr>
              <a:t>Sustainable development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545013" y="3730626"/>
            <a:ext cx="2922587" cy="7254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0885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5656" y="3068960"/>
            <a:ext cx="5071678" cy="1498178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36" y="1213852"/>
            <a:ext cx="1694695" cy="16946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3665" y="4640616"/>
            <a:ext cx="6173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837A73"/>
                </a:solidFill>
                <a:latin typeface="Arial"/>
                <a:cs typeface="Arial"/>
              </a:rPr>
              <a:t>“The future depends on what you do today.” </a:t>
            </a:r>
          </a:p>
          <a:p>
            <a:r>
              <a:rPr lang="en-GB" sz="2400" dirty="0">
                <a:solidFill>
                  <a:srgbClr val="837A73"/>
                </a:solidFill>
                <a:latin typeface="Arial"/>
                <a:cs typeface="Arial"/>
              </a:rPr>
              <a:t>― Mahatma Gandhi</a:t>
            </a:r>
          </a:p>
        </p:txBody>
      </p:sp>
    </p:spTree>
    <p:extLst>
      <p:ext uri="{BB962C8B-B14F-4D97-AF65-F5344CB8AC3E}">
        <p14:creationId xmlns:p14="http://schemas.microsoft.com/office/powerpoint/2010/main" val="91024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476375" y="2997200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000" smtClean="0">
                <a:solidFill>
                  <a:srgbClr val="000000"/>
                </a:solidFill>
              </a:rPr>
              <a:t>value   =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3995738" y="2205038"/>
            <a:ext cx="2249487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smtClean="0">
                <a:solidFill>
                  <a:srgbClr val="000000"/>
                </a:solidFill>
              </a:rPr>
              <a:t>outcomes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smtClean="0">
                <a:solidFill>
                  <a:srgbClr val="000000"/>
                </a:solidFill>
              </a:rPr>
              <a:t>costs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067175" y="3357563"/>
            <a:ext cx="20891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Donut 9"/>
          <p:cNvSpPr>
            <a:spLocks/>
          </p:cNvSpPr>
          <p:nvPr/>
        </p:nvSpPr>
        <p:spPr bwMode="auto">
          <a:xfrm>
            <a:off x="4284663" y="3429000"/>
            <a:ext cx="1655762" cy="720725"/>
          </a:xfrm>
          <a:custGeom>
            <a:avLst/>
            <a:gdLst>
              <a:gd name="T0" fmla="*/ 0 w 1655762"/>
              <a:gd name="T1" fmla="*/ 360363 h 720725"/>
              <a:gd name="T2" fmla="*/ 827881 w 1655762"/>
              <a:gd name="T3" fmla="*/ 0 h 720725"/>
              <a:gd name="T4" fmla="*/ 1655762 w 1655762"/>
              <a:gd name="T5" fmla="*/ 360363 h 720725"/>
              <a:gd name="T6" fmla="*/ 827881 w 1655762"/>
              <a:gd name="T7" fmla="*/ 720726 h 720725"/>
              <a:gd name="T8" fmla="*/ 0 w 1655762"/>
              <a:gd name="T9" fmla="*/ 360363 h 720725"/>
              <a:gd name="T10" fmla="*/ 0 w 1655762"/>
              <a:gd name="T11" fmla="*/ 360363 h 720725"/>
              <a:gd name="T12" fmla="*/ 827881 w 1655762"/>
              <a:gd name="T13" fmla="*/ 720726 h 720725"/>
              <a:gd name="T14" fmla="*/ 1655762 w 1655762"/>
              <a:gd name="T15" fmla="*/ 360363 h 720725"/>
              <a:gd name="T16" fmla="*/ 827881 w 1655762"/>
              <a:gd name="T17" fmla="*/ 0 h 720725"/>
              <a:gd name="T18" fmla="*/ 0 w 1655762"/>
              <a:gd name="T19" fmla="*/ 360363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55762" h="720725">
                <a:moveTo>
                  <a:pt x="0" y="360363"/>
                </a:moveTo>
                <a:cubicBezTo>
                  <a:pt x="0" y="161340"/>
                  <a:pt x="370655" y="0"/>
                  <a:pt x="827881" y="0"/>
                </a:cubicBezTo>
                <a:cubicBezTo>
                  <a:pt x="1285107" y="0"/>
                  <a:pt x="1655762" y="161340"/>
                  <a:pt x="1655762" y="360363"/>
                </a:cubicBezTo>
                <a:cubicBezTo>
                  <a:pt x="1655762" y="559386"/>
                  <a:pt x="1285107" y="720726"/>
                  <a:pt x="827881" y="720726"/>
                </a:cubicBezTo>
                <a:cubicBezTo>
                  <a:pt x="370655" y="720726"/>
                  <a:pt x="0" y="559386"/>
                  <a:pt x="0" y="360363"/>
                </a:cubicBezTo>
                <a:close/>
                <a:moveTo>
                  <a:pt x="0" y="360363"/>
                </a:moveTo>
                <a:cubicBezTo>
                  <a:pt x="0" y="559386"/>
                  <a:pt x="370655" y="720726"/>
                  <a:pt x="827881" y="720726"/>
                </a:cubicBezTo>
                <a:cubicBezTo>
                  <a:pt x="1285107" y="720726"/>
                  <a:pt x="1655762" y="559386"/>
                  <a:pt x="1655762" y="360363"/>
                </a:cubicBezTo>
                <a:cubicBezTo>
                  <a:pt x="1655762" y="161340"/>
                  <a:pt x="1285107" y="0"/>
                  <a:pt x="827881" y="0"/>
                </a:cubicBezTo>
                <a:cubicBezTo>
                  <a:pt x="370655" y="0"/>
                  <a:pt x="0" y="161340"/>
                  <a:pt x="0" y="360363"/>
                </a:cubicBez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7EAB49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GB" sz="24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0425" y="4173538"/>
            <a:ext cx="2022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7EAB49"/>
                </a:solidFill>
              </a:rPr>
              <a:t>economic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7EAB49"/>
                </a:solidFill>
              </a:rPr>
              <a:t>social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7EAB49"/>
                </a:solidFill>
              </a:rPr>
              <a:t>environmental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5867400" y="3933825"/>
            <a:ext cx="360363" cy="287338"/>
          </a:xfrm>
          <a:prstGeom prst="line">
            <a:avLst/>
          </a:prstGeom>
          <a:noFill/>
          <a:ln w="25400">
            <a:solidFill>
              <a:srgbClr val="7EAB4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8027988" y="4941888"/>
            <a:ext cx="0" cy="431800"/>
          </a:xfrm>
          <a:prstGeom prst="straightConnector1">
            <a:avLst/>
          </a:prstGeom>
          <a:noFill/>
          <a:ln w="44450">
            <a:solidFill>
              <a:srgbClr val="FF66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8243888" y="4941888"/>
            <a:ext cx="0" cy="431800"/>
          </a:xfrm>
          <a:prstGeom prst="straightConnector1">
            <a:avLst/>
          </a:prstGeom>
          <a:noFill/>
          <a:ln w="44450">
            <a:solidFill>
              <a:srgbClr val="FF66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1692275" y="3068638"/>
            <a:ext cx="0" cy="647700"/>
          </a:xfrm>
          <a:prstGeom prst="straightConnector1">
            <a:avLst/>
          </a:prstGeom>
          <a:noFill/>
          <a:ln w="63500">
            <a:solidFill>
              <a:srgbClr val="FF66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521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ustainable Commissioning in Mental Health-page-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5736"/>
            <a:ext cx="9239784" cy="118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stainable Commissioning in Mental Health-page-007 copy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5184575" cy="2592288"/>
          </a:xfrm>
          <a:prstGeom prst="rect">
            <a:avLst/>
          </a:prstGeom>
        </p:spPr>
      </p:pic>
      <p:pic>
        <p:nvPicPr>
          <p:cNvPr id="6" name="Picture 5" descr="Sustainable Commissioning in Mental Health-page-007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8445"/>
            <a:ext cx="5128818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0658" y="-1826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ustainable Commissioning in Mental Health-page-007 copy 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69746"/>
            <a:ext cx="5148064" cy="23062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52120" y="0"/>
            <a:ext cx="288032" cy="6875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ustainable Commissioning in Mental Health-page-007 copy 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4765567"/>
            <a:ext cx="3471781" cy="10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7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51216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Total health expenditures as percentage of GDP </a:t>
            </a:r>
            <a:endParaRPr lang="en-US" sz="32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59684"/>
              </p:ext>
            </p:extLst>
          </p:nvPr>
        </p:nvGraphicFramePr>
        <p:xfrm>
          <a:off x="467544" y="1556792"/>
          <a:ext cx="81827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144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-shot-2013-07-11-at-17-26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092200"/>
            <a:ext cx="90043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3174">
            <a:off x="5022853" y="619127"/>
            <a:ext cx="348297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Z:\Sustainable Development Unit\SD organisations\Journals\Lancet\Lancet climate change 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2413">
            <a:off x="406402" y="506414"/>
            <a:ext cx="417671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32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7925</TotalTime>
  <Words>513</Words>
  <Application>Microsoft Macintosh PowerPoint</Application>
  <PresentationFormat>On-screen Show (4:3)</PresentationFormat>
  <Paragraphs>122</Paragraphs>
  <Slides>30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Future proofing occupational therapy in mental health through sustainable commissioning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health expenditures as percentage of GDP </vt:lpstr>
      <vt:lpstr>PowerPoint Presentation</vt:lpstr>
      <vt:lpstr>PowerPoint Presentation</vt:lpstr>
      <vt:lpstr>PowerPoint Presentation</vt:lpstr>
      <vt:lpstr>Nhs CARBON FOOTPRINT 2012 </vt:lpstr>
      <vt:lpstr>PowerPoint Presentation</vt:lpstr>
      <vt:lpstr>Social Sustainability</vt:lpstr>
      <vt:lpstr>PowerPoint Presentation</vt:lpstr>
      <vt:lpstr>PowerPoint Presentation</vt:lpstr>
      <vt:lpstr>principles of sustainable practice</vt:lpstr>
      <vt:lpstr>PowerPoint Presentation</vt:lpstr>
      <vt:lpstr>PowerPoint Presentation</vt:lpstr>
      <vt:lpstr>PowerPoint Presentation</vt:lpstr>
      <vt:lpstr>Overtreatment</vt:lpstr>
      <vt:lpstr>PowerPoint Presentation</vt:lpstr>
      <vt:lpstr>PowerPoint Presentation</vt:lpstr>
      <vt:lpstr>Care model for a healthy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Sustainable approaches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</dc:creator>
  <cp:lastModifiedBy>Ben Whittaker</cp:lastModifiedBy>
  <cp:revision>412</cp:revision>
  <cp:lastPrinted>2016-06-29T14:49:48Z</cp:lastPrinted>
  <dcterms:created xsi:type="dcterms:W3CDTF">2011-03-22T15:08:04Z</dcterms:created>
  <dcterms:modified xsi:type="dcterms:W3CDTF">2016-07-06T05:33:48Z</dcterms:modified>
</cp:coreProperties>
</file>