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6"/>
  </p:notesMasterIdLst>
  <p:sldIdLst>
    <p:sldId id="257" r:id="rId5"/>
    <p:sldId id="264" r:id="rId6"/>
    <p:sldId id="263" r:id="rId7"/>
    <p:sldId id="280" r:id="rId8"/>
    <p:sldId id="285" r:id="rId9"/>
    <p:sldId id="266" r:id="rId10"/>
    <p:sldId id="275" r:id="rId11"/>
    <p:sldId id="284" r:id="rId12"/>
    <p:sldId id="276" r:id="rId13"/>
    <p:sldId id="278" r:id="rId14"/>
    <p:sldId id="269"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C00"/>
    <a:srgbClr val="425563"/>
    <a:srgbClr val="00677F"/>
    <a:srgbClr val="00AEC7"/>
    <a:srgbClr val="840B55"/>
    <a:srgbClr val="BF68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9" autoAdjust="0"/>
    <p:restoredTop sz="90929"/>
  </p:normalViewPr>
  <p:slideViewPr>
    <p:cSldViewPr>
      <p:cViewPr varScale="1">
        <p:scale>
          <a:sx n="88" d="100"/>
          <a:sy n="88" d="100"/>
        </p:scale>
        <p:origin x="90"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3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8D574-1160-4E41-A39A-C46062459769}" type="datetimeFigureOut">
              <a:rPr lang="en-GB" smtClean="0"/>
              <a:t>16/02/2015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971CE-3663-4552-AA0E-CCF2872F421C}" type="slidenum">
              <a:rPr lang="en-GB" smtClean="0"/>
              <a:t>‹#›</a:t>
            </a:fld>
            <a:endParaRPr lang="en-GB" dirty="0"/>
          </a:p>
        </p:txBody>
      </p:sp>
    </p:spTree>
    <p:extLst>
      <p:ext uri="{BB962C8B-B14F-4D97-AF65-F5344CB8AC3E}">
        <p14:creationId xmlns:p14="http://schemas.microsoft.com/office/powerpoint/2010/main" val="239063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SPEND TOO MUCH TIME ON THIS</a:t>
            </a:r>
            <a:endParaRPr lang="en-GB" dirty="0"/>
          </a:p>
        </p:txBody>
      </p:sp>
      <p:sp>
        <p:nvSpPr>
          <p:cNvPr id="4" name="Slide Number Placeholder 3"/>
          <p:cNvSpPr>
            <a:spLocks noGrp="1"/>
          </p:cNvSpPr>
          <p:nvPr>
            <p:ph type="sldNum" sz="quarter" idx="10"/>
          </p:nvPr>
        </p:nvSpPr>
        <p:spPr/>
        <p:txBody>
          <a:bodyPr/>
          <a:lstStyle/>
          <a:p>
            <a:fld id="{198971CE-3663-4552-AA0E-CCF2872F421C}" type="slidenum">
              <a:rPr lang="en-GB" smtClean="0"/>
              <a:t>2</a:t>
            </a:fld>
            <a:endParaRPr lang="en-GB" dirty="0"/>
          </a:p>
        </p:txBody>
      </p:sp>
    </p:spTree>
    <p:extLst>
      <p:ext uri="{BB962C8B-B14F-4D97-AF65-F5344CB8AC3E}">
        <p14:creationId xmlns:p14="http://schemas.microsoft.com/office/powerpoint/2010/main" val="149897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This is a standardised outline: feel free to change the timings and details to suit your training, adding a institution specific photo too if you fancy </a:t>
            </a:r>
            <a:r>
              <a:rPr lang="en-GB" altLang="en-US" dirty="0" smtClean="0">
                <a:sym typeface="Wingdings" pitchFamily="2" charset="2"/>
              </a:rPr>
              <a:t></a:t>
            </a:r>
          </a:p>
          <a:p>
            <a:endParaRPr lang="en-GB" altLang="en-US" dirty="0" smtClean="0">
              <a:sym typeface="Wingdings" pitchFamily="2" charset="2"/>
            </a:endParaRPr>
          </a:p>
          <a:p>
            <a:r>
              <a:rPr lang="en-GB" altLang="en-US" dirty="0" smtClean="0"/>
              <a:t>Talk them through this briefly.</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E1EA27AF-A463-4B59-977F-38BCD9433A01}" type="slidenum">
              <a:rPr lang="en-GB" altLang="en-US" smtClean="0"/>
              <a:pPr eaLnBrk="1" hangingPunct="1"/>
              <a:t>3</a:t>
            </a:fld>
            <a:endParaRPr lang="en-GB" altLang="en-US" dirty="0" smtClean="0"/>
          </a:p>
        </p:txBody>
      </p:sp>
    </p:spTree>
    <p:extLst>
      <p:ext uri="{BB962C8B-B14F-4D97-AF65-F5344CB8AC3E}">
        <p14:creationId xmlns:p14="http://schemas.microsoft.com/office/powerpoint/2010/main" val="217047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cycle briefly</a:t>
            </a:r>
          </a:p>
          <a:p>
            <a:pPr marL="228600" indent="-228600">
              <a:buAutoNum type="arabicPeriod"/>
            </a:pPr>
            <a:r>
              <a:rPr lang="en-GB" dirty="0" smtClean="0"/>
              <a:t>Workbook</a:t>
            </a:r>
          </a:p>
          <a:p>
            <a:pPr marL="228600" indent="-228600">
              <a:buAutoNum type="arabicPeriod"/>
            </a:pPr>
            <a:r>
              <a:rPr lang="en-GB" dirty="0" smtClean="0"/>
              <a:t>Forming</a:t>
            </a:r>
            <a:r>
              <a:rPr lang="en-GB" baseline="0" dirty="0" smtClean="0"/>
              <a:t> teams</a:t>
            </a:r>
          </a:p>
          <a:p>
            <a:pPr marL="228600" indent="-228600">
              <a:buAutoNum type="arabicPeriod"/>
            </a:pPr>
            <a:r>
              <a:rPr lang="en-GB" dirty="0" smtClean="0"/>
              <a:t>Completing</a:t>
            </a:r>
            <a:r>
              <a:rPr lang="en-GB" baseline="0" dirty="0" smtClean="0"/>
              <a:t> actions</a:t>
            </a:r>
          </a:p>
          <a:p>
            <a:pPr marL="228600" indent="-228600">
              <a:buAutoNum type="arabicPeriod"/>
            </a:pPr>
            <a:r>
              <a:rPr lang="en-GB" baseline="0" dirty="0" smtClean="0"/>
              <a:t>Audits</a:t>
            </a:r>
          </a:p>
          <a:p>
            <a:pPr marL="228600" indent="-228600">
              <a:buAutoNum type="arabicPeriod"/>
            </a:pPr>
            <a:r>
              <a:rPr lang="en-GB" baseline="0" dirty="0" smtClean="0"/>
              <a:t>Rewards</a:t>
            </a:r>
          </a:p>
          <a:p>
            <a:pPr marL="228600" indent="-228600">
              <a:buAutoNum type="arabicPeriod"/>
            </a:pPr>
            <a:r>
              <a:rPr lang="en-GB" baseline="0" dirty="0" smtClean="0"/>
              <a:t>M&amp;E</a:t>
            </a:r>
          </a:p>
        </p:txBody>
      </p:sp>
      <p:sp>
        <p:nvSpPr>
          <p:cNvPr id="4" name="Slide Number Placeholder 3"/>
          <p:cNvSpPr>
            <a:spLocks noGrp="1"/>
          </p:cNvSpPr>
          <p:nvPr>
            <p:ph type="sldNum" sz="quarter" idx="10"/>
          </p:nvPr>
        </p:nvSpPr>
        <p:spPr/>
        <p:txBody>
          <a:bodyPr/>
          <a:lstStyle/>
          <a:p>
            <a:fld id="{198971CE-3663-4552-AA0E-CCF2872F421C}" type="slidenum">
              <a:rPr lang="en-GB" smtClean="0"/>
              <a:t>4</a:t>
            </a:fld>
            <a:endParaRPr lang="en-GB" dirty="0"/>
          </a:p>
        </p:txBody>
      </p:sp>
    </p:spTree>
    <p:extLst>
      <p:ext uri="{BB962C8B-B14F-4D97-AF65-F5344CB8AC3E}">
        <p14:creationId xmlns:p14="http://schemas.microsoft.com/office/powerpoint/2010/main" val="415088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Audits</a:t>
            </a:r>
            <a:r>
              <a:rPr lang="en-GB" baseline="0" dirty="0" smtClean="0"/>
              <a:t> highlighted good practice that could be shared and things that we could help to improve</a:t>
            </a:r>
          </a:p>
          <a:p>
            <a:endParaRPr lang="en-GB" dirty="0" smtClean="0"/>
          </a:p>
          <a:p>
            <a:r>
              <a:rPr lang="en-GB" dirty="0" smtClean="0"/>
              <a:t>Health and safety</a:t>
            </a:r>
            <a:r>
              <a:rPr lang="en-GB" baseline="0" dirty="0" smtClean="0"/>
              <a:t> has an interesting effect – some see them as easy wins useful for checking up, others see them as a waste of time because they’re already done for other reasons</a:t>
            </a:r>
          </a:p>
          <a:p>
            <a:endParaRPr lang="en-GB" baseline="0" dirty="0" smtClean="0"/>
          </a:p>
          <a:p>
            <a:r>
              <a:rPr lang="en-GB" baseline="0" dirty="0" smtClean="0"/>
              <a:t>M&amp;E happens every year, we are making the workbook more and more specific to dentistry and are also currently considering having different workbooks for practices of different sizes</a:t>
            </a:r>
            <a:endParaRPr lang="en-GB" dirty="0"/>
          </a:p>
        </p:txBody>
      </p:sp>
      <p:sp>
        <p:nvSpPr>
          <p:cNvPr id="4" name="Slide Number Placeholder 3"/>
          <p:cNvSpPr>
            <a:spLocks noGrp="1"/>
          </p:cNvSpPr>
          <p:nvPr>
            <p:ph type="sldNum" sz="quarter" idx="10"/>
          </p:nvPr>
        </p:nvSpPr>
        <p:spPr/>
        <p:txBody>
          <a:bodyPr/>
          <a:lstStyle/>
          <a:p>
            <a:fld id="{198971CE-3663-4552-AA0E-CCF2872F421C}" type="slidenum">
              <a:rPr lang="en-GB" smtClean="0"/>
              <a:t>8</a:t>
            </a:fld>
            <a:endParaRPr lang="en-GB" dirty="0"/>
          </a:p>
        </p:txBody>
      </p:sp>
    </p:spTree>
    <p:extLst>
      <p:ext uri="{BB962C8B-B14F-4D97-AF65-F5344CB8AC3E}">
        <p14:creationId xmlns:p14="http://schemas.microsoft.com/office/powerpoint/2010/main" val="259944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analysis has</a:t>
            </a:r>
            <a:r>
              <a:rPr lang="en-GB" baseline="0" dirty="0" smtClean="0"/>
              <a:t> to be based on actions rather than carbon figures because we have no robust tool to interrogate the data</a:t>
            </a:r>
          </a:p>
          <a:p>
            <a:endParaRPr lang="en-GB" baseline="0" dirty="0" smtClean="0"/>
          </a:p>
          <a:p>
            <a:r>
              <a:rPr lang="en-GB" baseline="0" dirty="0" smtClean="0"/>
              <a:t>We use the Carbon Trust’s Empower Carbon Calculator, which is based on offices and actions such as switching off lights and computers, depending on members of staff engaged. Would be really great to have a tool we could use that could give a more accurate reflection of what practices could be saving.</a:t>
            </a:r>
          </a:p>
          <a:p>
            <a:endParaRPr lang="en-GB" baseline="0" dirty="0" smtClean="0"/>
          </a:p>
          <a:p>
            <a:r>
              <a:rPr lang="en-GB" baseline="0" dirty="0" smtClean="0"/>
              <a:t>Tried to use energy bills from certain surgeries but proves difficult to get hold of the data!</a:t>
            </a:r>
            <a:endParaRPr lang="en-GB" dirty="0"/>
          </a:p>
        </p:txBody>
      </p:sp>
      <p:sp>
        <p:nvSpPr>
          <p:cNvPr id="4" name="Slide Number Placeholder 3"/>
          <p:cNvSpPr>
            <a:spLocks noGrp="1"/>
          </p:cNvSpPr>
          <p:nvPr>
            <p:ph type="sldNum" sz="quarter" idx="10"/>
          </p:nvPr>
        </p:nvSpPr>
        <p:spPr/>
        <p:txBody>
          <a:bodyPr/>
          <a:lstStyle/>
          <a:p>
            <a:fld id="{198971CE-3663-4552-AA0E-CCF2872F421C}" type="slidenum">
              <a:rPr lang="en-GB" smtClean="0"/>
              <a:t>10</a:t>
            </a:fld>
            <a:endParaRPr lang="en-GB" dirty="0"/>
          </a:p>
        </p:txBody>
      </p:sp>
    </p:spTree>
    <p:extLst>
      <p:ext uri="{BB962C8B-B14F-4D97-AF65-F5344CB8AC3E}">
        <p14:creationId xmlns:p14="http://schemas.microsoft.com/office/powerpoint/2010/main" val="264512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47873637-2009-D645-8B8B-CC06CD09524E}" type="slidenum">
              <a:rPr lang="en-US"/>
              <a:pPr/>
              <a:t>‹#›</a:t>
            </a:fld>
            <a:endParaRPr lang="en-US" sz="1400" dirty="0">
              <a:latin typeface="Arial" charset="0"/>
            </a:endParaRPr>
          </a:p>
        </p:txBody>
      </p:sp>
    </p:spTree>
    <p:extLst>
      <p:ext uri="{BB962C8B-B14F-4D97-AF65-F5344CB8AC3E}">
        <p14:creationId xmlns:p14="http://schemas.microsoft.com/office/powerpoint/2010/main" val="35546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nchorCtr="0"/>
          <a:lstStyle/>
          <a:p>
            <a:r>
              <a:rPr lang="en-GB" smtClean="0"/>
              <a:t>Click to edit Master title style</a:t>
            </a:r>
            <a:endParaRPr lang="en-US" dirty="0"/>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dirty="0"/>
          </a:p>
        </p:txBody>
      </p:sp>
    </p:spTree>
    <p:extLst>
      <p:ext uri="{BB962C8B-B14F-4D97-AF65-F5344CB8AC3E}">
        <p14:creationId xmlns:p14="http://schemas.microsoft.com/office/powerpoint/2010/main" val="2973708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endParaRPr lang="en-US" dirty="0"/>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rtl="0" eaLnBrk="1" fontAlgn="base" hangingPunct="1">
        <a:spcBef>
          <a:spcPct val="0"/>
        </a:spcBef>
        <a:spcAft>
          <a:spcPct val="0"/>
        </a:spcAft>
        <a:defRPr sz="3200">
          <a:solidFill>
            <a:srgbClr val="84BD00"/>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Kim.Croasdale@nus.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US-Green-Impact-template-ENGLI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4856" cy="6858000"/>
          </a:xfrm>
          <a:prstGeom prst="rect">
            <a:avLst/>
          </a:prstGeom>
        </p:spPr>
      </p:pic>
      <p:sp>
        <p:nvSpPr>
          <p:cNvPr id="5" name="Title Placeholder 1"/>
          <p:cNvSpPr txBox="1">
            <a:spLocks/>
          </p:cNvSpPr>
          <p:nvPr/>
        </p:nvSpPr>
        <p:spPr bwMode="auto">
          <a:xfrm>
            <a:off x="452628" y="34290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altLang="en-US" sz="2800" kern="0" dirty="0" smtClean="0">
                <a:solidFill>
                  <a:srgbClr val="92D050"/>
                </a:solidFill>
                <a:latin typeface="Verdana" pitchFamily="34" charset="0"/>
                <a:ea typeface="ＭＳ Ｐゴシック" pitchFamily="34" charset="-128"/>
              </a:rPr>
              <a:t>Green Impact in dental practices</a:t>
            </a:r>
            <a:endParaRPr lang="en-US" altLang="en-US" sz="2800" kern="0" dirty="0">
              <a:solidFill>
                <a:srgbClr val="92D050"/>
              </a:solidFill>
              <a:latin typeface="Verdana" pitchFamily="34" charset="0"/>
              <a:ea typeface="ＭＳ Ｐゴシック" pitchFamily="34" charset="-128"/>
            </a:endParaRPr>
          </a:p>
        </p:txBody>
      </p:sp>
      <p:sp>
        <p:nvSpPr>
          <p:cNvPr id="6" name="Title Placeholder 1"/>
          <p:cNvSpPr txBox="1">
            <a:spLocks/>
          </p:cNvSpPr>
          <p:nvPr/>
        </p:nvSpPr>
        <p:spPr bwMode="auto">
          <a:xfrm>
            <a:off x="476250" y="4676775"/>
            <a:ext cx="8229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Aft>
                <a:spcPts val="0"/>
              </a:spcAft>
              <a:buFont typeface="Arial"/>
              <a:buNone/>
              <a:defRPr/>
            </a:pPr>
            <a:r>
              <a:rPr lang="en-US" kern="0" dirty="0" smtClean="0">
                <a:solidFill>
                  <a:srgbClr val="92D050"/>
                </a:solidFill>
              </a:rPr>
              <a:t>Kim Croasdale</a:t>
            </a:r>
          </a:p>
          <a:p>
            <a:pPr fontAlgn="auto">
              <a:spcAft>
                <a:spcPts val="0"/>
              </a:spcAft>
              <a:buFont typeface="Arial"/>
              <a:buNone/>
              <a:defRPr/>
            </a:pPr>
            <a:r>
              <a:rPr lang="en-US" kern="0" dirty="0" smtClean="0">
                <a:solidFill>
                  <a:srgbClr val="92D050"/>
                </a:solidFill>
              </a:rPr>
              <a:t>Sustainability Project Officer, Sustainability Department, National Union of Students</a:t>
            </a:r>
            <a:endParaRPr lang="en-US" kern="0" dirty="0">
              <a:solidFill>
                <a:srgbClr val="92D050"/>
              </a:solidFill>
            </a:endParaRPr>
          </a:p>
        </p:txBody>
      </p:sp>
    </p:spTree>
    <p:extLst>
      <p:ext uri="{BB962C8B-B14F-4D97-AF65-F5344CB8AC3E}">
        <p14:creationId xmlns:p14="http://schemas.microsoft.com/office/powerpoint/2010/main" val="2009252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Our achievements</a:t>
            </a:r>
            <a:endParaRPr lang="en-GB" dirty="0">
              <a:solidFill>
                <a:schemeClr val="bg1"/>
              </a:solidFill>
            </a:endParaRPr>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Over </a:t>
            </a:r>
            <a:r>
              <a:rPr lang="en-GB" b="1" dirty="0" smtClean="0">
                <a:solidFill>
                  <a:srgbClr val="92D050"/>
                </a:solidFill>
              </a:rPr>
              <a:t>40</a:t>
            </a:r>
            <a:r>
              <a:rPr lang="en-GB" dirty="0" smtClean="0"/>
              <a:t> practices involved</a:t>
            </a:r>
          </a:p>
          <a:p>
            <a:pPr marL="342900" indent="-342900">
              <a:buFont typeface="Arial" panose="020B0604020202020204" pitchFamily="34" charset="0"/>
              <a:buChar char="•"/>
            </a:pPr>
            <a:r>
              <a:rPr lang="en-GB" dirty="0" smtClean="0"/>
              <a:t>2013/14: </a:t>
            </a:r>
          </a:p>
          <a:p>
            <a:pPr marL="800100" lvl="1" indent="-342900" algn="l">
              <a:buFont typeface="Arial" panose="020B0604020202020204" pitchFamily="34" charset="0"/>
              <a:buChar char="•"/>
            </a:pPr>
            <a:r>
              <a:rPr lang="en-GB" b="1" dirty="0" smtClean="0">
                <a:solidFill>
                  <a:srgbClr val="92D050"/>
                </a:solidFill>
              </a:rPr>
              <a:t>483</a:t>
            </a:r>
            <a:r>
              <a:rPr lang="en-GB" dirty="0" smtClean="0"/>
              <a:t> staff directly involved in the scheme</a:t>
            </a:r>
          </a:p>
          <a:p>
            <a:pPr marL="800100" lvl="1" indent="-342900" algn="l">
              <a:buFont typeface="Arial" panose="020B0604020202020204" pitchFamily="34" charset="0"/>
              <a:buChar char="•"/>
            </a:pPr>
            <a:r>
              <a:rPr lang="en-GB" b="1" dirty="0" smtClean="0">
                <a:solidFill>
                  <a:srgbClr val="92D050"/>
                </a:solidFill>
              </a:rPr>
              <a:t>2055</a:t>
            </a:r>
            <a:r>
              <a:rPr lang="en-GB" dirty="0" smtClean="0">
                <a:solidFill>
                  <a:srgbClr val="00B050"/>
                </a:solidFill>
              </a:rPr>
              <a:t> </a:t>
            </a:r>
            <a:r>
              <a:rPr lang="en-GB" dirty="0" smtClean="0"/>
              <a:t>actions completed (</a:t>
            </a:r>
            <a:r>
              <a:rPr lang="en-GB" b="1" dirty="0" smtClean="0">
                <a:solidFill>
                  <a:srgbClr val="92D050"/>
                </a:solidFill>
              </a:rPr>
              <a:t>836</a:t>
            </a:r>
            <a:r>
              <a:rPr lang="en-GB" dirty="0" smtClean="0">
                <a:solidFill>
                  <a:srgbClr val="00B050"/>
                </a:solidFill>
              </a:rPr>
              <a:t> </a:t>
            </a:r>
            <a:r>
              <a:rPr lang="en-GB" dirty="0" smtClean="0"/>
              <a:t>as a result of the scheme)</a:t>
            </a:r>
          </a:p>
          <a:p>
            <a:pPr marL="800100" lvl="1" indent="-342900" algn="l">
              <a:buFont typeface="Arial" panose="020B0604020202020204" pitchFamily="34" charset="0"/>
              <a:buChar char="•"/>
            </a:pPr>
            <a:r>
              <a:rPr lang="en-GB" dirty="0" smtClean="0"/>
              <a:t>Saved up to an estimated </a:t>
            </a:r>
            <a:r>
              <a:rPr lang="en-GB" b="1" dirty="0" smtClean="0">
                <a:solidFill>
                  <a:srgbClr val="92D050"/>
                </a:solidFill>
              </a:rPr>
              <a:t>52</a:t>
            </a:r>
            <a:r>
              <a:rPr lang="en-GB" b="1" dirty="0" smtClean="0">
                <a:solidFill>
                  <a:srgbClr val="00B050"/>
                </a:solidFill>
              </a:rPr>
              <a:t> </a:t>
            </a:r>
            <a:r>
              <a:rPr lang="en-GB" b="1" dirty="0" smtClean="0">
                <a:solidFill>
                  <a:srgbClr val="92D050"/>
                </a:solidFill>
              </a:rPr>
              <a:t>tonnes</a:t>
            </a:r>
            <a:r>
              <a:rPr lang="en-GB" b="1" dirty="0" smtClean="0">
                <a:solidFill>
                  <a:srgbClr val="00B050"/>
                </a:solidFill>
              </a:rPr>
              <a:t> </a:t>
            </a:r>
            <a:r>
              <a:rPr lang="en-GB" b="1" dirty="0" smtClean="0">
                <a:solidFill>
                  <a:srgbClr val="92D050"/>
                </a:solidFill>
              </a:rPr>
              <a:t>CO2</a:t>
            </a:r>
            <a:r>
              <a:rPr lang="en-GB" b="1" dirty="0" smtClean="0">
                <a:solidFill>
                  <a:srgbClr val="00B050"/>
                </a:solidFill>
              </a:rPr>
              <a:t> </a:t>
            </a:r>
            <a:r>
              <a:rPr lang="en-GB" dirty="0" smtClean="0"/>
              <a:t>and over </a:t>
            </a:r>
            <a:r>
              <a:rPr lang="en-GB" b="1" dirty="0" smtClean="0">
                <a:solidFill>
                  <a:srgbClr val="92D050"/>
                </a:solidFill>
              </a:rPr>
              <a:t>£8,000</a:t>
            </a:r>
            <a:r>
              <a:rPr lang="en-GB" b="1" dirty="0" smtClean="0">
                <a:solidFill>
                  <a:srgbClr val="00B050"/>
                </a:solidFill>
              </a:rPr>
              <a:t> </a:t>
            </a:r>
            <a:r>
              <a:rPr lang="en-GB" dirty="0" smtClean="0"/>
              <a:t>from staff and patients switching off </a:t>
            </a:r>
            <a:r>
              <a:rPr lang="en-GB" dirty="0" smtClean="0"/>
              <a:t>lights*</a:t>
            </a:r>
            <a:endParaRPr lang="en-GB" dirty="0" smtClean="0"/>
          </a:p>
        </p:txBody>
      </p:sp>
      <p:sp>
        <p:nvSpPr>
          <p:cNvPr id="4" name="TextBox 3"/>
          <p:cNvSpPr txBox="1"/>
          <p:nvPr/>
        </p:nvSpPr>
        <p:spPr>
          <a:xfrm>
            <a:off x="5652120" y="6237312"/>
            <a:ext cx="3491880" cy="461665"/>
          </a:xfrm>
          <a:prstGeom prst="rect">
            <a:avLst/>
          </a:prstGeom>
          <a:noFill/>
        </p:spPr>
        <p:txBody>
          <a:bodyPr wrap="square" rtlCol="0">
            <a:spAutoFit/>
          </a:bodyPr>
          <a:lstStyle/>
          <a:p>
            <a:r>
              <a:rPr lang="en-GB" sz="1200" dirty="0" smtClean="0"/>
              <a:t>*Estimations made using The Carbon Trust’s Empower Carbon Calculator</a:t>
            </a:r>
            <a:endParaRPr lang="en-GB" sz="1200" dirty="0"/>
          </a:p>
        </p:txBody>
      </p:sp>
    </p:spTree>
    <p:extLst>
      <p:ext uri="{BB962C8B-B14F-4D97-AF65-F5344CB8AC3E}">
        <p14:creationId xmlns:p14="http://schemas.microsoft.com/office/powerpoint/2010/main" val="778158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Thank you!</a:t>
            </a:r>
            <a:endParaRPr lang="en-GB" dirty="0"/>
          </a:p>
        </p:txBody>
      </p:sp>
      <p:sp>
        <p:nvSpPr>
          <p:cNvPr id="6" name="Subtitle 5"/>
          <p:cNvSpPr>
            <a:spLocks noGrp="1"/>
          </p:cNvSpPr>
          <p:nvPr>
            <p:ph type="subTitle" idx="1"/>
          </p:nvPr>
        </p:nvSpPr>
        <p:spPr/>
        <p:txBody>
          <a:bodyPr/>
          <a:lstStyle/>
          <a:p>
            <a:r>
              <a:rPr lang="en-GB" dirty="0" smtClean="0"/>
              <a:t>Kim Croasdale, Sustainability Project Officer</a:t>
            </a:r>
          </a:p>
          <a:p>
            <a:r>
              <a:rPr lang="en-GB" dirty="0" smtClean="0">
                <a:hlinkClick r:id="rId2"/>
              </a:rPr>
              <a:t>Kim.Croasdale@nus.org.uk</a:t>
            </a:r>
            <a:endParaRPr lang="en-GB" dirty="0" smtClean="0"/>
          </a:p>
          <a:p>
            <a:r>
              <a:rPr lang="en-GB" dirty="0" smtClean="0"/>
              <a:t>07584 630392</a:t>
            </a:r>
            <a:endParaRPr lang="en-GB" dirty="0"/>
          </a:p>
        </p:txBody>
      </p:sp>
    </p:spTree>
    <p:extLst>
      <p:ext uri="{BB962C8B-B14F-4D97-AF65-F5344CB8AC3E}">
        <p14:creationId xmlns:p14="http://schemas.microsoft.com/office/powerpoint/2010/main" val="1582494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Why NUS?</a:t>
            </a:r>
            <a:endParaRPr lang="en-GB" dirty="0">
              <a:solidFill>
                <a:schemeClr val="bg1"/>
              </a:solidFill>
            </a:endParaRPr>
          </a:p>
        </p:txBody>
      </p:sp>
      <p:sp>
        <p:nvSpPr>
          <p:cNvPr id="3" name="Subtitle 2"/>
          <p:cNvSpPr>
            <a:spLocks noGrp="1"/>
          </p:cNvSpPr>
          <p:nvPr>
            <p:ph type="subTitle" idx="1"/>
          </p:nvPr>
        </p:nvSpPr>
        <p:spPr>
          <a:xfrm>
            <a:off x="611560" y="1484784"/>
            <a:ext cx="7992888" cy="648072"/>
          </a:xfrm>
        </p:spPr>
        <p:txBody>
          <a:bodyPr/>
          <a:lstStyle/>
          <a:p>
            <a:pPr marL="342900" indent="-342900">
              <a:buFont typeface="Arial" panose="020B0604020202020204" pitchFamily="34" charset="0"/>
              <a:buChar char="•"/>
            </a:pPr>
            <a:r>
              <a:rPr lang="en-GB" dirty="0" smtClean="0"/>
              <a:t>NUS is a confederation of 600 students’ unions, operating as a fully democratic organisation</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We’re led by a team of elected student officers and our policies are </a:t>
            </a:r>
            <a:r>
              <a:rPr lang="en-GB" b="1" dirty="0" smtClean="0">
                <a:solidFill>
                  <a:srgbClr val="92D050"/>
                </a:solidFill>
              </a:rPr>
              <a:t>voted in by students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b="1" dirty="0" smtClean="0">
                <a:solidFill>
                  <a:srgbClr val="92D050"/>
                </a:solidFill>
              </a:rPr>
              <a:t>80% </a:t>
            </a:r>
            <a:r>
              <a:rPr lang="en-GB" dirty="0" smtClean="0"/>
              <a:t>of students want their institution to do more on sustainability</a:t>
            </a:r>
          </a:p>
          <a:p>
            <a:pPr marL="342900" indent="-342900">
              <a:buFont typeface="Arial" panose="020B0604020202020204" pitchFamily="34" charset="0"/>
              <a:buChar char="•"/>
            </a:pPr>
            <a:r>
              <a:rPr lang="en-GB" b="1" dirty="0" smtClean="0">
                <a:solidFill>
                  <a:srgbClr val="92D050"/>
                </a:solidFill>
              </a:rPr>
              <a:t>60% </a:t>
            </a:r>
            <a:r>
              <a:rPr lang="en-GB" dirty="0" smtClean="0"/>
              <a:t>of students want to learn more about it</a:t>
            </a:r>
          </a:p>
          <a:p>
            <a:pPr marL="342900" indent="-342900">
              <a:buFont typeface="Arial" panose="020B0604020202020204" pitchFamily="34" charset="0"/>
              <a:buChar char="•"/>
            </a:pPr>
            <a:r>
              <a:rPr lang="en-GB" b="1" dirty="0" smtClean="0">
                <a:solidFill>
                  <a:srgbClr val="92D050"/>
                </a:solidFill>
              </a:rPr>
              <a:t>70% </a:t>
            </a:r>
            <a:r>
              <a:rPr lang="en-GB" dirty="0" smtClean="0"/>
              <a:t>of students are concerned about the effects of climate change</a:t>
            </a:r>
            <a:endParaRPr lang="en-GB" dirty="0"/>
          </a:p>
        </p:txBody>
      </p:sp>
    </p:spTree>
    <p:extLst>
      <p:ext uri="{BB962C8B-B14F-4D97-AF65-F5344CB8AC3E}">
        <p14:creationId xmlns:p14="http://schemas.microsoft.com/office/powerpoint/2010/main" val="581822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395536" y="476672"/>
            <a:ext cx="6323012" cy="838200"/>
          </a:xfrm>
        </p:spPr>
        <p:txBody>
          <a:bodyPr/>
          <a:lstStyle/>
          <a:p>
            <a:r>
              <a:rPr lang="en-GB" altLang="en-US" dirty="0" smtClean="0">
                <a:solidFill>
                  <a:schemeClr val="bg1"/>
                </a:solidFill>
                <a:latin typeface="Verdana" pitchFamily="34" charset="0"/>
                <a:ea typeface="ＭＳ Ｐゴシック" pitchFamily="34" charset="-128"/>
              </a:rPr>
              <a:t>The national stats</a:t>
            </a:r>
          </a:p>
        </p:txBody>
      </p:sp>
      <p:sp>
        <p:nvSpPr>
          <p:cNvPr id="2" name="TextBox 1"/>
          <p:cNvSpPr txBox="1"/>
          <p:nvPr/>
        </p:nvSpPr>
        <p:spPr>
          <a:xfrm>
            <a:off x="539552" y="1988840"/>
            <a:ext cx="4752528" cy="2554545"/>
          </a:xfrm>
          <a:prstGeom prst="rect">
            <a:avLst/>
          </a:prstGeom>
          <a:noFill/>
        </p:spPr>
        <p:txBody>
          <a:bodyPr wrap="square" rtlCol="0">
            <a:spAutoFit/>
          </a:bodyPr>
          <a:lstStyle/>
          <a:p>
            <a:r>
              <a:rPr lang="en-GB" sz="2000" dirty="0" smtClean="0"/>
              <a:t>Last year:</a:t>
            </a:r>
          </a:p>
          <a:p>
            <a:pPr marL="342900" indent="-342900">
              <a:buFont typeface="Arial" panose="020B0604020202020204" pitchFamily="34" charset="0"/>
              <a:buChar char="•"/>
            </a:pPr>
            <a:r>
              <a:rPr lang="en-GB" sz="2000" b="1" dirty="0" smtClean="0">
                <a:solidFill>
                  <a:srgbClr val="92D050"/>
                </a:solidFill>
              </a:rPr>
              <a:t>72</a:t>
            </a:r>
            <a:r>
              <a:rPr lang="en-GB" sz="2000" dirty="0" smtClean="0"/>
              <a:t> off-campus organisations</a:t>
            </a:r>
          </a:p>
          <a:p>
            <a:pPr marL="342900" indent="-342900">
              <a:buFont typeface="Arial" panose="020B0604020202020204" pitchFamily="34" charset="0"/>
              <a:buChar char="•"/>
            </a:pPr>
            <a:r>
              <a:rPr lang="en-GB" sz="2000" b="1" dirty="0" smtClean="0">
                <a:solidFill>
                  <a:srgbClr val="92D050"/>
                </a:solidFill>
              </a:rPr>
              <a:t>6</a:t>
            </a:r>
            <a:r>
              <a:rPr lang="en-GB" sz="2000" b="1" dirty="0">
                <a:solidFill>
                  <a:srgbClr val="92D050"/>
                </a:solidFill>
              </a:rPr>
              <a:t>2</a:t>
            </a:r>
            <a:r>
              <a:rPr lang="en-GB" sz="2000" dirty="0" smtClean="0"/>
              <a:t> </a:t>
            </a:r>
            <a:r>
              <a:rPr lang="en-GB" sz="2000" dirty="0" smtClean="0"/>
              <a:t>universities and colleges</a:t>
            </a:r>
          </a:p>
          <a:p>
            <a:pPr marL="342900" indent="-342900">
              <a:buFont typeface="Arial" panose="020B0604020202020204" pitchFamily="34" charset="0"/>
              <a:buChar char="•"/>
            </a:pPr>
            <a:r>
              <a:rPr lang="en-GB" sz="2000" b="1" dirty="0" smtClean="0">
                <a:solidFill>
                  <a:srgbClr val="92D050"/>
                </a:solidFill>
              </a:rPr>
              <a:t>114</a:t>
            </a:r>
            <a:r>
              <a:rPr lang="en-GB" sz="2000" dirty="0" smtClean="0"/>
              <a:t> students’ unions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Over </a:t>
            </a:r>
            <a:r>
              <a:rPr lang="en-GB" sz="2000" b="1" dirty="0" smtClean="0">
                <a:solidFill>
                  <a:srgbClr val="92D050"/>
                </a:solidFill>
              </a:rPr>
              <a:t>55,000</a:t>
            </a:r>
            <a:r>
              <a:rPr lang="en-GB" sz="2000" dirty="0" smtClean="0"/>
              <a:t> actions completed</a:t>
            </a:r>
          </a:p>
          <a:p>
            <a:pPr marL="342900" indent="-342900">
              <a:buFont typeface="Arial" panose="020B0604020202020204" pitchFamily="34" charset="0"/>
              <a:buChar char="•"/>
            </a:pPr>
            <a:r>
              <a:rPr lang="en-GB" sz="2000" dirty="0" smtClean="0"/>
              <a:t>Over </a:t>
            </a:r>
            <a:r>
              <a:rPr lang="en-GB" sz="2000" b="1" dirty="0" smtClean="0">
                <a:solidFill>
                  <a:srgbClr val="92D050"/>
                </a:solidFill>
              </a:rPr>
              <a:t>1,000</a:t>
            </a:r>
            <a:r>
              <a:rPr lang="en-GB" sz="2000" dirty="0" smtClean="0"/>
              <a:t> students trained</a:t>
            </a:r>
          </a:p>
          <a:p>
            <a:endParaRPr lang="en-GB" sz="2000" dirty="0"/>
          </a:p>
        </p:txBody>
      </p:sp>
      <p:pic>
        <p:nvPicPr>
          <p:cNvPr id="4" name="Picture 3"/>
          <p:cNvPicPr>
            <a:picLocks noChangeAspect="1"/>
          </p:cNvPicPr>
          <p:nvPr/>
        </p:nvPicPr>
        <p:blipFill>
          <a:blip r:embed="rId3"/>
          <a:srcRect l="30171" t="24640" r="47534" b="30820"/>
          <a:stretch>
            <a:fillRect/>
          </a:stretch>
        </p:blipFill>
        <p:spPr>
          <a:xfrm>
            <a:off x="5508104" y="1720658"/>
            <a:ext cx="3019421" cy="3390896"/>
          </a:xfrm>
          <a:prstGeom prst="rect">
            <a:avLst/>
          </a:prstGeom>
          <a:noFill/>
          <a:ln>
            <a:noFill/>
          </a:ln>
        </p:spPr>
      </p:pic>
    </p:spTree>
    <p:extLst>
      <p:ext uri="{BB962C8B-B14F-4D97-AF65-F5344CB8AC3E}">
        <p14:creationId xmlns:p14="http://schemas.microsoft.com/office/powerpoint/2010/main" val="3989672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What is Green Impact?</a:t>
            </a:r>
            <a:endParaRPr lang="en-GB" dirty="0">
              <a:solidFill>
                <a:schemeClr val="bg1"/>
              </a:solidFill>
            </a:endParaRPr>
          </a:p>
        </p:txBody>
      </p:sp>
      <p:sp>
        <p:nvSpPr>
          <p:cNvPr id="3" name="Subtitle 2"/>
          <p:cNvSpPr>
            <a:spLocks noGrp="1"/>
          </p:cNvSpPr>
          <p:nvPr>
            <p:ph type="subTitle" idx="1"/>
          </p:nvPr>
        </p:nvSpPr>
        <p:spPr/>
        <p:txBody>
          <a:bodyPr/>
          <a:lstStyle/>
          <a:p>
            <a:pPr algn="ctr"/>
            <a:r>
              <a:rPr lang="en-GB" dirty="0" smtClean="0"/>
              <a:t>A sustainability accreditation scheme</a:t>
            </a:r>
          </a:p>
          <a:p>
            <a:pPr algn="ctr"/>
            <a:endParaRPr lang="en-GB" dirty="0"/>
          </a:p>
          <a:p>
            <a:pPr algn="ctr"/>
            <a:r>
              <a:rPr lang="en-GB" dirty="0" smtClean="0"/>
              <a:t>Giving people simple, straightforward actions to make themselves and their workplace more sustainable and environmentally-friendly</a:t>
            </a:r>
          </a:p>
          <a:p>
            <a:pPr algn="ctr"/>
            <a:endParaRPr lang="en-GB" dirty="0"/>
          </a:p>
          <a:p>
            <a:pPr algn="ctr"/>
            <a:r>
              <a:rPr lang="en-GB" dirty="0" smtClean="0"/>
              <a:t>Rewarding people for their efforts and hard work</a:t>
            </a:r>
            <a:endParaRPr lang="en-GB" dirty="0"/>
          </a:p>
        </p:txBody>
      </p:sp>
    </p:spTree>
    <p:extLst>
      <p:ext uri="{BB962C8B-B14F-4D97-AF65-F5344CB8AC3E}">
        <p14:creationId xmlns:p14="http://schemas.microsoft.com/office/powerpoint/2010/main" val="1338307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The workbook</a:t>
            </a:r>
            <a:endParaRPr lang="en-GB" dirty="0">
              <a:solidFill>
                <a:schemeClr val="bg1"/>
              </a:solidFill>
            </a:endParaRPr>
          </a:p>
        </p:txBody>
      </p:sp>
      <p:sp>
        <p:nvSpPr>
          <p:cNvPr id="6" name="Rectangle 5"/>
          <p:cNvSpPr/>
          <p:nvPr/>
        </p:nvSpPr>
        <p:spPr bwMode="auto">
          <a:xfrm>
            <a:off x="0" y="5295259"/>
            <a:ext cx="2771800" cy="1484784"/>
          </a:xfrm>
          <a:prstGeom prst="rect">
            <a:avLst/>
          </a:prstGeom>
          <a:solidFill>
            <a:schemeClr val="accent3"/>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solidFill>
                <a:schemeClr val="accent3"/>
              </a:solidFill>
              <a:effectLst/>
              <a:latin typeface="Verdana" charset="0"/>
              <a:ea typeface="ＭＳ Ｐゴシック" charset="0"/>
              <a:cs typeface="ＭＳ Ｐゴシック" charset="0"/>
            </a:endParaRPr>
          </a:p>
        </p:txBody>
      </p:sp>
      <p:pic>
        <p:nvPicPr>
          <p:cNvPr id="4" name="Picture 3"/>
          <p:cNvPicPr>
            <a:picLocks noChangeAspect="1"/>
          </p:cNvPicPr>
          <p:nvPr/>
        </p:nvPicPr>
        <p:blipFill rotWithShape="1">
          <a:blip r:embed="rId2"/>
          <a:srcRect l="3284" t="9317" r="55574" b="7997"/>
          <a:stretch/>
        </p:blipFill>
        <p:spPr>
          <a:xfrm>
            <a:off x="541784" y="1556792"/>
            <a:ext cx="5616624" cy="4368486"/>
          </a:xfrm>
          <a:prstGeom prst="rect">
            <a:avLst/>
          </a:prstGeom>
          <a:ln>
            <a:solidFill>
              <a:schemeClr val="tx1"/>
            </a:solidFill>
          </a:ln>
        </p:spPr>
      </p:pic>
      <p:pic>
        <p:nvPicPr>
          <p:cNvPr id="5" name="Picture 4"/>
          <p:cNvPicPr>
            <a:picLocks noChangeAspect="1"/>
          </p:cNvPicPr>
          <p:nvPr/>
        </p:nvPicPr>
        <p:blipFill rotWithShape="1">
          <a:blip r:embed="rId3"/>
          <a:srcRect l="4857" t="9395" r="53143" b="9395"/>
          <a:stretch/>
        </p:blipFill>
        <p:spPr>
          <a:xfrm>
            <a:off x="2697436" y="2348880"/>
            <a:ext cx="5832648" cy="4364566"/>
          </a:xfrm>
          <a:prstGeom prst="rect">
            <a:avLst/>
          </a:prstGeom>
          <a:ln>
            <a:solidFill>
              <a:schemeClr val="tx1"/>
            </a:solidFill>
          </a:ln>
        </p:spPr>
      </p:pic>
    </p:spTree>
    <p:extLst>
      <p:ext uri="{BB962C8B-B14F-4D97-AF65-F5344CB8AC3E}">
        <p14:creationId xmlns:p14="http://schemas.microsoft.com/office/powerpoint/2010/main" val="138397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4"/>
                                        </p:tgtEl>
                                        <p:attrNameLst>
                                          <p:attrName>style.opacity</p:attrName>
                                        </p:attrNameLst>
                                      </p:cBhvr>
                                      <p:to>
                                        <p:strVal val="0.5"/>
                                      </p:to>
                                    </p:set>
                                    <p:animEffect filter="image" prLst="opacity: 0.5">
                                      <p:cBhvr rctx="IE">
                                        <p:cTn id="11" dur="indefinite"/>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Why dental practices?</a:t>
            </a:r>
            <a:endParaRPr lang="en-GB" dirty="0">
              <a:solidFill>
                <a:schemeClr val="bg1"/>
              </a:solidFill>
            </a:endParaRPr>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Grew out of the University of Bristol programme</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Similar challenges to offices</a:t>
            </a:r>
          </a:p>
          <a:p>
            <a:pPr marL="800100" lvl="1" indent="-342900" algn="l">
              <a:buFont typeface="Arial" panose="020B0604020202020204" pitchFamily="34" charset="0"/>
              <a:buChar char="•"/>
            </a:pPr>
            <a:r>
              <a:rPr lang="en-GB" dirty="0" smtClean="0"/>
              <a:t>As well as carbon-intensive </a:t>
            </a:r>
            <a:r>
              <a:rPr lang="en-GB" dirty="0" smtClean="0"/>
              <a:t>procedures</a:t>
            </a:r>
          </a:p>
          <a:p>
            <a:pPr marL="800100" lvl="1" indent="-342900" algn="l">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Advice and ideas about what can be </a:t>
            </a:r>
            <a:r>
              <a:rPr lang="en-GB" dirty="0" smtClean="0"/>
              <a:t>done</a:t>
            </a:r>
          </a:p>
          <a:p>
            <a:endParaRPr lang="en-GB" dirty="0"/>
          </a:p>
        </p:txBody>
      </p:sp>
    </p:spTree>
    <p:extLst>
      <p:ext uri="{BB962C8B-B14F-4D97-AF65-F5344CB8AC3E}">
        <p14:creationId xmlns:p14="http://schemas.microsoft.com/office/powerpoint/2010/main" val="277916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The kinds of things we ask</a:t>
            </a:r>
            <a:endParaRPr lang="en-GB" dirty="0">
              <a:solidFill>
                <a:schemeClr val="bg1"/>
              </a:solidFill>
            </a:endParaRPr>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sz="1600" b="1" dirty="0">
                <a:solidFill>
                  <a:srgbClr val="92D050"/>
                </a:solidFill>
              </a:rPr>
              <a:t>Simple</a:t>
            </a:r>
            <a:r>
              <a:rPr lang="en-GB" sz="1600" dirty="0"/>
              <a:t> actions:</a:t>
            </a:r>
          </a:p>
          <a:p>
            <a:pPr lvl="1"/>
            <a:r>
              <a:rPr lang="en-GB" sz="1600" i="1" dirty="0"/>
              <a:t>“All printer/toner cartridges are recycled by the practice.”</a:t>
            </a:r>
          </a:p>
          <a:p>
            <a:pPr marL="342900" indent="-342900">
              <a:buFont typeface="Arial" panose="020B0604020202020204" pitchFamily="34" charset="0"/>
              <a:buChar char="•"/>
            </a:pPr>
            <a:r>
              <a:rPr lang="en-GB" sz="1600" b="1" dirty="0">
                <a:solidFill>
                  <a:srgbClr val="92D050"/>
                </a:solidFill>
              </a:rPr>
              <a:t>More complex </a:t>
            </a:r>
            <a:r>
              <a:rPr lang="en-GB" sz="1600" dirty="0"/>
              <a:t>actions:</a:t>
            </a:r>
          </a:p>
          <a:p>
            <a:pPr lvl="1"/>
            <a:r>
              <a:rPr lang="en-GB" sz="1600" i="1" dirty="0"/>
              <a:t>“Within the last 6 months, the practice has carried out a basic walk-around to identify areas that are being heated unnecessarily and taken action to save energy as required</a:t>
            </a:r>
            <a:r>
              <a:rPr lang="en-GB" sz="1600" i="1" dirty="0" smtClean="0"/>
              <a:t>.”</a:t>
            </a:r>
          </a:p>
          <a:p>
            <a:pPr marL="285750" indent="-285750">
              <a:buFont typeface="Arial" panose="020B0604020202020204" pitchFamily="34" charset="0"/>
              <a:buChar char="•"/>
            </a:pPr>
            <a:r>
              <a:rPr lang="en-GB" sz="1600" dirty="0" smtClean="0"/>
              <a:t>Encouraging </a:t>
            </a:r>
            <a:r>
              <a:rPr lang="en-GB" sz="1600" b="1" dirty="0" smtClean="0">
                <a:solidFill>
                  <a:srgbClr val="92D050"/>
                </a:solidFill>
              </a:rPr>
              <a:t>health</a:t>
            </a:r>
            <a:r>
              <a:rPr lang="en-GB" sz="1600" dirty="0" smtClean="0"/>
              <a:t> and </a:t>
            </a:r>
            <a:r>
              <a:rPr lang="en-GB" sz="1600" b="1" dirty="0" smtClean="0">
                <a:solidFill>
                  <a:srgbClr val="92D050"/>
                </a:solidFill>
              </a:rPr>
              <a:t>teamwork</a:t>
            </a:r>
            <a:r>
              <a:rPr lang="en-GB" sz="1600" dirty="0" smtClean="0"/>
              <a:t>:</a:t>
            </a:r>
          </a:p>
          <a:p>
            <a:pPr lvl="1"/>
            <a:r>
              <a:rPr lang="en-GB" sz="1600" i="1" dirty="0" smtClean="0"/>
              <a:t>“</a:t>
            </a:r>
            <a:r>
              <a:rPr lang="en-GB" sz="1600" i="1" dirty="0"/>
              <a:t>Practice staff are encouraged to bring and share healthy food, AND at least twice a year, the team have a 'bring and share' healthy lunch</a:t>
            </a:r>
            <a:r>
              <a:rPr lang="en-GB" sz="1600" i="1" dirty="0" smtClean="0"/>
              <a:t>.”</a:t>
            </a:r>
            <a:endParaRPr lang="en-GB" sz="1600" i="1" dirty="0"/>
          </a:p>
          <a:p>
            <a:pPr marL="285750" indent="-285750">
              <a:buFont typeface="Arial" panose="020B0604020202020204" pitchFamily="34" charset="0"/>
              <a:buChar char="•"/>
            </a:pPr>
            <a:r>
              <a:rPr lang="en-GB" sz="1600" b="1" dirty="0" smtClean="0">
                <a:solidFill>
                  <a:srgbClr val="92D050"/>
                </a:solidFill>
              </a:rPr>
              <a:t>Strategic</a:t>
            </a:r>
            <a:r>
              <a:rPr lang="en-GB" sz="1600" dirty="0" smtClean="0"/>
              <a:t> actions:</a:t>
            </a:r>
          </a:p>
          <a:p>
            <a:pPr lvl="1"/>
            <a:r>
              <a:rPr lang="en-GB" sz="1600" i="1" dirty="0" smtClean="0"/>
              <a:t>“</a:t>
            </a:r>
            <a:r>
              <a:rPr lang="en-GB" sz="1600" i="1" dirty="0"/>
              <a:t>The practice has a corporate social responsibility policy and/or strategy. </a:t>
            </a:r>
            <a:r>
              <a:rPr lang="en-GB" sz="1600" i="1" dirty="0" smtClean="0"/>
              <a:t>”</a:t>
            </a:r>
          </a:p>
          <a:p>
            <a:pPr marL="285750" indent="-285750">
              <a:buFont typeface="Arial" panose="020B0604020202020204" pitchFamily="34" charset="0"/>
              <a:buChar char="•"/>
            </a:pPr>
            <a:r>
              <a:rPr lang="en-GB" sz="1600" b="1" dirty="0" smtClean="0">
                <a:solidFill>
                  <a:srgbClr val="92D050"/>
                </a:solidFill>
              </a:rPr>
              <a:t>Dentistry-specific</a:t>
            </a:r>
            <a:r>
              <a:rPr lang="en-GB" sz="1600" b="1" dirty="0" smtClean="0">
                <a:solidFill>
                  <a:srgbClr val="00B050"/>
                </a:solidFill>
              </a:rPr>
              <a:t> </a:t>
            </a:r>
            <a:r>
              <a:rPr lang="en-GB" sz="1600" dirty="0" smtClean="0"/>
              <a:t>actions:</a:t>
            </a:r>
          </a:p>
          <a:p>
            <a:pPr lvl="1"/>
            <a:r>
              <a:rPr lang="en-GB" sz="1600" i="1" dirty="0" smtClean="0"/>
              <a:t>“</a:t>
            </a:r>
            <a:r>
              <a:rPr lang="en-GB" sz="1600" i="1" dirty="0"/>
              <a:t>The practice has a policy to implement the Minamata Convention on the </a:t>
            </a:r>
            <a:r>
              <a:rPr lang="en-GB" sz="1600" i="1" dirty="0" smtClean="0"/>
              <a:t>phase-down </a:t>
            </a:r>
            <a:r>
              <a:rPr lang="en-GB" sz="1600" i="1" dirty="0"/>
              <a:t>of amalgam and relevant staff have been trained on this</a:t>
            </a:r>
            <a:r>
              <a:rPr lang="en-GB" sz="1600" i="1" dirty="0" smtClean="0"/>
              <a:t>.”</a:t>
            </a:r>
          </a:p>
        </p:txBody>
      </p:sp>
    </p:spTree>
    <p:extLst>
      <p:ext uri="{BB962C8B-B14F-4D97-AF65-F5344CB8AC3E}">
        <p14:creationId xmlns:p14="http://schemas.microsoft.com/office/powerpoint/2010/main" val="106792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How were these decided?</a:t>
            </a:r>
            <a:endParaRPr lang="en-GB" dirty="0">
              <a:solidFill>
                <a:schemeClr val="bg1"/>
              </a:solidFill>
            </a:endParaRPr>
          </a:p>
        </p:txBody>
      </p:sp>
      <p:sp>
        <p:nvSpPr>
          <p:cNvPr id="3" name="Subtitle 2"/>
          <p:cNvSpPr>
            <a:spLocks noGrp="1"/>
          </p:cNvSpPr>
          <p:nvPr>
            <p:ph type="subTitle" idx="1"/>
          </p:nvPr>
        </p:nvSpPr>
        <p:spPr>
          <a:xfrm>
            <a:off x="539552" y="1988840"/>
            <a:ext cx="7992888" cy="648072"/>
          </a:xfrm>
        </p:spPr>
        <p:txBody>
          <a:bodyPr/>
          <a:lstStyle/>
          <a:p>
            <a:pPr marL="342900" indent="-342900">
              <a:buFont typeface="Arial" panose="020B0604020202020204" pitchFamily="34" charset="0"/>
              <a:buChar char="•"/>
            </a:pPr>
            <a:r>
              <a:rPr lang="en-GB" sz="2000" dirty="0" smtClean="0"/>
              <a:t>Initial audits of a small sample of practices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Discussions with the Postgraduate Dental Unit</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smtClean="0"/>
              <a:t>Dental </a:t>
            </a:r>
            <a:r>
              <a:rPr lang="en-GB" sz="2000" dirty="0"/>
              <a:t>consultant </a:t>
            </a:r>
            <a:r>
              <a:rPr lang="en-GB" sz="2000" dirty="0" smtClean="0"/>
              <a:t>advising</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Policies, health and safety</a:t>
            </a:r>
          </a:p>
          <a:p>
            <a:endParaRPr lang="en-GB" sz="2000" dirty="0"/>
          </a:p>
          <a:p>
            <a:pPr marL="342900" indent="-342900">
              <a:buFont typeface="Arial" panose="020B0604020202020204" pitchFamily="34" charset="0"/>
              <a:buChar char="•"/>
            </a:pPr>
            <a:r>
              <a:rPr lang="en-GB" sz="2000" dirty="0" smtClean="0"/>
              <a:t>Continually monitoring and evaluating</a:t>
            </a:r>
            <a:endParaRPr lang="en-GB" sz="2000" dirty="0"/>
          </a:p>
        </p:txBody>
      </p:sp>
    </p:spTree>
    <p:extLst>
      <p:ext uri="{BB962C8B-B14F-4D97-AF65-F5344CB8AC3E}">
        <p14:creationId xmlns:p14="http://schemas.microsoft.com/office/powerpoint/2010/main" val="954725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How do people respond?</a:t>
            </a:r>
            <a:endParaRPr lang="en-GB" dirty="0">
              <a:solidFill>
                <a:schemeClr val="bg1"/>
              </a:solidFill>
            </a:endParaRPr>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sz="2000" i="1" dirty="0" smtClean="0"/>
              <a:t>“It helps us </a:t>
            </a:r>
            <a:r>
              <a:rPr lang="en-GB" sz="2000" b="1" i="1" dirty="0" smtClean="0">
                <a:solidFill>
                  <a:srgbClr val="92D050"/>
                </a:solidFill>
              </a:rPr>
              <a:t>save money </a:t>
            </a:r>
            <a:r>
              <a:rPr lang="en-GB" sz="2000" i="1" dirty="0" smtClean="0"/>
              <a:t>and it’s </a:t>
            </a:r>
            <a:r>
              <a:rPr lang="en-GB" sz="2000" b="1" i="1" dirty="0" smtClean="0">
                <a:solidFill>
                  <a:srgbClr val="92D050"/>
                </a:solidFill>
              </a:rPr>
              <a:t>good for business </a:t>
            </a:r>
            <a:r>
              <a:rPr lang="en-GB" sz="2000" i="1" dirty="0" smtClean="0"/>
              <a:t>as well.”</a:t>
            </a:r>
          </a:p>
          <a:p>
            <a:pPr marL="342900" indent="-342900">
              <a:buFont typeface="Arial" panose="020B0604020202020204" pitchFamily="34" charset="0"/>
              <a:buChar char="•"/>
            </a:pPr>
            <a:r>
              <a:rPr lang="en-GB" sz="2000" i="1" dirty="0" smtClean="0"/>
              <a:t>“We found that we were </a:t>
            </a:r>
            <a:r>
              <a:rPr lang="en-GB" sz="2000" b="1" i="1" dirty="0" smtClean="0">
                <a:solidFill>
                  <a:srgbClr val="92D050"/>
                </a:solidFill>
              </a:rPr>
              <a:t>doing lots anyway</a:t>
            </a:r>
            <a:r>
              <a:rPr lang="en-GB" sz="2000" i="1" dirty="0" smtClean="0"/>
              <a:t>, and it points us in the </a:t>
            </a:r>
            <a:r>
              <a:rPr lang="en-GB" sz="2000" b="1" i="1" dirty="0" smtClean="0">
                <a:solidFill>
                  <a:srgbClr val="92D050"/>
                </a:solidFill>
              </a:rPr>
              <a:t>right direction </a:t>
            </a:r>
            <a:r>
              <a:rPr lang="en-GB" sz="2000" i="1" dirty="0" smtClean="0"/>
              <a:t>for other things…It’s a </a:t>
            </a:r>
            <a:r>
              <a:rPr lang="en-GB" sz="2000" b="1" i="1" dirty="0" smtClean="0">
                <a:solidFill>
                  <a:srgbClr val="92D050"/>
                </a:solidFill>
              </a:rPr>
              <a:t>tough industry </a:t>
            </a:r>
            <a:r>
              <a:rPr lang="en-GB" sz="2000" i="1" dirty="0" smtClean="0"/>
              <a:t>to be green in!”</a:t>
            </a:r>
          </a:p>
          <a:p>
            <a:pPr marL="342900" indent="-342900">
              <a:buFont typeface="Arial" panose="020B0604020202020204" pitchFamily="34" charset="0"/>
              <a:buChar char="•"/>
            </a:pPr>
            <a:r>
              <a:rPr lang="en-GB" sz="2000" i="1" dirty="0" smtClean="0"/>
              <a:t>“This year we concentrated on the </a:t>
            </a:r>
            <a:r>
              <a:rPr lang="en-GB" sz="2000" b="1" i="1" dirty="0" smtClean="0">
                <a:solidFill>
                  <a:srgbClr val="92D050"/>
                </a:solidFill>
              </a:rPr>
              <a:t>charity</a:t>
            </a:r>
            <a:r>
              <a:rPr lang="en-GB" sz="2000" i="1" dirty="0" smtClean="0">
                <a:solidFill>
                  <a:srgbClr val="00B050"/>
                </a:solidFill>
              </a:rPr>
              <a:t> </a:t>
            </a:r>
            <a:r>
              <a:rPr lang="en-GB" sz="2000" i="1" dirty="0" smtClean="0"/>
              <a:t>aspect. Everyone finds it </a:t>
            </a:r>
            <a:r>
              <a:rPr lang="en-GB" sz="2000" b="1" i="1" dirty="0" smtClean="0">
                <a:solidFill>
                  <a:srgbClr val="92D050"/>
                </a:solidFill>
              </a:rPr>
              <a:t>interesting</a:t>
            </a:r>
            <a:r>
              <a:rPr lang="en-GB" sz="2000" i="1" dirty="0" smtClean="0">
                <a:solidFill>
                  <a:srgbClr val="00B050"/>
                </a:solidFill>
              </a:rPr>
              <a:t> </a:t>
            </a:r>
            <a:r>
              <a:rPr lang="en-GB" sz="2000" i="1" dirty="0" smtClean="0"/>
              <a:t>and likes to improve </a:t>
            </a:r>
            <a:r>
              <a:rPr lang="en-GB" sz="2000" b="1" i="1" dirty="0" smtClean="0">
                <a:solidFill>
                  <a:srgbClr val="92D050"/>
                </a:solidFill>
              </a:rPr>
              <a:t>personally</a:t>
            </a:r>
            <a:r>
              <a:rPr lang="en-GB" sz="2000" i="1" dirty="0" smtClean="0"/>
              <a:t>.”</a:t>
            </a:r>
          </a:p>
          <a:p>
            <a:pPr marL="342900" indent="-342900">
              <a:buFont typeface="Arial" panose="020B0604020202020204" pitchFamily="34" charset="0"/>
              <a:buChar char="•"/>
            </a:pPr>
            <a:r>
              <a:rPr lang="en-GB" sz="2000" i="1" dirty="0" smtClean="0"/>
              <a:t>“We’ve introduced </a:t>
            </a:r>
            <a:r>
              <a:rPr lang="en-GB" sz="2000" b="1" i="1" dirty="0" smtClean="0">
                <a:solidFill>
                  <a:srgbClr val="92D050"/>
                </a:solidFill>
              </a:rPr>
              <a:t>travel mugs </a:t>
            </a:r>
            <a:r>
              <a:rPr lang="en-GB" sz="2000" i="1" dirty="0" smtClean="0"/>
              <a:t>for our staff so their tea doesn’t get cold and we don’t </a:t>
            </a:r>
            <a:r>
              <a:rPr lang="en-GB" sz="2000" b="1" i="1" dirty="0" smtClean="0">
                <a:solidFill>
                  <a:srgbClr val="92D050"/>
                </a:solidFill>
              </a:rPr>
              <a:t>boil the kettle </a:t>
            </a:r>
            <a:r>
              <a:rPr lang="en-GB" sz="2000" i="1" dirty="0" smtClean="0"/>
              <a:t>as much – it actually also means they don’t get stuff dropping in their drinks!”</a:t>
            </a:r>
            <a:endParaRPr lang="en-GB" sz="2000" i="1" dirty="0"/>
          </a:p>
        </p:txBody>
      </p:sp>
    </p:spTree>
    <p:extLst>
      <p:ext uri="{BB962C8B-B14F-4D97-AF65-F5344CB8AC3E}">
        <p14:creationId xmlns:p14="http://schemas.microsoft.com/office/powerpoint/2010/main" val="38328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NUS-Presentation-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0DC2FDC9D1494A8A6E3214D86844CB" ma:contentTypeVersion="0" ma:contentTypeDescription="Create a new document." ma:contentTypeScope="" ma:versionID="cc84b0eb5863d832748c1f449c333ed2">
  <xsd:schema xmlns:xsd="http://www.w3.org/2001/XMLSchema" xmlns:xs="http://www.w3.org/2001/XMLSchema" xmlns:p="http://schemas.microsoft.com/office/2006/metadata/properties" targetNamespace="http://schemas.microsoft.com/office/2006/metadata/properties" ma:root="true" ma:fieldsID="e3a2ffee256c1ad4ed8ebf3514766dc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C89FC5-36A0-4FF5-922A-C44B5B434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062C02B-3979-4C2D-A8E4-308A4B21234F}">
  <ds:schemaRefs>
    <ds:schemaRef ds:uri="http://schemas.microsoft.com/sharepoint/v3/contenttype/forms"/>
  </ds:schemaRefs>
</ds:datastoreItem>
</file>

<file path=customXml/itemProps3.xml><?xml version="1.0" encoding="utf-8"?>
<ds:datastoreItem xmlns:ds="http://schemas.openxmlformats.org/officeDocument/2006/customXml" ds:itemID="{BF4C8372-19FB-4899-BFC9-AD9B54474DF1}">
  <ds:schemaRefs>
    <ds:schemaRef ds:uri="http://www.w3.org/XML/1998/namespace"/>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333</TotalTime>
  <Words>720</Words>
  <Application>Microsoft Office PowerPoint</Application>
  <PresentationFormat>On-screen Show (4:3)</PresentationFormat>
  <Paragraphs>96</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Verdana</vt:lpstr>
      <vt:lpstr>Wingdings</vt:lpstr>
      <vt:lpstr>NUS-Presentation-template</vt:lpstr>
      <vt:lpstr>PowerPoint Presentation</vt:lpstr>
      <vt:lpstr>Why NUS?</vt:lpstr>
      <vt:lpstr>The national stats</vt:lpstr>
      <vt:lpstr>What is Green Impact?</vt:lpstr>
      <vt:lpstr>The workbook</vt:lpstr>
      <vt:lpstr>Why dental practices?</vt:lpstr>
      <vt:lpstr>The kinds of things we ask</vt:lpstr>
      <vt:lpstr>How were these decided?</vt:lpstr>
      <vt:lpstr>How do people respond?</vt:lpstr>
      <vt:lpstr>Our achievements</vt:lpstr>
      <vt:lpstr>Thank you!</vt:lpstr>
    </vt:vector>
  </TitlesOfParts>
  <Company>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Williams</dc:creator>
  <cp:lastModifiedBy>Kim Croasdale</cp:lastModifiedBy>
  <cp:revision>38</cp:revision>
  <dcterms:modified xsi:type="dcterms:W3CDTF">2015-02-16T16:25:02Z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0x010100BB0DC2FDC9D1494A8A6E3214D86844CB</vt:lpwstr>
  </property>
</Properties>
</file>