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4" r:id="rId1"/>
  </p:sldMasterIdLst>
  <p:notesMasterIdLst>
    <p:notesMasterId r:id="rId40"/>
  </p:notesMasterIdLst>
  <p:sldIdLst>
    <p:sldId id="436" r:id="rId2"/>
    <p:sldId id="438" r:id="rId3"/>
    <p:sldId id="392" r:id="rId4"/>
    <p:sldId id="481" r:id="rId5"/>
    <p:sldId id="482" r:id="rId6"/>
    <p:sldId id="483" r:id="rId7"/>
    <p:sldId id="462" r:id="rId8"/>
    <p:sldId id="484" r:id="rId9"/>
    <p:sldId id="486" r:id="rId10"/>
    <p:sldId id="495" r:id="rId11"/>
    <p:sldId id="393" r:id="rId12"/>
    <p:sldId id="386" r:id="rId13"/>
    <p:sldId id="395" r:id="rId14"/>
    <p:sldId id="487" r:id="rId15"/>
    <p:sldId id="464" r:id="rId16"/>
    <p:sldId id="485" r:id="rId17"/>
    <p:sldId id="466" r:id="rId18"/>
    <p:sldId id="467" r:id="rId19"/>
    <p:sldId id="468" r:id="rId20"/>
    <p:sldId id="492" r:id="rId21"/>
    <p:sldId id="497" r:id="rId22"/>
    <p:sldId id="473" r:id="rId23"/>
    <p:sldId id="474" r:id="rId24"/>
    <p:sldId id="475" r:id="rId25"/>
    <p:sldId id="469" r:id="rId26"/>
    <p:sldId id="493" r:id="rId27"/>
    <p:sldId id="470" r:id="rId28"/>
    <p:sldId id="471" r:id="rId29"/>
    <p:sldId id="472" r:id="rId30"/>
    <p:sldId id="488" r:id="rId31"/>
    <p:sldId id="490" r:id="rId32"/>
    <p:sldId id="491" r:id="rId33"/>
    <p:sldId id="494" r:id="rId34"/>
    <p:sldId id="489" r:id="rId35"/>
    <p:sldId id="477" r:id="rId36"/>
    <p:sldId id="478" r:id="rId37"/>
    <p:sldId id="480" r:id="rId38"/>
    <p:sldId id="45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81741" autoAdjust="0"/>
  </p:normalViewPr>
  <p:slideViewPr>
    <p:cSldViewPr snapToGrid="0">
      <p:cViewPr varScale="1">
        <p:scale>
          <a:sx n="90" d="100"/>
          <a:sy n="90" d="100"/>
        </p:scale>
        <p:origin x="10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52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FE8816-4F12-409D-B570-51138A5CB828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B3A294-7B7D-4C35-AE9D-552A5BD6681C}">
      <dgm:prSet phldrT="[Text]"/>
      <dgm:spPr/>
      <dgm:t>
        <a:bodyPr/>
        <a:lstStyle/>
        <a:p>
          <a:r>
            <a:rPr lang="en-US" dirty="0" smtClean="0"/>
            <a:t>Outside</a:t>
          </a:r>
          <a:endParaRPr lang="en-US" dirty="0"/>
        </a:p>
      </dgm:t>
    </dgm:pt>
    <dgm:pt modelId="{F0DDD413-A280-4869-8A53-156CA659D273}" type="parTrans" cxnId="{6863F8AD-E9CF-4022-A19C-47D4C899A850}">
      <dgm:prSet/>
      <dgm:spPr/>
      <dgm:t>
        <a:bodyPr/>
        <a:lstStyle/>
        <a:p>
          <a:endParaRPr lang="en-US"/>
        </a:p>
      </dgm:t>
    </dgm:pt>
    <dgm:pt modelId="{E0B8CBEC-20D9-435B-BF2C-7E82D10D6C64}" type="sibTrans" cxnId="{6863F8AD-E9CF-4022-A19C-47D4C899A850}">
      <dgm:prSet/>
      <dgm:spPr/>
      <dgm:t>
        <a:bodyPr/>
        <a:lstStyle/>
        <a:p>
          <a:endParaRPr lang="en-US"/>
        </a:p>
      </dgm:t>
    </dgm:pt>
    <dgm:pt modelId="{B7320586-2090-4F8E-8632-A8D9F29C5CD7}">
      <dgm:prSet phldrT="[Text]"/>
      <dgm:spPr/>
      <dgm:t>
        <a:bodyPr/>
        <a:lstStyle/>
        <a:p>
          <a:r>
            <a:rPr lang="en-US" dirty="0" smtClean="0"/>
            <a:t>Organization</a:t>
          </a:r>
          <a:endParaRPr lang="en-US" dirty="0"/>
        </a:p>
      </dgm:t>
    </dgm:pt>
    <dgm:pt modelId="{28AA3AE1-5040-42A2-9B23-B13553A3EF5F}" type="parTrans" cxnId="{02607303-E8D1-41CF-A896-A27C632865C8}">
      <dgm:prSet/>
      <dgm:spPr/>
      <dgm:t>
        <a:bodyPr/>
        <a:lstStyle/>
        <a:p>
          <a:endParaRPr lang="en-US"/>
        </a:p>
      </dgm:t>
    </dgm:pt>
    <dgm:pt modelId="{35AAB85A-0843-4BCE-A4C7-48A2F41F5CE0}" type="sibTrans" cxnId="{02607303-E8D1-41CF-A896-A27C632865C8}">
      <dgm:prSet/>
      <dgm:spPr/>
      <dgm:t>
        <a:bodyPr/>
        <a:lstStyle/>
        <a:p>
          <a:endParaRPr lang="en-US"/>
        </a:p>
      </dgm:t>
    </dgm:pt>
    <dgm:pt modelId="{A13D4DC8-F157-42A4-851A-985232284E4E}">
      <dgm:prSet phldrT="[Text]"/>
      <dgm:spPr/>
      <dgm:t>
        <a:bodyPr/>
        <a:lstStyle/>
        <a:p>
          <a:r>
            <a:rPr lang="en-US" dirty="0" smtClean="0"/>
            <a:t>Division</a:t>
          </a:r>
          <a:endParaRPr lang="en-US" dirty="0"/>
        </a:p>
      </dgm:t>
    </dgm:pt>
    <dgm:pt modelId="{A5C7329D-8DA0-4409-A449-4C5C5DD5904B}" type="parTrans" cxnId="{1F22913F-F6D5-4FC6-9ABD-1403D2CD49AA}">
      <dgm:prSet/>
      <dgm:spPr/>
      <dgm:t>
        <a:bodyPr/>
        <a:lstStyle/>
        <a:p>
          <a:endParaRPr lang="en-US"/>
        </a:p>
      </dgm:t>
    </dgm:pt>
    <dgm:pt modelId="{CE5FF2BD-EAF7-498F-B3C9-F0ABE02F24A0}" type="sibTrans" cxnId="{1F22913F-F6D5-4FC6-9ABD-1403D2CD49AA}">
      <dgm:prSet/>
      <dgm:spPr/>
      <dgm:t>
        <a:bodyPr/>
        <a:lstStyle/>
        <a:p>
          <a:endParaRPr lang="en-US"/>
        </a:p>
      </dgm:t>
    </dgm:pt>
    <dgm:pt modelId="{5F6734D0-1F93-416C-B727-8A43F44FEE8E}">
      <dgm:prSet phldrT="[Text]"/>
      <dgm:spPr/>
      <dgm:t>
        <a:bodyPr/>
        <a:lstStyle/>
        <a:p>
          <a:r>
            <a:rPr lang="en-US" dirty="0" smtClean="0"/>
            <a:t>Unit/Office</a:t>
          </a:r>
          <a:endParaRPr lang="en-US" dirty="0"/>
        </a:p>
      </dgm:t>
    </dgm:pt>
    <dgm:pt modelId="{0560595B-464C-4230-A5A6-121A06DF6E36}" type="parTrans" cxnId="{A7DDA8F7-45D5-40B8-9D7A-12B6519A923C}">
      <dgm:prSet/>
      <dgm:spPr/>
      <dgm:t>
        <a:bodyPr/>
        <a:lstStyle/>
        <a:p>
          <a:endParaRPr lang="en-US"/>
        </a:p>
      </dgm:t>
    </dgm:pt>
    <dgm:pt modelId="{0110FA6E-AB8E-4396-BD51-F5D72129F16E}" type="sibTrans" cxnId="{A7DDA8F7-45D5-40B8-9D7A-12B6519A923C}">
      <dgm:prSet/>
      <dgm:spPr/>
      <dgm:t>
        <a:bodyPr/>
        <a:lstStyle/>
        <a:p>
          <a:endParaRPr lang="en-US"/>
        </a:p>
      </dgm:t>
    </dgm:pt>
    <dgm:pt modelId="{6D202C56-64C2-401A-9985-28BBAF104BB1}">
      <dgm:prSet phldrT="[Text]"/>
      <dgm:spPr/>
      <dgm:t>
        <a:bodyPr/>
        <a:lstStyle/>
        <a:p>
          <a:r>
            <a:rPr lang="en-US" dirty="0" smtClean="0"/>
            <a:t>Office Group</a:t>
          </a:r>
          <a:endParaRPr lang="en-US" dirty="0"/>
        </a:p>
      </dgm:t>
    </dgm:pt>
    <dgm:pt modelId="{F9B5AF5A-B41D-473D-B738-8385DFB176D0}" type="parTrans" cxnId="{E2E6EA12-DF9C-4A4A-A164-5A90AF2F323F}">
      <dgm:prSet/>
      <dgm:spPr/>
      <dgm:t>
        <a:bodyPr/>
        <a:lstStyle/>
        <a:p>
          <a:endParaRPr lang="en-US"/>
        </a:p>
      </dgm:t>
    </dgm:pt>
    <dgm:pt modelId="{6CFC004C-8737-43FD-86A4-8B9F5D08B11F}" type="sibTrans" cxnId="{E2E6EA12-DF9C-4A4A-A164-5A90AF2F323F}">
      <dgm:prSet/>
      <dgm:spPr/>
      <dgm:t>
        <a:bodyPr/>
        <a:lstStyle/>
        <a:p>
          <a:endParaRPr lang="en-US"/>
        </a:p>
      </dgm:t>
    </dgm:pt>
    <dgm:pt modelId="{F29A24F7-5BCC-4CC8-9E0E-4605E2038B9C}" type="pres">
      <dgm:prSet presAssocID="{B7FE8816-4F12-409D-B570-51138A5CB82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53378A-673D-405E-BC19-D0E6E86D3D2F}" type="pres">
      <dgm:prSet presAssocID="{B7FE8816-4F12-409D-B570-51138A5CB828}" presName="comp1" presStyleCnt="0"/>
      <dgm:spPr/>
    </dgm:pt>
    <dgm:pt modelId="{CABC8EB9-D6CF-4776-9355-C322C1061FF1}" type="pres">
      <dgm:prSet presAssocID="{B7FE8816-4F12-409D-B570-51138A5CB828}" presName="circle1" presStyleLbl="node1" presStyleIdx="0" presStyleCnt="5"/>
      <dgm:spPr/>
      <dgm:t>
        <a:bodyPr/>
        <a:lstStyle/>
        <a:p>
          <a:endParaRPr lang="en-US"/>
        </a:p>
      </dgm:t>
    </dgm:pt>
    <dgm:pt modelId="{D7043FBE-3FB5-4718-9EE7-FEC3EC9625F1}" type="pres">
      <dgm:prSet presAssocID="{B7FE8816-4F12-409D-B570-51138A5CB828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6A70C-4EB9-41A3-A99F-257DF30BD09E}" type="pres">
      <dgm:prSet presAssocID="{B7FE8816-4F12-409D-B570-51138A5CB828}" presName="comp2" presStyleCnt="0"/>
      <dgm:spPr/>
    </dgm:pt>
    <dgm:pt modelId="{6632A194-5C35-46EC-BA9E-355DF50EF9D1}" type="pres">
      <dgm:prSet presAssocID="{B7FE8816-4F12-409D-B570-51138A5CB828}" presName="circle2" presStyleLbl="node1" presStyleIdx="1" presStyleCnt="5"/>
      <dgm:spPr/>
      <dgm:t>
        <a:bodyPr/>
        <a:lstStyle/>
        <a:p>
          <a:endParaRPr lang="en-US"/>
        </a:p>
      </dgm:t>
    </dgm:pt>
    <dgm:pt modelId="{96918C00-0E6E-462C-9114-DC220BBE09F9}" type="pres">
      <dgm:prSet presAssocID="{B7FE8816-4F12-409D-B570-51138A5CB828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5467A-60DC-4A2B-8DB8-369851A283C1}" type="pres">
      <dgm:prSet presAssocID="{B7FE8816-4F12-409D-B570-51138A5CB828}" presName="comp3" presStyleCnt="0"/>
      <dgm:spPr/>
    </dgm:pt>
    <dgm:pt modelId="{19E8BC8E-C127-4984-9DD3-DE3A3FE79345}" type="pres">
      <dgm:prSet presAssocID="{B7FE8816-4F12-409D-B570-51138A5CB828}" presName="circle3" presStyleLbl="node1" presStyleIdx="2" presStyleCnt="5"/>
      <dgm:spPr/>
      <dgm:t>
        <a:bodyPr/>
        <a:lstStyle/>
        <a:p>
          <a:endParaRPr lang="en-US"/>
        </a:p>
      </dgm:t>
    </dgm:pt>
    <dgm:pt modelId="{4D4DF7BE-39FE-4979-8E7E-7129CD5F973A}" type="pres">
      <dgm:prSet presAssocID="{B7FE8816-4F12-409D-B570-51138A5CB828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C3967-7B68-466B-929C-FCB4E2EE85B9}" type="pres">
      <dgm:prSet presAssocID="{B7FE8816-4F12-409D-B570-51138A5CB828}" presName="comp4" presStyleCnt="0"/>
      <dgm:spPr/>
    </dgm:pt>
    <dgm:pt modelId="{D88A0D7C-FE41-402D-81F5-0903B8DE6C9B}" type="pres">
      <dgm:prSet presAssocID="{B7FE8816-4F12-409D-B570-51138A5CB828}" presName="circle4" presStyleLbl="node1" presStyleIdx="3" presStyleCnt="5"/>
      <dgm:spPr/>
      <dgm:t>
        <a:bodyPr/>
        <a:lstStyle/>
        <a:p>
          <a:endParaRPr lang="en-US"/>
        </a:p>
      </dgm:t>
    </dgm:pt>
    <dgm:pt modelId="{603E5F38-61E1-4D38-AF14-12A9E862CACB}" type="pres">
      <dgm:prSet presAssocID="{B7FE8816-4F12-409D-B570-51138A5CB828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C3594-2DD5-4CFD-8BF3-7922F27B25F7}" type="pres">
      <dgm:prSet presAssocID="{B7FE8816-4F12-409D-B570-51138A5CB828}" presName="comp5" presStyleCnt="0"/>
      <dgm:spPr/>
    </dgm:pt>
    <dgm:pt modelId="{9DC47957-3984-498F-818A-B93EDBF7956A}" type="pres">
      <dgm:prSet presAssocID="{B7FE8816-4F12-409D-B570-51138A5CB828}" presName="circle5" presStyleLbl="node1" presStyleIdx="4" presStyleCnt="5"/>
      <dgm:spPr/>
      <dgm:t>
        <a:bodyPr/>
        <a:lstStyle/>
        <a:p>
          <a:endParaRPr lang="en-US"/>
        </a:p>
      </dgm:t>
    </dgm:pt>
    <dgm:pt modelId="{1835A3D8-6E03-4FF1-B8F7-381B316670E1}" type="pres">
      <dgm:prSet presAssocID="{B7FE8816-4F12-409D-B570-51138A5CB828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E8DBF3-E9A0-483F-981B-EEA79FF8F5F2}" type="presOf" srcId="{5F6734D0-1F93-416C-B727-8A43F44FEE8E}" destId="{D88A0D7C-FE41-402D-81F5-0903B8DE6C9B}" srcOrd="0" destOrd="0" presId="urn:microsoft.com/office/officeart/2005/8/layout/venn2"/>
    <dgm:cxn modelId="{3988C661-837B-4B37-B80A-EAA439A9F4E1}" type="presOf" srcId="{A13D4DC8-F157-42A4-851A-985232284E4E}" destId="{4D4DF7BE-39FE-4979-8E7E-7129CD5F973A}" srcOrd="1" destOrd="0" presId="urn:microsoft.com/office/officeart/2005/8/layout/venn2"/>
    <dgm:cxn modelId="{FC3FEAD8-197B-49A7-B87A-07D19C761934}" type="presOf" srcId="{B7320586-2090-4F8E-8632-A8D9F29C5CD7}" destId="{96918C00-0E6E-462C-9114-DC220BBE09F9}" srcOrd="1" destOrd="0" presId="urn:microsoft.com/office/officeart/2005/8/layout/venn2"/>
    <dgm:cxn modelId="{1F22913F-F6D5-4FC6-9ABD-1403D2CD49AA}" srcId="{B7FE8816-4F12-409D-B570-51138A5CB828}" destId="{A13D4DC8-F157-42A4-851A-985232284E4E}" srcOrd="2" destOrd="0" parTransId="{A5C7329D-8DA0-4409-A449-4C5C5DD5904B}" sibTransId="{CE5FF2BD-EAF7-498F-B3C9-F0ABE02F24A0}"/>
    <dgm:cxn modelId="{6C5F4195-3792-4167-9D50-AC0ACB808F8D}" type="presOf" srcId="{ABB3A294-7B7D-4C35-AE9D-552A5BD6681C}" destId="{CABC8EB9-D6CF-4776-9355-C322C1061FF1}" srcOrd="0" destOrd="0" presId="urn:microsoft.com/office/officeart/2005/8/layout/venn2"/>
    <dgm:cxn modelId="{02607303-E8D1-41CF-A896-A27C632865C8}" srcId="{B7FE8816-4F12-409D-B570-51138A5CB828}" destId="{B7320586-2090-4F8E-8632-A8D9F29C5CD7}" srcOrd="1" destOrd="0" parTransId="{28AA3AE1-5040-42A2-9B23-B13553A3EF5F}" sibTransId="{35AAB85A-0843-4BCE-A4C7-48A2F41F5CE0}"/>
    <dgm:cxn modelId="{6863F8AD-E9CF-4022-A19C-47D4C899A850}" srcId="{B7FE8816-4F12-409D-B570-51138A5CB828}" destId="{ABB3A294-7B7D-4C35-AE9D-552A5BD6681C}" srcOrd="0" destOrd="0" parTransId="{F0DDD413-A280-4869-8A53-156CA659D273}" sibTransId="{E0B8CBEC-20D9-435B-BF2C-7E82D10D6C64}"/>
    <dgm:cxn modelId="{15A8E02F-D6A0-4D59-9CB2-3FAC14333C1C}" type="presOf" srcId="{6D202C56-64C2-401A-9985-28BBAF104BB1}" destId="{9DC47957-3984-498F-818A-B93EDBF7956A}" srcOrd="0" destOrd="0" presId="urn:microsoft.com/office/officeart/2005/8/layout/venn2"/>
    <dgm:cxn modelId="{4D6A9854-69CD-4668-ABC8-71EC604E5797}" type="presOf" srcId="{ABB3A294-7B7D-4C35-AE9D-552A5BD6681C}" destId="{D7043FBE-3FB5-4718-9EE7-FEC3EC9625F1}" srcOrd="1" destOrd="0" presId="urn:microsoft.com/office/officeart/2005/8/layout/venn2"/>
    <dgm:cxn modelId="{A7DDA8F7-45D5-40B8-9D7A-12B6519A923C}" srcId="{B7FE8816-4F12-409D-B570-51138A5CB828}" destId="{5F6734D0-1F93-416C-B727-8A43F44FEE8E}" srcOrd="3" destOrd="0" parTransId="{0560595B-464C-4230-A5A6-121A06DF6E36}" sibTransId="{0110FA6E-AB8E-4396-BD51-F5D72129F16E}"/>
    <dgm:cxn modelId="{AA86CBAF-EE20-4E8B-BBAE-5BF8907505C3}" type="presOf" srcId="{B7FE8816-4F12-409D-B570-51138A5CB828}" destId="{F29A24F7-5BCC-4CC8-9E0E-4605E2038B9C}" srcOrd="0" destOrd="0" presId="urn:microsoft.com/office/officeart/2005/8/layout/venn2"/>
    <dgm:cxn modelId="{87BD7449-3EC4-4562-80C3-CD3F21E16016}" type="presOf" srcId="{A13D4DC8-F157-42A4-851A-985232284E4E}" destId="{19E8BC8E-C127-4984-9DD3-DE3A3FE79345}" srcOrd="0" destOrd="0" presId="urn:microsoft.com/office/officeart/2005/8/layout/venn2"/>
    <dgm:cxn modelId="{04BAFD81-94B2-4BF2-99DB-149C80D85D4E}" type="presOf" srcId="{6D202C56-64C2-401A-9985-28BBAF104BB1}" destId="{1835A3D8-6E03-4FF1-B8F7-381B316670E1}" srcOrd="1" destOrd="0" presId="urn:microsoft.com/office/officeart/2005/8/layout/venn2"/>
    <dgm:cxn modelId="{6F465A08-DC4B-4B69-9150-ABD0CBEF5E08}" type="presOf" srcId="{5F6734D0-1F93-416C-B727-8A43F44FEE8E}" destId="{603E5F38-61E1-4D38-AF14-12A9E862CACB}" srcOrd="1" destOrd="0" presId="urn:microsoft.com/office/officeart/2005/8/layout/venn2"/>
    <dgm:cxn modelId="{7309E9B8-CF43-4AF7-B3AF-DDD151C6785E}" type="presOf" srcId="{B7320586-2090-4F8E-8632-A8D9F29C5CD7}" destId="{6632A194-5C35-46EC-BA9E-355DF50EF9D1}" srcOrd="0" destOrd="0" presId="urn:microsoft.com/office/officeart/2005/8/layout/venn2"/>
    <dgm:cxn modelId="{E2E6EA12-DF9C-4A4A-A164-5A90AF2F323F}" srcId="{B7FE8816-4F12-409D-B570-51138A5CB828}" destId="{6D202C56-64C2-401A-9985-28BBAF104BB1}" srcOrd="4" destOrd="0" parTransId="{F9B5AF5A-B41D-473D-B738-8385DFB176D0}" sibTransId="{6CFC004C-8737-43FD-86A4-8B9F5D08B11F}"/>
    <dgm:cxn modelId="{909DB26E-EB75-4428-A380-364D65421A5A}" type="presParOf" srcId="{F29A24F7-5BCC-4CC8-9E0E-4605E2038B9C}" destId="{6053378A-673D-405E-BC19-D0E6E86D3D2F}" srcOrd="0" destOrd="0" presId="urn:microsoft.com/office/officeart/2005/8/layout/venn2"/>
    <dgm:cxn modelId="{F100163D-7FAC-46E1-94A3-4B0D02F89481}" type="presParOf" srcId="{6053378A-673D-405E-BC19-D0E6E86D3D2F}" destId="{CABC8EB9-D6CF-4776-9355-C322C1061FF1}" srcOrd="0" destOrd="0" presId="urn:microsoft.com/office/officeart/2005/8/layout/venn2"/>
    <dgm:cxn modelId="{6BE5ECC5-5CFB-429B-AAEC-65AAF7B7AA4E}" type="presParOf" srcId="{6053378A-673D-405E-BC19-D0E6E86D3D2F}" destId="{D7043FBE-3FB5-4718-9EE7-FEC3EC9625F1}" srcOrd="1" destOrd="0" presId="urn:microsoft.com/office/officeart/2005/8/layout/venn2"/>
    <dgm:cxn modelId="{405F294C-C82C-4CAB-B142-EBB5D248AF44}" type="presParOf" srcId="{F29A24F7-5BCC-4CC8-9E0E-4605E2038B9C}" destId="{A466A70C-4EB9-41A3-A99F-257DF30BD09E}" srcOrd="1" destOrd="0" presId="urn:microsoft.com/office/officeart/2005/8/layout/venn2"/>
    <dgm:cxn modelId="{B4FE4147-73C8-43A4-8890-40653CB5F12B}" type="presParOf" srcId="{A466A70C-4EB9-41A3-A99F-257DF30BD09E}" destId="{6632A194-5C35-46EC-BA9E-355DF50EF9D1}" srcOrd="0" destOrd="0" presId="urn:microsoft.com/office/officeart/2005/8/layout/venn2"/>
    <dgm:cxn modelId="{782F5688-C1F7-490B-BA88-0967BF75A592}" type="presParOf" srcId="{A466A70C-4EB9-41A3-A99F-257DF30BD09E}" destId="{96918C00-0E6E-462C-9114-DC220BBE09F9}" srcOrd="1" destOrd="0" presId="urn:microsoft.com/office/officeart/2005/8/layout/venn2"/>
    <dgm:cxn modelId="{5BCDAE55-A1B0-4073-B6F7-86D6F22497F6}" type="presParOf" srcId="{F29A24F7-5BCC-4CC8-9E0E-4605E2038B9C}" destId="{F8F5467A-60DC-4A2B-8DB8-369851A283C1}" srcOrd="2" destOrd="0" presId="urn:microsoft.com/office/officeart/2005/8/layout/venn2"/>
    <dgm:cxn modelId="{AC23879B-6282-4F2D-96CC-2E966406D19E}" type="presParOf" srcId="{F8F5467A-60DC-4A2B-8DB8-369851A283C1}" destId="{19E8BC8E-C127-4984-9DD3-DE3A3FE79345}" srcOrd="0" destOrd="0" presId="urn:microsoft.com/office/officeart/2005/8/layout/venn2"/>
    <dgm:cxn modelId="{5C27E7BC-5082-4CCF-BC37-BA4C65B62832}" type="presParOf" srcId="{F8F5467A-60DC-4A2B-8DB8-369851A283C1}" destId="{4D4DF7BE-39FE-4979-8E7E-7129CD5F973A}" srcOrd="1" destOrd="0" presId="urn:microsoft.com/office/officeart/2005/8/layout/venn2"/>
    <dgm:cxn modelId="{F2AFA56F-8176-41CD-9F2D-7BFE74E88C22}" type="presParOf" srcId="{F29A24F7-5BCC-4CC8-9E0E-4605E2038B9C}" destId="{B10C3967-7B68-466B-929C-FCB4E2EE85B9}" srcOrd="3" destOrd="0" presId="urn:microsoft.com/office/officeart/2005/8/layout/venn2"/>
    <dgm:cxn modelId="{FA087006-7B23-467D-ACC3-525155078C9F}" type="presParOf" srcId="{B10C3967-7B68-466B-929C-FCB4E2EE85B9}" destId="{D88A0D7C-FE41-402D-81F5-0903B8DE6C9B}" srcOrd="0" destOrd="0" presId="urn:microsoft.com/office/officeart/2005/8/layout/venn2"/>
    <dgm:cxn modelId="{89AF28E1-F134-4F63-96CD-32CB32B0D5C9}" type="presParOf" srcId="{B10C3967-7B68-466B-929C-FCB4E2EE85B9}" destId="{603E5F38-61E1-4D38-AF14-12A9E862CACB}" srcOrd="1" destOrd="0" presId="urn:microsoft.com/office/officeart/2005/8/layout/venn2"/>
    <dgm:cxn modelId="{D10C542D-2D12-4D89-A273-3A210B4D85E0}" type="presParOf" srcId="{F29A24F7-5BCC-4CC8-9E0E-4605E2038B9C}" destId="{EFAC3594-2DD5-4CFD-8BF3-7922F27B25F7}" srcOrd="4" destOrd="0" presId="urn:microsoft.com/office/officeart/2005/8/layout/venn2"/>
    <dgm:cxn modelId="{9A78B716-363A-4497-86D0-CAC1D1269F74}" type="presParOf" srcId="{EFAC3594-2DD5-4CFD-8BF3-7922F27B25F7}" destId="{9DC47957-3984-498F-818A-B93EDBF7956A}" srcOrd="0" destOrd="0" presId="urn:microsoft.com/office/officeart/2005/8/layout/venn2"/>
    <dgm:cxn modelId="{4BB55D7E-5640-45E6-906D-266623E1C335}" type="presParOf" srcId="{EFAC3594-2DD5-4CFD-8BF3-7922F27B25F7}" destId="{1835A3D8-6E03-4FF1-B8F7-381B316670E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FE8816-4F12-409D-B570-51138A5CB828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B3A294-7B7D-4C35-AE9D-552A5BD6681C}">
      <dgm:prSet phldrT="[Text]"/>
      <dgm:spPr/>
      <dgm:t>
        <a:bodyPr/>
        <a:lstStyle/>
        <a:p>
          <a:r>
            <a:rPr lang="en-US" dirty="0" smtClean="0"/>
            <a:t>Outside</a:t>
          </a:r>
          <a:endParaRPr lang="en-US" dirty="0"/>
        </a:p>
      </dgm:t>
    </dgm:pt>
    <dgm:pt modelId="{F0DDD413-A280-4869-8A53-156CA659D273}" type="parTrans" cxnId="{6863F8AD-E9CF-4022-A19C-47D4C899A850}">
      <dgm:prSet/>
      <dgm:spPr/>
      <dgm:t>
        <a:bodyPr/>
        <a:lstStyle/>
        <a:p>
          <a:endParaRPr lang="en-US"/>
        </a:p>
      </dgm:t>
    </dgm:pt>
    <dgm:pt modelId="{E0B8CBEC-20D9-435B-BF2C-7E82D10D6C64}" type="sibTrans" cxnId="{6863F8AD-E9CF-4022-A19C-47D4C899A850}">
      <dgm:prSet/>
      <dgm:spPr/>
      <dgm:t>
        <a:bodyPr/>
        <a:lstStyle/>
        <a:p>
          <a:endParaRPr lang="en-US"/>
        </a:p>
      </dgm:t>
    </dgm:pt>
    <dgm:pt modelId="{B7320586-2090-4F8E-8632-A8D9F29C5CD7}">
      <dgm:prSet phldrT="[Text]"/>
      <dgm:spPr/>
      <dgm:t>
        <a:bodyPr/>
        <a:lstStyle/>
        <a:p>
          <a:r>
            <a:rPr lang="en-US" dirty="0" smtClean="0"/>
            <a:t>Organization</a:t>
          </a:r>
          <a:endParaRPr lang="en-US" dirty="0"/>
        </a:p>
      </dgm:t>
    </dgm:pt>
    <dgm:pt modelId="{28AA3AE1-5040-42A2-9B23-B13553A3EF5F}" type="parTrans" cxnId="{02607303-E8D1-41CF-A896-A27C632865C8}">
      <dgm:prSet/>
      <dgm:spPr/>
      <dgm:t>
        <a:bodyPr/>
        <a:lstStyle/>
        <a:p>
          <a:endParaRPr lang="en-US"/>
        </a:p>
      </dgm:t>
    </dgm:pt>
    <dgm:pt modelId="{35AAB85A-0843-4BCE-A4C7-48A2F41F5CE0}" type="sibTrans" cxnId="{02607303-E8D1-41CF-A896-A27C632865C8}">
      <dgm:prSet/>
      <dgm:spPr/>
      <dgm:t>
        <a:bodyPr/>
        <a:lstStyle/>
        <a:p>
          <a:endParaRPr lang="en-US"/>
        </a:p>
      </dgm:t>
    </dgm:pt>
    <dgm:pt modelId="{A13D4DC8-F157-42A4-851A-985232284E4E}">
      <dgm:prSet phldrT="[Text]"/>
      <dgm:spPr/>
      <dgm:t>
        <a:bodyPr/>
        <a:lstStyle/>
        <a:p>
          <a:r>
            <a:rPr lang="en-US" dirty="0" smtClean="0"/>
            <a:t>Division</a:t>
          </a:r>
          <a:endParaRPr lang="en-US" dirty="0"/>
        </a:p>
      </dgm:t>
    </dgm:pt>
    <dgm:pt modelId="{A5C7329D-8DA0-4409-A449-4C5C5DD5904B}" type="parTrans" cxnId="{1F22913F-F6D5-4FC6-9ABD-1403D2CD49AA}">
      <dgm:prSet/>
      <dgm:spPr/>
      <dgm:t>
        <a:bodyPr/>
        <a:lstStyle/>
        <a:p>
          <a:endParaRPr lang="en-US"/>
        </a:p>
      </dgm:t>
    </dgm:pt>
    <dgm:pt modelId="{CE5FF2BD-EAF7-498F-B3C9-F0ABE02F24A0}" type="sibTrans" cxnId="{1F22913F-F6D5-4FC6-9ABD-1403D2CD49AA}">
      <dgm:prSet/>
      <dgm:spPr/>
      <dgm:t>
        <a:bodyPr/>
        <a:lstStyle/>
        <a:p>
          <a:endParaRPr lang="en-US"/>
        </a:p>
      </dgm:t>
    </dgm:pt>
    <dgm:pt modelId="{5F6734D0-1F93-416C-B727-8A43F44FEE8E}">
      <dgm:prSet phldrT="[Text]"/>
      <dgm:spPr/>
      <dgm:t>
        <a:bodyPr/>
        <a:lstStyle/>
        <a:p>
          <a:r>
            <a:rPr lang="en-US" dirty="0" smtClean="0"/>
            <a:t>Unit/Office</a:t>
          </a:r>
          <a:endParaRPr lang="en-US" dirty="0"/>
        </a:p>
      </dgm:t>
    </dgm:pt>
    <dgm:pt modelId="{0560595B-464C-4230-A5A6-121A06DF6E36}" type="parTrans" cxnId="{A7DDA8F7-45D5-40B8-9D7A-12B6519A923C}">
      <dgm:prSet/>
      <dgm:spPr/>
      <dgm:t>
        <a:bodyPr/>
        <a:lstStyle/>
        <a:p>
          <a:endParaRPr lang="en-US"/>
        </a:p>
      </dgm:t>
    </dgm:pt>
    <dgm:pt modelId="{0110FA6E-AB8E-4396-BD51-F5D72129F16E}" type="sibTrans" cxnId="{A7DDA8F7-45D5-40B8-9D7A-12B6519A923C}">
      <dgm:prSet/>
      <dgm:spPr/>
      <dgm:t>
        <a:bodyPr/>
        <a:lstStyle/>
        <a:p>
          <a:endParaRPr lang="en-US"/>
        </a:p>
      </dgm:t>
    </dgm:pt>
    <dgm:pt modelId="{6D202C56-64C2-401A-9985-28BBAF104BB1}">
      <dgm:prSet phldrT="[Text]"/>
      <dgm:spPr/>
      <dgm:t>
        <a:bodyPr/>
        <a:lstStyle/>
        <a:p>
          <a:r>
            <a:rPr lang="en-US" dirty="0" smtClean="0"/>
            <a:t>Office Group</a:t>
          </a:r>
          <a:endParaRPr lang="en-US" dirty="0"/>
        </a:p>
      </dgm:t>
    </dgm:pt>
    <dgm:pt modelId="{F9B5AF5A-B41D-473D-B738-8385DFB176D0}" type="parTrans" cxnId="{E2E6EA12-DF9C-4A4A-A164-5A90AF2F323F}">
      <dgm:prSet/>
      <dgm:spPr/>
      <dgm:t>
        <a:bodyPr/>
        <a:lstStyle/>
        <a:p>
          <a:endParaRPr lang="en-US"/>
        </a:p>
      </dgm:t>
    </dgm:pt>
    <dgm:pt modelId="{6CFC004C-8737-43FD-86A4-8B9F5D08B11F}" type="sibTrans" cxnId="{E2E6EA12-DF9C-4A4A-A164-5A90AF2F323F}">
      <dgm:prSet/>
      <dgm:spPr/>
      <dgm:t>
        <a:bodyPr/>
        <a:lstStyle/>
        <a:p>
          <a:endParaRPr lang="en-US"/>
        </a:p>
      </dgm:t>
    </dgm:pt>
    <dgm:pt modelId="{F29A24F7-5BCC-4CC8-9E0E-4605E2038B9C}" type="pres">
      <dgm:prSet presAssocID="{B7FE8816-4F12-409D-B570-51138A5CB82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53378A-673D-405E-BC19-D0E6E86D3D2F}" type="pres">
      <dgm:prSet presAssocID="{B7FE8816-4F12-409D-B570-51138A5CB828}" presName="comp1" presStyleCnt="0"/>
      <dgm:spPr/>
    </dgm:pt>
    <dgm:pt modelId="{CABC8EB9-D6CF-4776-9355-C322C1061FF1}" type="pres">
      <dgm:prSet presAssocID="{B7FE8816-4F12-409D-B570-51138A5CB828}" presName="circle1" presStyleLbl="node1" presStyleIdx="0" presStyleCnt="5"/>
      <dgm:spPr/>
      <dgm:t>
        <a:bodyPr/>
        <a:lstStyle/>
        <a:p>
          <a:endParaRPr lang="en-US"/>
        </a:p>
      </dgm:t>
    </dgm:pt>
    <dgm:pt modelId="{D7043FBE-3FB5-4718-9EE7-FEC3EC9625F1}" type="pres">
      <dgm:prSet presAssocID="{B7FE8816-4F12-409D-B570-51138A5CB828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6A70C-4EB9-41A3-A99F-257DF30BD09E}" type="pres">
      <dgm:prSet presAssocID="{B7FE8816-4F12-409D-B570-51138A5CB828}" presName="comp2" presStyleCnt="0"/>
      <dgm:spPr/>
    </dgm:pt>
    <dgm:pt modelId="{6632A194-5C35-46EC-BA9E-355DF50EF9D1}" type="pres">
      <dgm:prSet presAssocID="{B7FE8816-4F12-409D-B570-51138A5CB828}" presName="circle2" presStyleLbl="node1" presStyleIdx="1" presStyleCnt="5"/>
      <dgm:spPr/>
      <dgm:t>
        <a:bodyPr/>
        <a:lstStyle/>
        <a:p>
          <a:endParaRPr lang="en-US"/>
        </a:p>
      </dgm:t>
    </dgm:pt>
    <dgm:pt modelId="{96918C00-0E6E-462C-9114-DC220BBE09F9}" type="pres">
      <dgm:prSet presAssocID="{B7FE8816-4F12-409D-B570-51138A5CB828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5467A-60DC-4A2B-8DB8-369851A283C1}" type="pres">
      <dgm:prSet presAssocID="{B7FE8816-4F12-409D-B570-51138A5CB828}" presName="comp3" presStyleCnt="0"/>
      <dgm:spPr/>
    </dgm:pt>
    <dgm:pt modelId="{19E8BC8E-C127-4984-9DD3-DE3A3FE79345}" type="pres">
      <dgm:prSet presAssocID="{B7FE8816-4F12-409D-B570-51138A5CB828}" presName="circle3" presStyleLbl="node1" presStyleIdx="2" presStyleCnt="5"/>
      <dgm:spPr/>
      <dgm:t>
        <a:bodyPr/>
        <a:lstStyle/>
        <a:p>
          <a:endParaRPr lang="en-US"/>
        </a:p>
      </dgm:t>
    </dgm:pt>
    <dgm:pt modelId="{4D4DF7BE-39FE-4979-8E7E-7129CD5F973A}" type="pres">
      <dgm:prSet presAssocID="{B7FE8816-4F12-409D-B570-51138A5CB828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C3967-7B68-466B-929C-FCB4E2EE85B9}" type="pres">
      <dgm:prSet presAssocID="{B7FE8816-4F12-409D-B570-51138A5CB828}" presName="comp4" presStyleCnt="0"/>
      <dgm:spPr/>
    </dgm:pt>
    <dgm:pt modelId="{D88A0D7C-FE41-402D-81F5-0903B8DE6C9B}" type="pres">
      <dgm:prSet presAssocID="{B7FE8816-4F12-409D-B570-51138A5CB828}" presName="circle4" presStyleLbl="node1" presStyleIdx="3" presStyleCnt="5"/>
      <dgm:spPr/>
      <dgm:t>
        <a:bodyPr/>
        <a:lstStyle/>
        <a:p>
          <a:endParaRPr lang="en-US"/>
        </a:p>
      </dgm:t>
    </dgm:pt>
    <dgm:pt modelId="{603E5F38-61E1-4D38-AF14-12A9E862CACB}" type="pres">
      <dgm:prSet presAssocID="{B7FE8816-4F12-409D-B570-51138A5CB828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C3594-2DD5-4CFD-8BF3-7922F27B25F7}" type="pres">
      <dgm:prSet presAssocID="{B7FE8816-4F12-409D-B570-51138A5CB828}" presName="comp5" presStyleCnt="0"/>
      <dgm:spPr/>
    </dgm:pt>
    <dgm:pt modelId="{9DC47957-3984-498F-818A-B93EDBF7956A}" type="pres">
      <dgm:prSet presAssocID="{B7FE8816-4F12-409D-B570-51138A5CB828}" presName="circle5" presStyleLbl="node1" presStyleIdx="4" presStyleCnt="5"/>
      <dgm:spPr/>
      <dgm:t>
        <a:bodyPr/>
        <a:lstStyle/>
        <a:p>
          <a:endParaRPr lang="en-US"/>
        </a:p>
      </dgm:t>
    </dgm:pt>
    <dgm:pt modelId="{1835A3D8-6E03-4FF1-B8F7-381B316670E1}" type="pres">
      <dgm:prSet presAssocID="{B7FE8816-4F12-409D-B570-51138A5CB828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191A37-FE82-4608-9DE7-20331B800D13}" type="presOf" srcId="{B7320586-2090-4F8E-8632-A8D9F29C5CD7}" destId="{6632A194-5C35-46EC-BA9E-355DF50EF9D1}" srcOrd="0" destOrd="0" presId="urn:microsoft.com/office/officeart/2005/8/layout/venn2"/>
    <dgm:cxn modelId="{1F22913F-F6D5-4FC6-9ABD-1403D2CD49AA}" srcId="{B7FE8816-4F12-409D-B570-51138A5CB828}" destId="{A13D4DC8-F157-42A4-851A-985232284E4E}" srcOrd="2" destOrd="0" parTransId="{A5C7329D-8DA0-4409-A449-4C5C5DD5904B}" sibTransId="{CE5FF2BD-EAF7-498F-B3C9-F0ABE02F24A0}"/>
    <dgm:cxn modelId="{D2905B01-E1B0-4DF0-9EE0-36D293B0160C}" type="presOf" srcId="{5F6734D0-1F93-416C-B727-8A43F44FEE8E}" destId="{D88A0D7C-FE41-402D-81F5-0903B8DE6C9B}" srcOrd="0" destOrd="0" presId="urn:microsoft.com/office/officeart/2005/8/layout/venn2"/>
    <dgm:cxn modelId="{6F4D636F-D8A6-4677-8743-CC043609B438}" type="presOf" srcId="{6D202C56-64C2-401A-9985-28BBAF104BB1}" destId="{1835A3D8-6E03-4FF1-B8F7-381B316670E1}" srcOrd="1" destOrd="0" presId="urn:microsoft.com/office/officeart/2005/8/layout/venn2"/>
    <dgm:cxn modelId="{34AAE2D4-ACAA-40AD-835E-2A64D2F0081E}" type="presOf" srcId="{6D202C56-64C2-401A-9985-28BBAF104BB1}" destId="{9DC47957-3984-498F-818A-B93EDBF7956A}" srcOrd="0" destOrd="0" presId="urn:microsoft.com/office/officeart/2005/8/layout/venn2"/>
    <dgm:cxn modelId="{C63BDAF6-9D94-4857-9EF8-D21FCBC485E1}" type="presOf" srcId="{A13D4DC8-F157-42A4-851A-985232284E4E}" destId="{4D4DF7BE-39FE-4979-8E7E-7129CD5F973A}" srcOrd="1" destOrd="0" presId="urn:microsoft.com/office/officeart/2005/8/layout/venn2"/>
    <dgm:cxn modelId="{53C306DB-0EDD-4F41-8FA1-8728776D8DC3}" type="presOf" srcId="{B7FE8816-4F12-409D-B570-51138A5CB828}" destId="{F29A24F7-5BCC-4CC8-9E0E-4605E2038B9C}" srcOrd="0" destOrd="0" presId="urn:microsoft.com/office/officeart/2005/8/layout/venn2"/>
    <dgm:cxn modelId="{E2E6EA12-DF9C-4A4A-A164-5A90AF2F323F}" srcId="{B7FE8816-4F12-409D-B570-51138A5CB828}" destId="{6D202C56-64C2-401A-9985-28BBAF104BB1}" srcOrd="4" destOrd="0" parTransId="{F9B5AF5A-B41D-473D-B738-8385DFB176D0}" sibTransId="{6CFC004C-8737-43FD-86A4-8B9F5D08B11F}"/>
    <dgm:cxn modelId="{A52244F7-3689-40EE-B625-9231D4B355DE}" type="presOf" srcId="{B7320586-2090-4F8E-8632-A8D9F29C5CD7}" destId="{96918C00-0E6E-462C-9114-DC220BBE09F9}" srcOrd="1" destOrd="0" presId="urn:microsoft.com/office/officeart/2005/8/layout/venn2"/>
    <dgm:cxn modelId="{02607303-E8D1-41CF-A896-A27C632865C8}" srcId="{B7FE8816-4F12-409D-B570-51138A5CB828}" destId="{B7320586-2090-4F8E-8632-A8D9F29C5CD7}" srcOrd="1" destOrd="0" parTransId="{28AA3AE1-5040-42A2-9B23-B13553A3EF5F}" sibTransId="{35AAB85A-0843-4BCE-A4C7-48A2F41F5CE0}"/>
    <dgm:cxn modelId="{4E32FF1B-0485-40DD-87C6-D22F052FB7C5}" type="presOf" srcId="{ABB3A294-7B7D-4C35-AE9D-552A5BD6681C}" destId="{D7043FBE-3FB5-4718-9EE7-FEC3EC9625F1}" srcOrd="1" destOrd="0" presId="urn:microsoft.com/office/officeart/2005/8/layout/venn2"/>
    <dgm:cxn modelId="{B65449DE-367F-4A5F-8863-23F0D6EC7BEB}" type="presOf" srcId="{A13D4DC8-F157-42A4-851A-985232284E4E}" destId="{19E8BC8E-C127-4984-9DD3-DE3A3FE79345}" srcOrd="0" destOrd="0" presId="urn:microsoft.com/office/officeart/2005/8/layout/venn2"/>
    <dgm:cxn modelId="{B2778777-DB90-4100-ABFB-DA98BD190D82}" type="presOf" srcId="{5F6734D0-1F93-416C-B727-8A43F44FEE8E}" destId="{603E5F38-61E1-4D38-AF14-12A9E862CACB}" srcOrd="1" destOrd="0" presId="urn:microsoft.com/office/officeart/2005/8/layout/venn2"/>
    <dgm:cxn modelId="{A7DDA8F7-45D5-40B8-9D7A-12B6519A923C}" srcId="{B7FE8816-4F12-409D-B570-51138A5CB828}" destId="{5F6734D0-1F93-416C-B727-8A43F44FEE8E}" srcOrd="3" destOrd="0" parTransId="{0560595B-464C-4230-A5A6-121A06DF6E36}" sibTransId="{0110FA6E-AB8E-4396-BD51-F5D72129F16E}"/>
    <dgm:cxn modelId="{C73F1A3F-565B-48B2-AF63-A8165720B533}" type="presOf" srcId="{ABB3A294-7B7D-4C35-AE9D-552A5BD6681C}" destId="{CABC8EB9-D6CF-4776-9355-C322C1061FF1}" srcOrd="0" destOrd="0" presId="urn:microsoft.com/office/officeart/2005/8/layout/venn2"/>
    <dgm:cxn modelId="{6863F8AD-E9CF-4022-A19C-47D4C899A850}" srcId="{B7FE8816-4F12-409D-B570-51138A5CB828}" destId="{ABB3A294-7B7D-4C35-AE9D-552A5BD6681C}" srcOrd="0" destOrd="0" parTransId="{F0DDD413-A280-4869-8A53-156CA659D273}" sibTransId="{E0B8CBEC-20D9-435B-BF2C-7E82D10D6C64}"/>
    <dgm:cxn modelId="{DF1E80D1-A24F-493C-819B-51B1F764325E}" type="presParOf" srcId="{F29A24F7-5BCC-4CC8-9E0E-4605E2038B9C}" destId="{6053378A-673D-405E-BC19-D0E6E86D3D2F}" srcOrd="0" destOrd="0" presId="urn:microsoft.com/office/officeart/2005/8/layout/venn2"/>
    <dgm:cxn modelId="{7A5DF05F-BEEA-47E9-9F20-3E328593C10B}" type="presParOf" srcId="{6053378A-673D-405E-BC19-D0E6E86D3D2F}" destId="{CABC8EB9-D6CF-4776-9355-C322C1061FF1}" srcOrd="0" destOrd="0" presId="urn:microsoft.com/office/officeart/2005/8/layout/venn2"/>
    <dgm:cxn modelId="{4202E4ED-350D-45AC-AC76-55E066F373C5}" type="presParOf" srcId="{6053378A-673D-405E-BC19-D0E6E86D3D2F}" destId="{D7043FBE-3FB5-4718-9EE7-FEC3EC9625F1}" srcOrd="1" destOrd="0" presId="urn:microsoft.com/office/officeart/2005/8/layout/venn2"/>
    <dgm:cxn modelId="{6D5AC5A5-28F1-4B10-8F42-4AAA48EE42C6}" type="presParOf" srcId="{F29A24F7-5BCC-4CC8-9E0E-4605E2038B9C}" destId="{A466A70C-4EB9-41A3-A99F-257DF30BD09E}" srcOrd="1" destOrd="0" presId="urn:microsoft.com/office/officeart/2005/8/layout/venn2"/>
    <dgm:cxn modelId="{A1F6B8F3-B7E5-4040-881C-9445EBD6D64D}" type="presParOf" srcId="{A466A70C-4EB9-41A3-A99F-257DF30BD09E}" destId="{6632A194-5C35-46EC-BA9E-355DF50EF9D1}" srcOrd="0" destOrd="0" presId="urn:microsoft.com/office/officeart/2005/8/layout/venn2"/>
    <dgm:cxn modelId="{42537471-4DD1-4A03-9B0E-2CC30C7D10A7}" type="presParOf" srcId="{A466A70C-4EB9-41A3-A99F-257DF30BD09E}" destId="{96918C00-0E6E-462C-9114-DC220BBE09F9}" srcOrd="1" destOrd="0" presId="urn:microsoft.com/office/officeart/2005/8/layout/venn2"/>
    <dgm:cxn modelId="{8EEE15EC-1D3B-4FC3-83C0-58C6B9416EA3}" type="presParOf" srcId="{F29A24F7-5BCC-4CC8-9E0E-4605E2038B9C}" destId="{F8F5467A-60DC-4A2B-8DB8-369851A283C1}" srcOrd="2" destOrd="0" presId="urn:microsoft.com/office/officeart/2005/8/layout/venn2"/>
    <dgm:cxn modelId="{F8D0CDAF-62DB-4903-AF0B-D9DDED983E98}" type="presParOf" srcId="{F8F5467A-60DC-4A2B-8DB8-369851A283C1}" destId="{19E8BC8E-C127-4984-9DD3-DE3A3FE79345}" srcOrd="0" destOrd="0" presId="urn:microsoft.com/office/officeart/2005/8/layout/venn2"/>
    <dgm:cxn modelId="{A4A7D22F-B8BA-4CB3-AAFE-6150E0FAEC47}" type="presParOf" srcId="{F8F5467A-60DC-4A2B-8DB8-369851A283C1}" destId="{4D4DF7BE-39FE-4979-8E7E-7129CD5F973A}" srcOrd="1" destOrd="0" presId="urn:microsoft.com/office/officeart/2005/8/layout/venn2"/>
    <dgm:cxn modelId="{8B7B3F88-6E3A-4DD1-8C86-804171661B24}" type="presParOf" srcId="{F29A24F7-5BCC-4CC8-9E0E-4605E2038B9C}" destId="{B10C3967-7B68-466B-929C-FCB4E2EE85B9}" srcOrd="3" destOrd="0" presId="urn:microsoft.com/office/officeart/2005/8/layout/venn2"/>
    <dgm:cxn modelId="{F5E658EB-4EE3-42BC-9D1D-CD6704B4F11E}" type="presParOf" srcId="{B10C3967-7B68-466B-929C-FCB4E2EE85B9}" destId="{D88A0D7C-FE41-402D-81F5-0903B8DE6C9B}" srcOrd="0" destOrd="0" presId="urn:microsoft.com/office/officeart/2005/8/layout/venn2"/>
    <dgm:cxn modelId="{D49F31E2-0BB7-4D5B-B089-16E8808D4134}" type="presParOf" srcId="{B10C3967-7B68-466B-929C-FCB4E2EE85B9}" destId="{603E5F38-61E1-4D38-AF14-12A9E862CACB}" srcOrd="1" destOrd="0" presId="urn:microsoft.com/office/officeart/2005/8/layout/venn2"/>
    <dgm:cxn modelId="{2AD3777F-D510-429D-AF21-7D24C33E2A46}" type="presParOf" srcId="{F29A24F7-5BCC-4CC8-9E0E-4605E2038B9C}" destId="{EFAC3594-2DD5-4CFD-8BF3-7922F27B25F7}" srcOrd="4" destOrd="0" presId="urn:microsoft.com/office/officeart/2005/8/layout/venn2"/>
    <dgm:cxn modelId="{750CFF05-75A7-4F7D-8943-A9121DA10D39}" type="presParOf" srcId="{EFAC3594-2DD5-4CFD-8BF3-7922F27B25F7}" destId="{9DC47957-3984-498F-818A-B93EDBF7956A}" srcOrd="0" destOrd="0" presId="urn:microsoft.com/office/officeart/2005/8/layout/venn2"/>
    <dgm:cxn modelId="{CB3CA648-801C-49A9-91CE-811C6CF65B21}" type="presParOf" srcId="{EFAC3594-2DD5-4CFD-8BF3-7922F27B25F7}" destId="{1835A3D8-6E03-4FF1-B8F7-381B316670E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23ABA5-17D0-45D0-9B2C-8DA849F9781A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EC9C1773-66F6-4573-A20F-68DCC530E03B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Economy</a:t>
          </a:r>
          <a:endParaRPr lang="en-US" dirty="0">
            <a:solidFill>
              <a:sysClr val="windowText" lastClr="000000"/>
            </a:solidFill>
          </a:endParaRPr>
        </a:p>
      </dgm:t>
    </dgm:pt>
    <dgm:pt modelId="{DD4335B0-B25B-470E-AD8F-A435DF312856}" type="parTrans" cxnId="{963DD22C-9A3B-4836-A2B2-6BEEF370B96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0336170-0921-479B-9990-8D09BB9C5893}" type="sibTrans" cxnId="{963DD22C-9A3B-4836-A2B2-6BEEF370B961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6570251-676B-4703-A67E-968E5FA0145B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Equity / Quality</a:t>
          </a:r>
          <a:endParaRPr lang="en-US" dirty="0">
            <a:solidFill>
              <a:sysClr val="windowText" lastClr="000000"/>
            </a:solidFill>
          </a:endParaRPr>
        </a:p>
      </dgm:t>
    </dgm:pt>
    <dgm:pt modelId="{FA7F7FC4-6987-46AF-AAA7-AD10FB835481}" type="parTrans" cxnId="{43E0683E-2F2B-4EB2-B69C-E939D26160F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849AD9DA-1AFC-4616-B3DC-8B4D3BB86794}" type="sibTrans" cxnId="{43E0683E-2F2B-4EB2-B69C-E939D26160F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8938633D-83C1-43A8-9742-CD22CA88AD15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Environment</a:t>
          </a:r>
          <a:endParaRPr lang="en-US" dirty="0">
            <a:solidFill>
              <a:sysClr val="windowText" lastClr="000000"/>
            </a:solidFill>
          </a:endParaRPr>
        </a:p>
      </dgm:t>
    </dgm:pt>
    <dgm:pt modelId="{0348DCA3-8178-4EB7-B292-B2C4A11B07F4}" type="parTrans" cxnId="{2812AAE2-47F2-4DF0-87D7-E0144924D265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4359B11-8815-4B10-9A33-3618CBC23135}" type="sibTrans" cxnId="{2812AAE2-47F2-4DF0-87D7-E0144924D265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D366A77-DA73-4A33-A0DC-38953A4730D9}" type="pres">
      <dgm:prSet presAssocID="{3F23ABA5-17D0-45D0-9B2C-8DA849F9781A}" presName="compositeShape" presStyleCnt="0">
        <dgm:presLayoutVars>
          <dgm:chMax val="7"/>
          <dgm:dir/>
          <dgm:resizeHandles val="exact"/>
        </dgm:presLayoutVars>
      </dgm:prSet>
      <dgm:spPr/>
    </dgm:pt>
    <dgm:pt modelId="{6F566395-CAE9-452D-B8B7-AD680D78DE1A}" type="pres">
      <dgm:prSet presAssocID="{EC9C1773-66F6-4573-A20F-68DCC530E03B}" presName="circ1" presStyleLbl="vennNode1" presStyleIdx="0" presStyleCnt="3"/>
      <dgm:spPr/>
      <dgm:t>
        <a:bodyPr/>
        <a:lstStyle/>
        <a:p>
          <a:endParaRPr lang="en-US"/>
        </a:p>
      </dgm:t>
    </dgm:pt>
    <dgm:pt modelId="{E7F5BAE6-86C4-4C10-964D-CCC610517380}" type="pres">
      <dgm:prSet presAssocID="{EC9C1773-66F6-4573-A20F-68DCC530E03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9C5E74-E08C-444F-8557-4C46C572D1CF}" type="pres">
      <dgm:prSet presAssocID="{A6570251-676B-4703-A67E-968E5FA0145B}" presName="circ2" presStyleLbl="vennNode1" presStyleIdx="1" presStyleCnt="3"/>
      <dgm:spPr/>
      <dgm:t>
        <a:bodyPr/>
        <a:lstStyle/>
        <a:p>
          <a:endParaRPr lang="en-US"/>
        </a:p>
      </dgm:t>
    </dgm:pt>
    <dgm:pt modelId="{09186E93-CF99-49F2-87AB-B0D1A0EAD4E6}" type="pres">
      <dgm:prSet presAssocID="{A6570251-676B-4703-A67E-968E5FA0145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53137-AD64-44C6-93D0-A6182919E9A0}" type="pres">
      <dgm:prSet presAssocID="{8938633D-83C1-43A8-9742-CD22CA88AD15}" presName="circ3" presStyleLbl="vennNode1" presStyleIdx="2" presStyleCnt="3"/>
      <dgm:spPr/>
      <dgm:t>
        <a:bodyPr/>
        <a:lstStyle/>
        <a:p>
          <a:endParaRPr lang="en-US"/>
        </a:p>
      </dgm:t>
    </dgm:pt>
    <dgm:pt modelId="{4D3D0CE0-AA58-4286-9B22-5D8CE0A51E1F}" type="pres">
      <dgm:prSet presAssocID="{8938633D-83C1-43A8-9742-CD22CA88AD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0417E0-DF93-429B-B0F4-1F2AB911053C}" type="presOf" srcId="{EC9C1773-66F6-4573-A20F-68DCC530E03B}" destId="{6F566395-CAE9-452D-B8B7-AD680D78DE1A}" srcOrd="0" destOrd="0" presId="urn:microsoft.com/office/officeart/2005/8/layout/venn1"/>
    <dgm:cxn modelId="{E814CD7E-E5C0-47B0-8982-AFE542949ACE}" type="presOf" srcId="{8938633D-83C1-43A8-9742-CD22CA88AD15}" destId="{4D3D0CE0-AA58-4286-9B22-5D8CE0A51E1F}" srcOrd="1" destOrd="0" presId="urn:microsoft.com/office/officeart/2005/8/layout/venn1"/>
    <dgm:cxn modelId="{963DD22C-9A3B-4836-A2B2-6BEEF370B961}" srcId="{3F23ABA5-17D0-45D0-9B2C-8DA849F9781A}" destId="{EC9C1773-66F6-4573-A20F-68DCC530E03B}" srcOrd="0" destOrd="0" parTransId="{DD4335B0-B25B-470E-AD8F-A435DF312856}" sibTransId="{30336170-0921-479B-9990-8D09BB9C5893}"/>
    <dgm:cxn modelId="{156913FB-CFFD-4E24-9A25-FB09C6B6403C}" type="presOf" srcId="{3F23ABA5-17D0-45D0-9B2C-8DA849F9781A}" destId="{7D366A77-DA73-4A33-A0DC-38953A4730D9}" srcOrd="0" destOrd="0" presId="urn:microsoft.com/office/officeart/2005/8/layout/venn1"/>
    <dgm:cxn modelId="{08D230B4-7837-4B31-AB04-B671EFFF5241}" type="presOf" srcId="{EC9C1773-66F6-4573-A20F-68DCC530E03B}" destId="{E7F5BAE6-86C4-4C10-964D-CCC610517380}" srcOrd="1" destOrd="0" presId="urn:microsoft.com/office/officeart/2005/8/layout/venn1"/>
    <dgm:cxn modelId="{43E0683E-2F2B-4EB2-B69C-E939D26160F3}" srcId="{3F23ABA5-17D0-45D0-9B2C-8DA849F9781A}" destId="{A6570251-676B-4703-A67E-968E5FA0145B}" srcOrd="1" destOrd="0" parTransId="{FA7F7FC4-6987-46AF-AAA7-AD10FB835481}" sibTransId="{849AD9DA-1AFC-4616-B3DC-8B4D3BB86794}"/>
    <dgm:cxn modelId="{2812AAE2-47F2-4DF0-87D7-E0144924D265}" srcId="{3F23ABA5-17D0-45D0-9B2C-8DA849F9781A}" destId="{8938633D-83C1-43A8-9742-CD22CA88AD15}" srcOrd="2" destOrd="0" parTransId="{0348DCA3-8178-4EB7-B292-B2C4A11B07F4}" sibTransId="{44359B11-8815-4B10-9A33-3618CBC23135}"/>
    <dgm:cxn modelId="{EA92F569-F591-47AC-AF3A-BDBEC9265DE8}" type="presOf" srcId="{8938633D-83C1-43A8-9742-CD22CA88AD15}" destId="{F9D53137-AD64-44C6-93D0-A6182919E9A0}" srcOrd="0" destOrd="0" presId="urn:microsoft.com/office/officeart/2005/8/layout/venn1"/>
    <dgm:cxn modelId="{078FE98A-4C36-405F-BB8B-1E87DEA08ABD}" type="presOf" srcId="{A6570251-676B-4703-A67E-968E5FA0145B}" destId="{129C5E74-E08C-444F-8557-4C46C572D1CF}" srcOrd="0" destOrd="0" presId="urn:microsoft.com/office/officeart/2005/8/layout/venn1"/>
    <dgm:cxn modelId="{C74C077F-C34C-43A4-9096-30F6204FF32B}" type="presOf" srcId="{A6570251-676B-4703-A67E-968E5FA0145B}" destId="{09186E93-CF99-49F2-87AB-B0D1A0EAD4E6}" srcOrd="1" destOrd="0" presId="urn:microsoft.com/office/officeart/2005/8/layout/venn1"/>
    <dgm:cxn modelId="{E5E77BD6-18F0-4D7E-BE0E-8C7C81FCAB44}" type="presParOf" srcId="{7D366A77-DA73-4A33-A0DC-38953A4730D9}" destId="{6F566395-CAE9-452D-B8B7-AD680D78DE1A}" srcOrd="0" destOrd="0" presId="urn:microsoft.com/office/officeart/2005/8/layout/venn1"/>
    <dgm:cxn modelId="{CEDC7443-2E93-4C96-9278-53A5B8DC6882}" type="presParOf" srcId="{7D366A77-DA73-4A33-A0DC-38953A4730D9}" destId="{E7F5BAE6-86C4-4C10-964D-CCC610517380}" srcOrd="1" destOrd="0" presId="urn:microsoft.com/office/officeart/2005/8/layout/venn1"/>
    <dgm:cxn modelId="{3C06B2D7-EAEF-4B82-8B36-830209F88CF2}" type="presParOf" srcId="{7D366A77-DA73-4A33-A0DC-38953A4730D9}" destId="{129C5E74-E08C-444F-8557-4C46C572D1CF}" srcOrd="2" destOrd="0" presId="urn:microsoft.com/office/officeart/2005/8/layout/venn1"/>
    <dgm:cxn modelId="{233683CA-8C1A-4E5A-AAF5-578EE16D4D1B}" type="presParOf" srcId="{7D366A77-DA73-4A33-A0DC-38953A4730D9}" destId="{09186E93-CF99-49F2-87AB-B0D1A0EAD4E6}" srcOrd="3" destOrd="0" presId="urn:microsoft.com/office/officeart/2005/8/layout/venn1"/>
    <dgm:cxn modelId="{FAF60761-6BC2-448C-80C2-74B82943FAE8}" type="presParOf" srcId="{7D366A77-DA73-4A33-A0DC-38953A4730D9}" destId="{F9D53137-AD64-44C6-93D0-A6182919E9A0}" srcOrd="4" destOrd="0" presId="urn:microsoft.com/office/officeart/2005/8/layout/venn1"/>
    <dgm:cxn modelId="{8E66A90F-6303-4337-9B1A-F0452F31DD33}" type="presParOf" srcId="{7D366A77-DA73-4A33-A0DC-38953A4730D9}" destId="{4D3D0CE0-AA58-4286-9B22-5D8CE0A51E1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C8EB9-D6CF-4776-9355-C322C1061FF1}">
      <dsp:nvSpPr>
        <dsp:cNvPr id="0" name=""/>
        <dsp:cNvSpPr/>
      </dsp:nvSpPr>
      <dsp:spPr>
        <a:xfrm>
          <a:off x="756444" y="0"/>
          <a:ext cx="3668712" cy="36687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Outside</a:t>
          </a:r>
          <a:endParaRPr lang="en-US" sz="1200" kern="1200" dirty="0"/>
        </a:p>
      </dsp:txBody>
      <dsp:txXfrm>
        <a:off x="1902916" y="183435"/>
        <a:ext cx="1375767" cy="366871"/>
      </dsp:txXfrm>
    </dsp:sp>
    <dsp:sp modelId="{6632A194-5C35-46EC-BA9E-355DF50EF9D1}">
      <dsp:nvSpPr>
        <dsp:cNvPr id="0" name=""/>
        <dsp:cNvSpPr/>
      </dsp:nvSpPr>
      <dsp:spPr>
        <a:xfrm>
          <a:off x="1031597" y="550306"/>
          <a:ext cx="3118405" cy="31184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Organization</a:t>
          </a:r>
          <a:endParaRPr lang="en-US" sz="1200" kern="1200" dirty="0"/>
        </a:p>
      </dsp:txBody>
      <dsp:txXfrm>
        <a:off x="1918393" y="729615"/>
        <a:ext cx="1344812" cy="358616"/>
      </dsp:txXfrm>
    </dsp:sp>
    <dsp:sp modelId="{19E8BC8E-C127-4984-9DD3-DE3A3FE79345}">
      <dsp:nvSpPr>
        <dsp:cNvPr id="0" name=""/>
        <dsp:cNvSpPr/>
      </dsp:nvSpPr>
      <dsp:spPr>
        <a:xfrm>
          <a:off x="1306750" y="1100613"/>
          <a:ext cx="2568098" cy="25680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Division</a:t>
          </a:r>
          <a:endParaRPr lang="en-US" sz="1200" kern="1200" dirty="0"/>
        </a:p>
      </dsp:txBody>
      <dsp:txXfrm>
        <a:off x="1926304" y="1277812"/>
        <a:ext cx="1328990" cy="354397"/>
      </dsp:txXfrm>
    </dsp:sp>
    <dsp:sp modelId="{D88A0D7C-FE41-402D-81F5-0903B8DE6C9B}">
      <dsp:nvSpPr>
        <dsp:cNvPr id="0" name=""/>
        <dsp:cNvSpPr/>
      </dsp:nvSpPr>
      <dsp:spPr>
        <a:xfrm>
          <a:off x="1581904" y="1650920"/>
          <a:ext cx="2017791" cy="201779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Unit/Office</a:t>
          </a:r>
          <a:endParaRPr lang="en-US" sz="1200" kern="1200" dirty="0"/>
        </a:p>
      </dsp:txBody>
      <dsp:txXfrm>
        <a:off x="2045996" y="1832521"/>
        <a:ext cx="1089607" cy="363202"/>
      </dsp:txXfrm>
    </dsp:sp>
    <dsp:sp modelId="{9DC47957-3984-498F-818A-B93EDBF7956A}">
      <dsp:nvSpPr>
        <dsp:cNvPr id="0" name=""/>
        <dsp:cNvSpPr/>
      </dsp:nvSpPr>
      <dsp:spPr>
        <a:xfrm>
          <a:off x="1857057" y="2201227"/>
          <a:ext cx="1467484" cy="146748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Office Group</a:t>
          </a:r>
          <a:endParaRPr lang="en-US" sz="1200" kern="1200" dirty="0"/>
        </a:p>
      </dsp:txBody>
      <dsp:txXfrm>
        <a:off x="2071965" y="2568098"/>
        <a:ext cx="1037668" cy="733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C8EB9-D6CF-4776-9355-C322C1061FF1}">
      <dsp:nvSpPr>
        <dsp:cNvPr id="0" name=""/>
        <dsp:cNvSpPr/>
      </dsp:nvSpPr>
      <dsp:spPr>
        <a:xfrm>
          <a:off x="571500" y="0"/>
          <a:ext cx="4037012" cy="40370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Outside</a:t>
          </a:r>
          <a:endParaRPr lang="en-US" sz="1400" kern="1200" dirty="0"/>
        </a:p>
      </dsp:txBody>
      <dsp:txXfrm>
        <a:off x="1833066" y="201850"/>
        <a:ext cx="1513879" cy="403701"/>
      </dsp:txXfrm>
    </dsp:sp>
    <dsp:sp modelId="{6632A194-5C35-46EC-BA9E-355DF50EF9D1}">
      <dsp:nvSpPr>
        <dsp:cNvPr id="0" name=""/>
        <dsp:cNvSpPr/>
      </dsp:nvSpPr>
      <dsp:spPr>
        <a:xfrm>
          <a:off x="874275" y="605551"/>
          <a:ext cx="3431460" cy="34314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Organization</a:t>
          </a:r>
          <a:endParaRPr lang="en-US" sz="1400" kern="1200" dirty="0"/>
        </a:p>
      </dsp:txBody>
      <dsp:txXfrm>
        <a:off x="1850097" y="802860"/>
        <a:ext cx="1479817" cy="394617"/>
      </dsp:txXfrm>
    </dsp:sp>
    <dsp:sp modelId="{19E8BC8E-C127-4984-9DD3-DE3A3FE79345}">
      <dsp:nvSpPr>
        <dsp:cNvPr id="0" name=""/>
        <dsp:cNvSpPr/>
      </dsp:nvSpPr>
      <dsp:spPr>
        <a:xfrm>
          <a:off x="1177051" y="1211103"/>
          <a:ext cx="2825908" cy="28259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Division</a:t>
          </a:r>
          <a:endParaRPr lang="en-US" sz="1400" kern="1200" dirty="0"/>
        </a:p>
      </dsp:txBody>
      <dsp:txXfrm>
        <a:off x="1858802" y="1406091"/>
        <a:ext cx="1462407" cy="389975"/>
      </dsp:txXfrm>
    </dsp:sp>
    <dsp:sp modelId="{D88A0D7C-FE41-402D-81F5-0903B8DE6C9B}">
      <dsp:nvSpPr>
        <dsp:cNvPr id="0" name=""/>
        <dsp:cNvSpPr/>
      </dsp:nvSpPr>
      <dsp:spPr>
        <a:xfrm>
          <a:off x="1479827" y="1816655"/>
          <a:ext cx="2220356" cy="22203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Unit/Office</a:t>
          </a:r>
          <a:endParaRPr lang="en-US" sz="1400" kern="1200" dirty="0"/>
        </a:p>
      </dsp:txBody>
      <dsp:txXfrm>
        <a:off x="1990509" y="2016487"/>
        <a:ext cx="1198992" cy="399664"/>
      </dsp:txXfrm>
    </dsp:sp>
    <dsp:sp modelId="{9DC47957-3984-498F-818A-B93EDBF7956A}">
      <dsp:nvSpPr>
        <dsp:cNvPr id="0" name=""/>
        <dsp:cNvSpPr/>
      </dsp:nvSpPr>
      <dsp:spPr>
        <a:xfrm>
          <a:off x="1782603" y="2422207"/>
          <a:ext cx="1614804" cy="16148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Office Group</a:t>
          </a:r>
          <a:endParaRPr lang="en-US" sz="1400" kern="1200" dirty="0"/>
        </a:p>
      </dsp:txBody>
      <dsp:txXfrm>
        <a:off x="2019086" y="2825908"/>
        <a:ext cx="1141839" cy="807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66395-CAE9-452D-B8B7-AD680D78DE1A}">
      <dsp:nvSpPr>
        <dsp:cNvPr id="0" name=""/>
        <dsp:cNvSpPr/>
      </dsp:nvSpPr>
      <dsp:spPr>
        <a:xfrm>
          <a:off x="1485900" y="68728"/>
          <a:ext cx="3298951" cy="329895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ysClr val="windowText" lastClr="000000"/>
              </a:solidFill>
            </a:rPr>
            <a:t>Economy</a:t>
          </a:r>
          <a:endParaRPr lang="en-US" sz="2700" kern="1200" dirty="0">
            <a:solidFill>
              <a:sysClr val="windowText" lastClr="000000"/>
            </a:solidFill>
          </a:endParaRPr>
        </a:p>
      </dsp:txBody>
      <dsp:txXfrm>
        <a:off x="1925760" y="646044"/>
        <a:ext cx="2419231" cy="1484528"/>
      </dsp:txXfrm>
    </dsp:sp>
    <dsp:sp modelId="{129C5E74-E08C-444F-8557-4C46C572D1CF}">
      <dsp:nvSpPr>
        <dsp:cNvPr id="0" name=""/>
        <dsp:cNvSpPr/>
      </dsp:nvSpPr>
      <dsp:spPr>
        <a:xfrm>
          <a:off x="2676271" y="2130573"/>
          <a:ext cx="3298951" cy="329895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ysClr val="windowText" lastClr="000000"/>
              </a:solidFill>
            </a:rPr>
            <a:t>Equity / Quality</a:t>
          </a:r>
          <a:endParaRPr lang="en-US" sz="2700" kern="1200" dirty="0">
            <a:solidFill>
              <a:sysClr val="windowText" lastClr="000000"/>
            </a:solidFill>
          </a:endParaRPr>
        </a:p>
      </dsp:txBody>
      <dsp:txXfrm>
        <a:off x="3685201" y="2982802"/>
        <a:ext cx="1979371" cy="1814423"/>
      </dsp:txXfrm>
    </dsp:sp>
    <dsp:sp modelId="{F9D53137-AD64-44C6-93D0-A6182919E9A0}">
      <dsp:nvSpPr>
        <dsp:cNvPr id="0" name=""/>
        <dsp:cNvSpPr/>
      </dsp:nvSpPr>
      <dsp:spPr>
        <a:xfrm>
          <a:off x="295528" y="2130573"/>
          <a:ext cx="3298951" cy="329895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ysClr val="windowText" lastClr="000000"/>
              </a:solidFill>
            </a:rPr>
            <a:t>Environment</a:t>
          </a:r>
          <a:endParaRPr lang="en-US" sz="2700" kern="1200" dirty="0">
            <a:solidFill>
              <a:sysClr val="windowText" lastClr="000000"/>
            </a:solidFill>
          </a:endParaRPr>
        </a:p>
      </dsp:txBody>
      <dsp:txXfrm>
        <a:off x="606179" y="2982802"/>
        <a:ext cx="1979371" cy="1814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00846-1A8B-41CC-8CA2-9709AD8E97BF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91FDA-4938-435C-A7D9-7445152305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0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1FDA-4938-435C-A7D9-7445152305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Clinical</a:t>
            </a:r>
            <a:r>
              <a:rPr lang="en-US" baseline="0" dirty="0" smtClean="0"/>
              <a:t> areas typically represent the largest use of resources, largest waste generation, and largest spending = largest opportunity. BUT typically have more regulations, policies, liabilities, and risks.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Non-clinical areas are easier to get started on, but may have lower yields. HOWEVER, you can generate MORE interest in projects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1FDA-4938-435C-A7D9-7445152305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Clinical</a:t>
            </a:r>
            <a:r>
              <a:rPr lang="en-US" baseline="0" dirty="0" smtClean="0"/>
              <a:t> areas typically represent the largest use of resources, largest waste generation, and largest spending = largest opportunity. BUT typically have more regulations, policies, liabilities, and risks.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Non-clinical areas are easier to get started on, but may have lower yields. HOWEVER, you can generate MORE interest in projects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1FDA-4938-435C-A7D9-7445152305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9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1FDA-4938-435C-A7D9-7445152305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725" y="2264070"/>
            <a:ext cx="10674676" cy="1294372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7725" y="4080130"/>
            <a:ext cx="10674676" cy="328231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133" b="0" i="0" cap="none" baseline="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96" y="5071677"/>
            <a:ext cx="12189389" cy="1789499"/>
          </a:xfrm>
          <a:custGeom>
            <a:avLst/>
            <a:gdLst>
              <a:gd name="connsiteX0" fmla="*/ 0 w 9142413"/>
              <a:gd name="connsiteY0" fmla="*/ 0 h 1360841"/>
              <a:gd name="connsiteX1" fmla="*/ 9142413 w 9142413"/>
              <a:gd name="connsiteY1" fmla="*/ 0 h 1360841"/>
              <a:gd name="connsiteX2" fmla="*/ 9142413 w 9142413"/>
              <a:gd name="connsiteY2" fmla="*/ 1360841 h 1360841"/>
              <a:gd name="connsiteX3" fmla="*/ 0 w 9142413"/>
              <a:gd name="connsiteY3" fmla="*/ 1360841 h 1360841"/>
              <a:gd name="connsiteX4" fmla="*/ 0 w 9142413"/>
              <a:gd name="connsiteY4" fmla="*/ 0 h 1360841"/>
              <a:gd name="connsiteX0" fmla="*/ 0 w 9142413"/>
              <a:gd name="connsiteY0" fmla="*/ 0 h 1360841"/>
              <a:gd name="connsiteX1" fmla="*/ 702469 w 9142413"/>
              <a:gd name="connsiteY1" fmla="*/ 1147 h 1360841"/>
              <a:gd name="connsiteX2" fmla="*/ 9142413 w 9142413"/>
              <a:gd name="connsiteY2" fmla="*/ 0 h 1360841"/>
              <a:gd name="connsiteX3" fmla="*/ 9142413 w 9142413"/>
              <a:gd name="connsiteY3" fmla="*/ 1360841 h 1360841"/>
              <a:gd name="connsiteX4" fmla="*/ 0 w 9142413"/>
              <a:gd name="connsiteY4" fmla="*/ 1360841 h 1360841"/>
              <a:gd name="connsiteX5" fmla="*/ 0 w 9142413"/>
              <a:gd name="connsiteY5" fmla="*/ 0 h 1360841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966788 w 9142413"/>
              <a:gd name="connsiteY2" fmla="*/ 0 h 1362075"/>
              <a:gd name="connsiteX3" fmla="*/ 9142413 w 9142413"/>
              <a:gd name="connsiteY3" fmla="*/ 1234 h 1362075"/>
              <a:gd name="connsiteX4" fmla="*/ 9142413 w 9142413"/>
              <a:gd name="connsiteY4" fmla="*/ 1362075 h 1362075"/>
              <a:gd name="connsiteX5" fmla="*/ 0 w 9142413"/>
              <a:gd name="connsiteY5" fmla="*/ 1362075 h 1362075"/>
              <a:gd name="connsiteX6" fmla="*/ 0 w 9142413"/>
              <a:gd name="connsiteY6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38200 w 9142413"/>
              <a:gd name="connsiteY2" fmla="*/ 2381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40506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9186"/>
              <a:gd name="connsiteY0" fmla="*/ 28327 h 1362075"/>
              <a:gd name="connsiteX1" fmla="*/ 709242 w 9149186"/>
              <a:gd name="connsiteY1" fmla="*/ 2381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8327 h 1362075"/>
              <a:gd name="connsiteX1" fmla="*/ 688922 w 9149186"/>
              <a:gd name="connsiteY1" fmla="*/ 29475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7093 h 1360841"/>
              <a:gd name="connsiteX1" fmla="*/ 688922 w 9149186"/>
              <a:gd name="connsiteY1" fmla="*/ 28241 h 1360841"/>
              <a:gd name="connsiteX2" fmla="*/ 849735 w 9149186"/>
              <a:gd name="connsiteY2" fmla="*/ 234510 h 1360841"/>
              <a:gd name="connsiteX3" fmla="*/ 953241 w 9149186"/>
              <a:gd name="connsiteY3" fmla="*/ 25860 h 1360841"/>
              <a:gd name="connsiteX4" fmla="*/ 9149186 w 9149186"/>
              <a:gd name="connsiteY4" fmla="*/ 0 h 1360841"/>
              <a:gd name="connsiteX5" fmla="*/ 9149186 w 9149186"/>
              <a:gd name="connsiteY5" fmla="*/ 1360841 h 1360841"/>
              <a:gd name="connsiteX6" fmla="*/ 6773 w 9149186"/>
              <a:gd name="connsiteY6" fmla="*/ 1360841 h 1360841"/>
              <a:gd name="connsiteX7" fmla="*/ 0 w 9149186"/>
              <a:gd name="connsiteY7" fmla="*/ 27093 h 136084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49735 w 9149186"/>
              <a:gd name="connsiteY2" fmla="*/ 208650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15868 w 9149186"/>
              <a:gd name="connsiteY2" fmla="*/ 235743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3193 w 9142854"/>
              <a:gd name="connsiteY0" fmla="*/ 5995 h 1334981"/>
              <a:gd name="connsiteX1" fmla="*/ 682590 w 9142854"/>
              <a:gd name="connsiteY1" fmla="*/ 2381 h 1334981"/>
              <a:gd name="connsiteX2" fmla="*/ 809536 w 9142854"/>
              <a:gd name="connsiteY2" fmla="*/ 235743 h 1334981"/>
              <a:gd name="connsiteX3" fmla="*/ 946909 w 9142854"/>
              <a:gd name="connsiteY3" fmla="*/ 0 h 1334981"/>
              <a:gd name="connsiteX4" fmla="*/ 9142854 w 9142854"/>
              <a:gd name="connsiteY4" fmla="*/ 1233 h 1334981"/>
              <a:gd name="connsiteX5" fmla="*/ 9142854 w 9142854"/>
              <a:gd name="connsiteY5" fmla="*/ 1334981 h 1334981"/>
              <a:gd name="connsiteX6" fmla="*/ 441 w 9142854"/>
              <a:gd name="connsiteY6" fmla="*/ 1334981 h 1334981"/>
              <a:gd name="connsiteX7" fmla="*/ 3193 w 9142854"/>
              <a:gd name="connsiteY7" fmla="*/ 5995 h 1334981"/>
              <a:gd name="connsiteX0" fmla="*/ 982 w 9143024"/>
              <a:gd name="connsiteY0" fmla="*/ 0 h 1338511"/>
              <a:gd name="connsiteX1" fmla="*/ 682760 w 9143024"/>
              <a:gd name="connsiteY1" fmla="*/ 5911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9706 w 9143024"/>
              <a:gd name="connsiteY2" fmla="*/ 242887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000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1329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947079 w 9143024"/>
              <a:gd name="connsiteY4" fmla="*/ 0 h 1339743"/>
              <a:gd name="connsiteX5" fmla="*/ 9143024 w 9143024"/>
              <a:gd name="connsiteY5" fmla="*/ 1233 h 1339743"/>
              <a:gd name="connsiteX6" fmla="*/ 9143024 w 9143024"/>
              <a:gd name="connsiteY6" fmla="*/ 1339743 h 1339743"/>
              <a:gd name="connsiteX7" fmla="*/ 611 w 9143024"/>
              <a:gd name="connsiteY7" fmla="*/ 1339743 h 1339743"/>
              <a:gd name="connsiteX8" fmla="*/ 982 w 9143024"/>
              <a:gd name="connsiteY8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36430 w 9143024"/>
              <a:gd name="connsiteY4" fmla="*/ 199124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55468 w 9143024"/>
              <a:gd name="connsiteY2" fmla="*/ 232462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8589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2562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121073 w 9142042"/>
              <a:gd name="connsiteY8" fmla="*/ 1215918 h 1339743"/>
              <a:gd name="connsiteX9" fmla="*/ 0 w 9142042"/>
              <a:gd name="connsiteY9" fmla="*/ 1232 h 1339743"/>
              <a:gd name="connsiteX0" fmla="*/ 982 w 9143024"/>
              <a:gd name="connsiteY0" fmla="*/ 1232 h 1342124"/>
              <a:gd name="connsiteX1" fmla="*/ 668473 w 9143024"/>
              <a:gd name="connsiteY1" fmla="*/ 0 h 1342124"/>
              <a:gd name="connsiteX2" fmla="*/ 764993 w 9143024"/>
              <a:gd name="connsiteY2" fmla="*/ 201506 h 1342124"/>
              <a:gd name="connsiteX3" fmla="*/ 804943 w 9143024"/>
              <a:gd name="connsiteY3" fmla="*/ 242886 h 1342124"/>
              <a:gd name="connsiteX4" fmla="*/ 843574 w 9143024"/>
              <a:gd name="connsiteY4" fmla="*/ 199125 h 1342124"/>
              <a:gd name="connsiteX5" fmla="*/ 947079 w 9143024"/>
              <a:gd name="connsiteY5" fmla="*/ 0 h 1342124"/>
              <a:gd name="connsiteX6" fmla="*/ 9143024 w 9143024"/>
              <a:gd name="connsiteY6" fmla="*/ 1233 h 1342124"/>
              <a:gd name="connsiteX7" fmla="*/ 9143024 w 9143024"/>
              <a:gd name="connsiteY7" fmla="*/ 1339743 h 1342124"/>
              <a:gd name="connsiteX8" fmla="*/ 611 w 9143024"/>
              <a:gd name="connsiteY8" fmla="*/ 1342124 h 1342124"/>
              <a:gd name="connsiteX9" fmla="*/ 982 w 9143024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97260 w 9142042"/>
              <a:gd name="connsiteY8" fmla="*/ 1177817 h 1339743"/>
              <a:gd name="connsiteX9" fmla="*/ 0 w 9142042"/>
              <a:gd name="connsiteY9" fmla="*/ 1232 h 1339743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2042" h="1342124">
                <a:moveTo>
                  <a:pt x="0" y="1232"/>
                </a:moveTo>
                <a:lnTo>
                  <a:pt x="667491" y="0"/>
                </a:lnTo>
                <a:cubicBezTo>
                  <a:pt x="720213" y="108785"/>
                  <a:pt x="750791" y="175313"/>
                  <a:pt x="764011" y="201506"/>
                </a:cubicBezTo>
                <a:cubicBezTo>
                  <a:pt x="777231" y="227699"/>
                  <a:pt x="783720" y="243371"/>
                  <a:pt x="803961" y="242886"/>
                </a:cubicBezTo>
                <a:cubicBezTo>
                  <a:pt x="814677" y="242629"/>
                  <a:pt x="828428" y="227700"/>
                  <a:pt x="842592" y="199125"/>
                </a:cubicBezTo>
                <a:cubicBezTo>
                  <a:pt x="856756" y="170550"/>
                  <a:pt x="880877" y="123469"/>
                  <a:pt x="946097" y="0"/>
                </a:cubicBezTo>
                <a:lnTo>
                  <a:pt x="9142042" y="1233"/>
                </a:lnTo>
                <a:lnTo>
                  <a:pt x="9142042" y="1339743"/>
                </a:lnTo>
                <a:lnTo>
                  <a:pt x="2010" y="1342124"/>
                </a:lnTo>
                <a:cubicBezTo>
                  <a:pt x="-247" y="945166"/>
                  <a:pt x="2258" y="445815"/>
                  <a:pt x="0" y="1232"/>
                </a:cubicBez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75968" y="606805"/>
            <a:ext cx="4906433" cy="328231"/>
          </a:xfrm>
        </p:spPr>
        <p:txBody>
          <a:bodyPr anchor="ctr" anchorCtr="0">
            <a:sp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787905" y="31591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6102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5669280"/>
            <a:ext cx="10972801" cy="41857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117" y="1"/>
            <a:ext cx="12189883" cy="5072879"/>
          </a:xfrm>
          <a:solidFill>
            <a:schemeClr val="bg2">
              <a:lumMod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on icon to insert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4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873" y="5455427"/>
            <a:ext cx="436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+mj-lt"/>
              </a:rPr>
              <a:t>THANK</a:t>
            </a:r>
            <a:r>
              <a:rPr lang="en-US" sz="4000" b="1" baseline="0" dirty="0">
                <a:solidFill>
                  <a:srgbClr val="FFFFFF"/>
                </a:solidFill>
                <a:latin typeface="+mj-lt"/>
              </a:rPr>
              <a:t> YOU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2192000" cy="5362576"/>
          </a:xfrm>
          <a:custGeom>
            <a:avLst/>
            <a:gdLst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0 w 9144000"/>
              <a:gd name="connsiteY3" fmla="*/ 3783806 h 3783806"/>
              <a:gd name="connsiteX4" fmla="*/ 0 w 9144000"/>
              <a:gd name="connsiteY4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723900 w 9144000"/>
              <a:gd name="connsiteY3" fmla="*/ 3781425 h 3783806"/>
              <a:gd name="connsiteX4" fmla="*/ 0 w 9144000"/>
              <a:gd name="connsiteY4" fmla="*/ 3783806 h 3783806"/>
              <a:gd name="connsiteX5" fmla="*/ 0 w 9144000"/>
              <a:gd name="connsiteY5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692944 w 9144000"/>
              <a:gd name="connsiteY3" fmla="*/ 3781425 h 3783806"/>
              <a:gd name="connsiteX4" fmla="*/ 0 w 9144000"/>
              <a:gd name="connsiteY4" fmla="*/ 3783806 h 3783806"/>
              <a:gd name="connsiteX5" fmla="*/ 0 w 9144000"/>
              <a:gd name="connsiteY5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954881 w 9144000"/>
              <a:gd name="connsiteY3" fmla="*/ 3779044 h 3783806"/>
              <a:gd name="connsiteX4" fmla="*/ 692944 w 9144000"/>
              <a:gd name="connsiteY4" fmla="*/ 3781425 h 3783806"/>
              <a:gd name="connsiteX5" fmla="*/ 0 w 9144000"/>
              <a:gd name="connsiteY5" fmla="*/ 3783806 h 3783806"/>
              <a:gd name="connsiteX6" fmla="*/ 0 w 9144000"/>
              <a:gd name="connsiteY6" fmla="*/ 0 h 3783806"/>
              <a:gd name="connsiteX0" fmla="*/ 0 w 9144000"/>
              <a:gd name="connsiteY0" fmla="*/ 0 h 3783806"/>
              <a:gd name="connsiteX1" fmla="*/ 9144000 w 9144000"/>
              <a:gd name="connsiteY1" fmla="*/ 0 h 3783806"/>
              <a:gd name="connsiteX2" fmla="*/ 9144000 w 9144000"/>
              <a:gd name="connsiteY2" fmla="*/ 3783806 h 3783806"/>
              <a:gd name="connsiteX3" fmla="*/ 954881 w 9144000"/>
              <a:gd name="connsiteY3" fmla="*/ 3779044 h 3783806"/>
              <a:gd name="connsiteX4" fmla="*/ 821531 w 9144000"/>
              <a:gd name="connsiteY4" fmla="*/ 3779044 h 3783806"/>
              <a:gd name="connsiteX5" fmla="*/ 692944 w 9144000"/>
              <a:gd name="connsiteY5" fmla="*/ 3781425 h 3783806"/>
              <a:gd name="connsiteX6" fmla="*/ 0 w 9144000"/>
              <a:gd name="connsiteY6" fmla="*/ 3783806 h 3783806"/>
              <a:gd name="connsiteX7" fmla="*/ 0 w 9144000"/>
              <a:gd name="connsiteY7" fmla="*/ 0 h 3783806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54881 w 9144000"/>
              <a:gd name="connsiteY3" fmla="*/ 3779044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44"/>
              <a:gd name="connsiteX1" fmla="*/ 9144000 w 9144000"/>
              <a:gd name="connsiteY1" fmla="*/ 0 h 4024344"/>
              <a:gd name="connsiteX2" fmla="*/ 9144000 w 9144000"/>
              <a:gd name="connsiteY2" fmla="*/ 3783806 h 4024344"/>
              <a:gd name="connsiteX3" fmla="*/ 954881 w 9144000"/>
              <a:gd name="connsiteY3" fmla="*/ 3779044 h 4024344"/>
              <a:gd name="connsiteX4" fmla="*/ 826293 w 9144000"/>
              <a:gd name="connsiteY4" fmla="*/ 4024313 h 4024344"/>
              <a:gd name="connsiteX5" fmla="*/ 692944 w 9144000"/>
              <a:gd name="connsiteY5" fmla="*/ 3781425 h 4024344"/>
              <a:gd name="connsiteX6" fmla="*/ 0 w 9144000"/>
              <a:gd name="connsiteY6" fmla="*/ 3783806 h 4024344"/>
              <a:gd name="connsiteX7" fmla="*/ 0 w 9144000"/>
              <a:gd name="connsiteY7" fmla="*/ 0 h 4024344"/>
              <a:gd name="connsiteX0" fmla="*/ 0 w 9144000"/>
              <a:gd name="connsiteY0" fmla="*/ 0 h 4024665"/>
              <a:gd name="connsiteX1" fmla="*/ 9144000 w 9144000"/>
              <a:gd name="connsiteY1" fmla="*/ 0 h 4024665"/>
              <a:gd name="connsiteX2" fmla="*/ 9144000 w 9144000"/>
              <a:gd name="connsiteY2" fmla="*/ 3783806 h 4024665"/>
              <a:gd name="connsiteX3" fmla="*/ 954881 w 9144000"/>
              <a:gd name="connsiteY3" fmla="*/ 3779044 h 4024665"/>
              <a:gd name="connsiteX4" fmla="*/ 826293 w 9144000"/>
              <a:gd name="connsiteY4" fmla="*/ 4024313 h 4024665"/>
              <a:gd name="connsiteX5" fmla="*/ 692944 w 9144000"/>
              <a:gd name="connsiteY5" fmla="*/ 3781425 h 4024665"/>
              <a:gd name="connsiteX6" fmla="*/ 0 w 9144000"/>
              <a:gd name="connsiteY6" fmla="*/ 3783806 h 4024665"/>
              <a:gd name="connsiteX7" fmla="*/ 0 w 9144000"/>
              <a:gd name="connsiteY7" fmla="*/ 0 h 4024665"/>
              <a:gd name="connsiteX0" fmla="*/ 0 w 9144000"/>
              <a:gd name="connsiteY0" fmla="*/ 0 h 4024519"/>
              <a:gd name="connsiteX1" fmla="*/ 9144000 w 9144000"/>
              <a:gd name="connsiteY1" fmla="*/ 0 h 4024519"/>
              <a:gd name="connsiteX2" fmla="*/ 9144000 w 9144000"/>
              <a:gd name="connsiteY2" fmla="*/ 3783806 h 4024519"/>
              <a:gd name="connsiteX3" fmla="*/ 954881 w 9144000"/>
              <a:gd name="connsiteY3" fmla="*/ 3779044 h 4024519"/>
              <a:gd name="connsiteX4" fmla="*/ 826293 w 9144000"/>
              <a:gd name="connsiteY4" fmla="*/ 4024313 h 4024519"/>
              <a:gd name="connsiteX5" fmla="*/ 692944 w 9144000"/>
              <a:gd name="connsiteY5" fmla="*/ 3781425 h 4024519"/>
              <a:gd name="connsiteX6" fmla="*/ 0 w 9144000"/>
              <a:gd name="connsiteY6" fmla="*/ 3783806 h 4024519"/>
              <a:gd name="connsiteX7" fmla="*/ 0 w 9144000"/>
              <a:gd name="connsiteY7" fmla="*/ 0 h 4024519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8131"/>
              <a:gd name="connsiteX1" fmla="*/ 9144000 w 9144000"/>
              <a:gd name="connsiteY1" fmla="*/ 0 h 4028131"/>
              <a:gd name="connsiteX2" fmla="*/ 9144000 w 9144000"/>
              <a:gd name="connsiteY2" fmla="*/ 3783806 h 4028131"/>
              <a:gd name="connsiteX3" fmla="*/ 964406 w 9144000"/>
              <a:gd name="connsiteY3" fmla="*/ 3781426 h 4028131"/>
              <a:gd name="connsiteX4" fmla="*/ 826293 w 9144000"/>
              <a:gd name="connsiteY4" fmla="*/ 4024313 h 4028131"/>
              <a:gd name="connsiteX5" fmla="*/ 692944 w 9144000"/>
              <a:gd name="connsiteY5" fmla="*/ 3781425 h 4028131"/>
              <a:gd name="connsiteX6" fmla="*/ 0 w 9144000"/>
              <a:gd name="connsiteY6" fmla="*/ 3783806 h 4028131"/>
              <a:gd name="connsiteX7" fmla="*/ 0 w 9144000"/>
              <a:gd name="connsiteY7" fmla="*/ 0 h 4028131"/>
              <a:gd name="connsiteX0" fmla="*/ 0 w 9144000"/>
              <a:gd name="connsiteY0" fmla="*/ 0 h 4024412"/>
              <a:gd name="connsiteX1" fmla="*/ 9144000 w 9144000"/>
              <a:gd name="connsiteY1" fmla="*/ 0 h 4024412"/>
              <a:gd name="connsiteX2" fmla="*/ 9144000 w 9144000"/>
              <a:gd name="connsiteY2" fmla="*/ 3783806 h 4024412"/>
              <a:gd name="connsiteX3" fmla="*/ 964406 w 9144000"/>
              <a:gd name="connsiteY3" fmla="*/ 3781426 h 4024412"/>
              <a:gd name="connsiteX4" fmla="*/ 826293 w 9144000"/>
              <a:gd name="connsiteY4" fmla="*/ 4024313 h 4024412"/>
              <a:gd name="connsiteX5" fmla="*/ 692944 w 9144000"/>
              <a:gd name="connsiteY5" fmla="*/ 3781425 h 4024412"/>
              <a:gd name="connsiteX6" fmla="*/ 0 w 9144000"/>
              <a:gd name="connsiteY6" fmla="*/ 3783806 h 4024412"/>
              <a:gd name="connsiteX7" fmla="*/ 0 w 9144000"/>
              <a:gd name="connsiteY7" fmla="*/ 0 h 4024412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92944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3"/>
              <a:gd name="connsiteX1" fmla="*/ 9144000 w 9144000"/>
              <a:gd name="connsiteY1" fmla="*/ 0 h 4024313"/>
              <a:gd name="connsiteX2" fmla="*/ 9144000 w 9144000"/>
              <a:gd name="connsiteY2" fmla="*/ 3783806 h 4024313"/>
              <a:gd name="connsiteX3" fmla="*/ 964406 w 9144000"/>
              <a:gd name="connsiteY3" fmla="*/ 3781426 h 4024313"/>
              <a:gd name="connsiteX4" fmla="*/ 826293 w 9144000"/>
              <a:gd name="connsiteY4" fmla="*/ 4024313 h 4024313"/>
              <a:gd name="connsiteX5" fmla="*/ 666750 w 9144000"/>
              <a:gd name="connsiteY5" fmla="*/ 3781425 h 4024313"/>
              <a:gd name="connsiteX6" fmla="*/ 0 w 9144000"/>
              <a:gd name="connsiteY6" fmla="*/ 3783806 h 4024313"/>
              <a:gd name="connsiteX7" fmla="*/ 0 w 9144000"/>
              <a:gd name="connsiteY7" fmla="*/ 0 h 4024313"/>
              <a:gd name="connsiteX0" fmla="*/ 0 w 9144000"/>
              <a:gd name="connsiteY0" fmla="*/ 0 h 4024316"/>
              <a:gd name="connsiteX1" fmla="*/ 9144000 w 9144000"/>
              <a:gd name="connsiteY1" fmla="*/ 0 h 4024316"/>
              <a:gd name="connsiteX2" fmla="*/ 9144000 w 9144000"/>
              <a:gd name="connsiteY2" fmla="*/ 3783806 h 4024316"/>
              <a:gd name="connsiteX3" fmla="*/ 945356 w 9144000"/>
              <a:gd name="connsiteY3" fmla="*/ 3786189 h 4024316"/>
              <a:gd name="connsiteX4" fmla="*/ 826293 w 9144000"/>
              <a:gd name="connsiteY4" fmla="*/ 4024313 h 4024316"/>
              <a:gd name="connsiteX5" fmla="*/ 666750 w 9144000"/>
              <a:gd name="connsiteY5" fmla="*/ 3781425 h 4024316"/>
              <a:gd name="connsiteX6" fmla="*/ 0 w 9144000"/>
              <a:gd name="connsiteY6" fmla="*/ 3783806 h 4024316"/>
              <a:gd name="connsiteX7" fmla="*/ 0 w 9144000"/>
              <a:gd name="connsiteY7" fmla="*/ 0 h 4024316"/>
              <a:gd name="connsiteX0" fmla="*/ 0 w 9144000"/>
              <a:gd name="connsiteY0" fmla="*/ 0 h 4029078"/>
              <a:gd name="connsiteX1" fmla="*/ 9144000 w 9144000"/>
              <a:gd name="connsiteY1" fmla="*/ 0 h 4029078"/>
              <a:gd name="connsiteX2" fmla="*/ 9144000 w 9144000"/>
              <a:gd name="connsiteY2" fmla="*/ 3783806 h 4029078"/>
              <a:gd name="connsiteX3" fmla="*/ 945356 w 9144000"/>
              <a:gd name="connsiteY3" fmla="*/ 3786189 h 4029078"/>
              <a:gd name="connsiteX4" fmla="*/ 809624 w 9144000"/>
              <a:gd name="connsiteY4" fmla="*/ 4029075 h 4029078"/>
              <a:gd name="connsiteX5" fmla="*/ 666750 w 9144000"/>
              <a:gd name="connsiteY5" fmla="*/ 3781425 h 4029078"/>
              <a:gd name="connsiteX6" fmla="*/ 0 w 9144000"/>
              <a:gd name="connsiteY6" fmla="*/ 3783806 h 4029078"/>
              <a:gd name="connsiteX7" fmla="*/ 0 w 9144000"/>
              <a:gd name="connsiteY7" fmla="*/ 0 h 4029078"/>
              <a:gd name="connsiteX0" fmla="*/ 0 w 9144000"/>
              <a:gd name="connsiteY0" fmla="*/ 0 h 4029106"/>
              <a:gd name="connsiteX1" fmla="*/ 9144000 w 9144000"/>
              <a:gd name="connsiteY1" fmla="*/ 0 h 4029106"/>
              <a:gd name="connsiteX2" fmla="*/ 9144000 w 9144000"/>
              <a:gd name="connsiteY2" fmla="*/ 3783806 h 4029106"/>
              <a:gd name="connsiteX3" fmla="*/ 945356 w 9144000"/>
              <a:gd name="connsiteY3" fmla="*/ 3786189 h 4029106"/>
              <a:gd name="connsiteX4" fmla="*/ 809624 w 9144000"/>
              <a:gd name="connsiteY4" fmla="*/ 4029075 h 4029106"/>
              <a:gd name="connsiteX5" fmla="*/ 666750 w 9144000"/>
              <a:gd name="connsiteY5" fmla="*/ 3781425 h 4029106"/>
              <a:gd name="connsiteX6" fmla="*/ 0 w 9144000"/>
              <a:gd name="connsiteY6" fmla="*/ 3783806 h 4029106"/>
              <a:gd name="connsiteX7" fmla="*/ 0 w 9144000"/>
              <a:gd name="connsiteY7" fmla="*/ 0 h 4029106"/>
              <a:gd name="connsiteX0" fmla="*/ 0 w 9144000"/>
              <a:gd name="connsiteY0" fmla="*/ 0 h 4029106"/>
              <a:gd name="connsiteX1" fmla="*/ 9144000 w 9144000"/>
              <a:gd name="connsiteY1" fmla="*/ 0 h 4029106"/>
              <a:gd name="connsiteX2" fmla="*/ 9144000 w 9144000"/>
              <a:gd name="connsiteY2" fmla="*/ 3783806 h 4029106"/>
              <a:gd name="connsiteX3" fmla="*/ 945356 w 9144000"/>
              <a:gd name="connsiteY3" fmla="*/ 3786189 h 4029106"/>
              <a:gd name="connsiteX4" fmla="*/ 809624 w 9144000"/>
              <a:gd name="connsiteY4" fmla="*/ 4029075 h 4029106"/>
              <a:gd name="connsiteX5" fmla="*/ 666750 w 9144000"/>
              <a:gd name="connsiteY5" fmla="*/ 3781425 h 4029106"/>
              <a:gd name="connsiteX6" fmla="*/ 0 w 9144000"/>
              <a:gd name="connsiteY6" fmla="*/ 3783806 h 4029106"/>
              <a:gd name="connsiteX7" fmla="*/ 0 w 9144000"/>
              <a:gd name="connsiteY7" fmla="*/ 0 h 4029106"/>
              <a:gd name="connsiteX0" fmla="*/ 0 w 9144000"/>
              <a:gd name="connsiteY0" fmla="*/ 0 h 4039816"/>
              <a:gd name="connsiteX1" fmla="*/ 9144000 w 9144000"/>
              <a:gd name="connsiteY1" fmla="*/ 0 h 4039816"/>
              <a:gd name="connsiteX2" fmla="*/ 9144000 w 9144000"/>
              <a:gd name="connsiteY2" fmla="*/ 3783806 h 4039816"/>
              <a:gd name="connsiteX3" fmla="*/ 945356 w 9144000"/>
              <a:gd name="connsiteY3" fmla="*/ 3786189 h 4039816"/>
              <a:gd name="connsiteX4" fmla="*/ 854869 w 9144000"/>
              <a:gd name="connsiteY4" fmla="*/ 3974305 h 4039816"/>
              <a:gd name="connsiteX5" fmla="*/ 809624 w 9144000"/>
              <a:gd name="connsiteY5" fmla="*/ 4029075 h 4039816"/>
              <a:gd name="connsiteX6" fmla="*/ 666750 w 9144000"/>
              <a:gd name="connsiteY6" fmla="*/ 3781425 h 4039816"/>
              <a:gd name="connsiteX7" fmla="*/ 0 w 9144000"/>
              <a:gd name="connsiteY7" fmla="*/ 3783806 h 4039816"/>
              <a:gd name="connsiteX8" fmla="*/ 0 w 9144000"/>
              <a:gd name="connsiteY8" fmla="*/ 0 h 4039816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4869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4869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29309"/>
              <a:gd name="connsiteX1" fmla="*/ 9144000 w 9144000"/>
              <a:gd name="connsiteY1" fmla="*/ 0 h 4029309"/>
              <a:gd name="connsiteX2" fmla="*/ 9144000 w 9144000"/>
              <a:gd name="connsiteY2" fmla="*/ 3783806 h 4029309"/>
              <a:gd name="connsiteX3" fmla="*/ 945356 w 9144000"/>
              <a:gd name="connsiteY3" fmla="*/ 3786189 h 4029309"/>
              <a:gd name="connsiteX4" fmla="*/ 850106 w 9144000"/>
              <a:gd name="connsiteY4" fmla="*/ 3974305 h 4029309"/>
              <a:gd name="connsiteX5" fmla="*/ 809624 w 9144000"/>
              <a:gd name="connsiteY5" fmla="*/ 4029075 h 4029309"/>
              <a:gd name="connsiteX6" fmla="*/ 766763 w 9144000"/>
              <a:gd name="connsiteY6" fmla="*/ 3983830 h 4029309"/>
              <a:gd name="connsiteX7" fmla="*/ 666750 w 9144000"/>
              <a:gd name="connsiteY7" fmla="*/ 3781425 h 4029309"/>
              <a:gd name="connsiteX8" fmla="*/ 0 w 9144000"/>
              <a:gd name="connsiteY8" fmla="*/ 3783806 h 4029309"/>
              <a:gd name="connsiteX9" fmla="*/ 0 w 9144000"/>
              <a:gd name="connsiteY9" fmla="*/ 0 h 4029309"/>
              <a:gd name="connsiteX0" fmla="*/ 0 w 9144000"/>
              <a:gd name="connsiteY0" fmla="*/ 0 h 4088634"/>
              <a:gd name="connsiteX1" fmla="*/ 9144000 w 9144000"/>
              <a:gd name="connsiteY1" fmla="*/ 0 h 4088634"/>
              <a:gd name="connsiteX2" fmla="*/ 9144000 w 9144000"/>
              <a:gd name="connsiteY2" fmla="*/ 3783806 h 4088634"/>
              <a:gd name="connsiteX3" fmla="*/ 945356 w 9144000"/>
              <a:gd name="connsiteY3" fmla="*/ 3786189 h 4088634"/>
              <a:gd name="connsiteX4" fmla="*/ 850106 w 9144000"/>
              <a:gd name="connsiteY4" fmla="*/ 3974305 h 4088634"/>
              <a:gd name="connsiteX5" fmla="*/ 809624 w 9144000"/>
              <a:gd name="connsiteY5" fmla="*/ 4088606 h 4088634"/>
              <a:gd name="connsiteX6" fmla="*/ 766763 w 9144000"/>
              <a:gd name="connsiteY6" fmla="*/ 3983830 h 4088634"/>
              <a:gd name="connsiteX7" fmla="*/ 666750 w 9144000"/>
              <a:gd name="connsiteY7" fmla="*/ 3781425 h 4088634"/>
              <a:gd name="connsiteX8" fmla="*/ 0 w 9144000"/>
              <a:gd name="connsiteY8" fmla="*/ 3783806 h 4088634"/>
              <a:gd name="connsiteX9" fmla="*/ 0 w 9144000"/>
              <a:gd name="connsiteY9" fmla="*/ 0 h 4088634"/>
              <a:gd name="connsiteX0" fmla="*/ 0 w 9144000"/>
              <a:gd name="connsiteY0" fmla="*/ 0 h 4098155"/>
              <a:gd name="connsiteX1" fmla="*/ 9144000 w 9144000"/>
              <a:gd name="connsiteY1" fmla="*/ 0 h 4098155"/>
              <a:gd name="connsiteX2" fmla="*/ 9144000 w 9144000"/>
              <a:gd name="connsiteY2" fmla="*/ 3783806 h 4098155"/>
              <a:gd name="connsiteX3" fmla="*/ 945356 w 9144000"/>
              <a:gd name="connsiteY3" fmla="*/ 3786189 h 4098155"/>
              <a:gd name="connsiteX4" fmla="*/ 850106 w 9144000"/>
              <a:gd name="connsiteY4" fmla="*/ 3974305 h 4098155"/>
              <a:gd name="connsiteX5" fmla="*/ 814386 w 9144000"/>
              <a:gd name="connsiteY5" fmla="*/ 4098131 h 4098155"/>
              <a:gd name="connsiteX6" fmla="*/ 766763 w 9144000"/>
              <a:gd name="connsiteY6" fmla="*/ 3983830 h 4098155"/>
              <a:gd name="connsiteX7" fmla="*/ 666750 w 9144000"/>
              <a:gd name="connsiteY7" fmla="*/ 3781425 h 4098155"/>
              <a:gd name="connsiteX8" fmla="*/ 0 w 9144000"/>
              <a:gd name="connsiteY8" fmla="*/ 3783806 h 4098155"/>
              <a:gd name="connsiteX9" fmla="*/ 0 w 9144000"/>
              <a:gd name="connsiteY9" fmla="*/ 0 h 4098155"/>
              <a:gd name="connsiteX0" fmla="*/ 0 w 9144000"/>
              <a:gd name="connsiteY0" fmla="*/ 0 h 4098155"/>
              <a:gd name="connsiteX1" fmla="*/ 9144000 w 9144000"/>
              <a:gd name="connsiteY1" fmla="*/ 0 h 4098155"/>
              <a:gd name="connsiteX2" fmla="*/ 9144000 w 9144000"/>
              <a:gd name="connsiteY2" fmla="*/ 3783806 h 4098155"/>
              <a:gd name="connsiteX3" fmla="*/ 945356 w 9144000"/>
              <a:gd name="connsiteY3" fmla="*/ 3786189 h 4098155"/>
              <a:gd name="connsiteX4" fmla="*/ 850106 w 9144000"/>
              <a:gd name="connsiteY4" fmla="*/ 3974305 h 4098155"/>
              <a:gd name="connsiteX5" fmla="*/ 802480 w 9144000"/>
              <a:gd name="connsiteY5" fmla="*/ 4098131 h 4098155"/>
              <a:gd name="connsiteX6" fmla="*/ 766763 w 9144000"/>
              <a:gd name="connsiteY6" fmla="*/ 3983830 h 4098155"/>
              <a:gd name="connsiteX7" fmla="*/ 666750 w 9144000"/>
              <a:gd name="connsiteY7" fmla="*/ 3781425 h 4098155"/>
              <a:gd name="connsiteX8" fmla="*/ 0 w 9144000"/>
              <a:gd name="connsiteY8" fmla="*/ 3783806 h 4098155"/>
              <a:gd name="connsiteX9" fmla="*/ 0 w 9144000"/>
              <a:gd name="connsiteY9" fmla="*/ 0 h 4098155"/>
              <a:gd name="connsiteX0" fmla="*/ 0 w 9144000"/>
              <a:gd name="connsiteY0" fmla="*/ 0 h 4099570"/>
              <a:gd name="connsiteX1" fmla="*/ 9144000 w 9144000"/>
              <a:gd name="connsiteY1" fmla="*/ 0 h 4099570"/>
              <a:gd name="connsiteX2" fmla="*/ 9144000 w 9144000"/>
              <a:gd name="connsiteY2" fmla="*/ 3783806 h 4099570"/>
              <a:gd name="connsiteX3" fmla="*/ 945356 w 9144000"/>
              <a:gd name="connsiteY3" fmla="*/ 3786189 h 4099570"/>
              <a:gd name="connsiteX4" fmla="*/ 850106 w 9144000"/>
              <a:gd name="connsiteY4" fmla="*/ 3974305 h 4099570"/>
              <a:gd name="connsiteX5" fmla="*/ 802480 w 9144000"/>
              <a:gd name="connsiteY5" fmla="*/ 4098131 h 4099570"/>
              <a:gd name="connsiteX6" fmla="*/ 766763 w 9144000"/>
              <a:gd name="connsiteY6" fmla="*/ 3983830 h 4099570"/>
              <a:gd name="connsiteX7" fmla="*/ 666750 w 9144000"/>
              <a:gd name="connsiteY7" fmla="*/ 3781425 h 4099570"/>
              <a:gd name="connsiteX8" fmla="*/ 0 w 9144000"/>
              <a:gd name="connsiteY8" fmla="*/ 3783806 h 4099570"/>
              <a:gd name="connsiteX9" fmla="*/ 0 w 9144000"/>
              <a:gd name="connsiteY9" fmla="*/ 0 h 4099570"/>
              <a:gd name="connsiteX0" fmla="*/ 0 w 9144000"/>
              <a:gd name="connsiteY0" fmla="*/ 0 h 4098135"/>
              <a:gd name="connsiteX1" fmla="*/ 9144000 w 9144000"/>
              <a:gd name="connsiteY1" fmla="*/ 0 h 4098135"/>
              <a:gd name="connsiteX2" fmla="*/ 9144000 w 9144000"/>
              <a:gd name="connsiteY2" fmla="*/ 3783806 h 4098135"/>
              <a:gd name="connsiteX3" fmla="*/ 945356 w 9144000"/>
              <a:gd name="connsiteY3" fmla="*/ 3786189 h 4098135"/>
              <a:gd name="connsiteX4" fmla="*/ 850106 w 9144000"/>
              <a:gd name="connsiteY4" fmla="*/ 3974305 h 4098135"/>
              <a:gd name="connsiteX5" fmla="*/ 802480 w 9144000"/>
              <a:gd name="connsiteY5" fmla="*/ 4098131 h 4098135"/>
              <a:gd name="connsiteX6" fmla="*/ 766763 w 9144000"/>
              <a:gd name="connsiteY6" fmla="*/ 3983830 h 4098135"/>
              <a:gd name="connsiteX7" fmla="*/ 666750 w 9144000"/>
              <a:gd name="connsiteY7" fmla="*/ 3781425 h 4098135"/>
              <a:gd name="connsiteX8" fmla="*/ 0 w 9144000"/>
              <a:gd name="connsiteY8" fmla="*/ 3783806 h 4098135"/>
              <a:gd name="connsiteX9" fmla="*/ 0 w 9144000"/>
              <a:gd name="connsiteY9" fmla="*/ 0 h 4098135"/>
              <a:gd name="connsiteX0" fmla="*/ 0 w 9144000"/>
              <a:gd name="connsiteY0" fmla="*/ 0 h 4100517"/>
              <a:gd name="connsiteX1" fmla="*/ 9144000 w 9144000"/>
              <a:gd name="connsiteY1" fmla="*/ 0 h 4100517"/>
              <a:gd name="connsiteX2" fmla="*/ 9144000 w 9144000"/>
              <a:gd name="connsiteY2" fmla="*/ 3783806 h 4100517"/>
              <a:gd name="connsiteX3" fmla="*/ 945356 w 9144000"/>
              <a:gd name="connsiteY3" fmla="*/ 3786189 h 4100517"/>
              <a:gd name="connsiteX4" fmla="*/ 850106 w 9144000"/>
              <a:gd name="connsiteY4" fmla="*/ 3974305 h 4100517"/>
              <a:gd name="connsiteX5" fmla="*/ 816767 w 9144000"/>
              <a:gd name="connsiteY5" fmla="*/ 4100513 h 4100517"/>
              <a:gd name="connsiteX6" fmla="*/ 766763 w 9144000"/>
              <a:gd name="connsiteY6" fmla="*/ 3983830 h 4100517"/>
              <a:gd name="connsiteX7" fmla="*/ 666750 w 9144000"/>
              <a:gd name="connsiteY7" fmla="*/ 3781425 h 4100517"/>
              <a:gd name="connsiteX8" fmla="*/ 0 w 9144000"/>
              <a:gd name="connsiteY8" fmla="*/ 3783806 h 4100517"/>
              <a:gd name="connsiteX9" fmla="*/ 0 w 9144000"/>
              <a:gd name="connsiteY9" fmla="*/ 0 h 4100517"/>
              <a:gd name="connsiteX0" fmla="*/ 0 w 9144000"/>
              <a:gd name="connsiteY0" fmla="*/ 0 h 4021977"/>
              <a:gd name="connsiteX1" fmla="*/ 9144000 w 9144000"/>
              <a:gd name="connsiteY1" fmla="*/ 0 h 4021977"/>
              <a:gd name="connsiteX2" fmla="*/ 9144000 w 9144000"/>
              <a:gd name="connsiteY2" fmla="*/ 3783806 h 4021977"/>
              <a:gd name="connsiteX3" fmla="*/ 945356 w 9144000"/>
              <a:gd name="connsiteY3" fmla="*/ 3786189 h 4021977"/>
              <a:gd name="connsiteX4" fmla="*/ 850106 w 9144000"/>
              <a:gd name="connsiteY4" fmla="*/ 3974305 h 4021977"/>
              <a:gd name="connsiteX5" fmla="*/ 807242 w 9144000"/>
              <a:gd name="connsiteY5" fmla="*/ 4021931 h 4021977"/>
              <a:gd name="connsiteX6" fmla="*/ 766763 w 9144000"/>
              <a:gd name="connsiteY6" fmla="*/ 3983830 h 4021977"/>
              <a:gd name="connsiteX7" fmla="*/ 666750 w 9144000"/>
              <a:gd name="connsiteY7" fmla="*/ 3781425 h 4021977"/>
              <a:gd name="connsiteX8" fmla="*/ 0 w 9144000"/>
              <a:gd name="connsiteY8" fmla="*/ 3783806 h 4021977"/>
              <a:gd name="connsiteX9" fmla="*/ 0 w 9144000"/>
              <a:gd name="connsiteY9" fmla="*/ 0 h 4021977"/>
              <a:gd name="connsiteX0" fmla="*/ 0 w 9144000"/>
              <a:gd name="connsiteY0" fmla="*/ 0 h 4022430"/>
              <a:gd name="connsiteX1" fmla="*/ 9144000 w 9144000"/>
              <a:gd name="connsiteY1" fmla="*/ 0 h 4022430"/>
              <a:gd name="connsiteX2" fmla="*/ 9144000 w 9144000"/>
              <a:gd name="connsiteY2" fmla="*/ 3783806 h 4022430"/>
              <a:gd name="connsiteX3" fmla="*/ 945356 w 9144000"/>
              <a:gd name="connsiteY3" fmla="*/ 3786189 h 4022430"/>
              <a:gd name="connsiteX4" fmla="*/ 850106 w 9144000"/>
              <a:gd name="connsiteY4" fmla="*/ 3974305 h 4022430"/>
              <a:gd name="connsiteX5" fmla="*/ 807242 w 9144000"/>
              <a:gd name="connsiteY5" fmla="*/ 4021931 h 4022430"/>
              <a:gd name="connsiteX6" fmla="*/ 766763 w 9144000"/>
              <a:gd name="connsiteY6" fmla="*/ 3983830 h 4022430"/>
              <a:gd name="connsiteX7" fmla="*/ 666750 w 9144000"/>
              <a:gd name="connsiteY7" fmla="*/ 3781425 h 4022430"/>
              <a:gd name="connsiteX8" fmla="*/ 0 w 9144000"/>
              <a:gd name="connsiteY8" fmla="*/ 3783806 h 4022430"/>
              <a:gd name="connsiteX9" fmla="*/ 0 w 9144000"/>
              <a:gd name="connsiteY9" fmla="*/ 0 h 4022430"/>
              <a:gd name="connsiteX0" fmla="*/ 0 w 9144000"/>
              <a:gd name="connsiteY0" fmla="*/ 0 h 4022430"/>
              <a:gd name="connsiteX1" fmla="*/ 9144000 w 9144000"/>
              <a:gd name="connsiteY1" fmla="*/ 0 h 4022430"/>
              <a:gd name="connsiteX2" fmla="*/ 9144000 w 9144000"/>
              <a:gd name="connsiteY2" fmla="*/ 3783806 h 4022430"/>
              <a:gd name="connsiteX3" fmla="*/ 945356 w 9144000"/>
              <a:gd name="connsiteY3" fmla="*/ 3786189 h 4022430"/>
              <a:gd name="connsiteX4" fmla="*/ 850106 w 9144000"/>
              <a:gd name="connsiteY4" fmla="*/ 3974305 h 4022430"/>
              <a:gd name="connsiteX5" fmla="*/ 807242 w 9144000"/>
              <a:gd name="connsiteY5" fmla="*/ 4021931 h 4022430"/>
              <a:gd name="connsiteX6" fmla="*/ 766763 w 9144000"/>
              <a:gd name="connsiteY6" fmla="*/ 3983830 h 4022430"/>
              <a:gd name="connsiteX7" fmla="*/ 666750 w 9144000"/>
              <a:gd name="connsiteY7" fmla="*/ 3781425 h 4022430"/>
              <a:gd name="connsiteX8" fmla="*/ 0 w 9144000"/>
              <a:gd name="connsiteY8" fmla="*/ 3783806 h 4022430"/>
              <a:gd name="connsiteX9" fmla="*/ 0 w 9144000"/>
              <a:gd name="connsiteY9" fmla="*/ 0 h 4022430"/>
              <a:gd name="connsiteX0" fmla="*/ 0 w 9144000"/>
              <a:gd name="connsiteY0" fmla="*/ 0 h 4024744"/>
              <a:gd name="connsiteX1" fmla="*/ 9144000 w 9144000"/>
              <a:gd name="connsiteY1" fmla="*/ 0 h 4024744"/>
              <a:gd name="connsiteX2" fmla="*/ 9144000 w 9144000"/>
              <a:gd name="connsiteY2" fmla="*/ 3783806 h 4024744"/>
              <a:gd name="connsiteX3" fmla="*/ 945356 w 9144000"/>
              <a:gd name="connsiteY3" fmla="*/ 3786189 h 4024744"/>
              <a:gd name="connsiteX4" fmla="*/ 850106 w 9144000"/>
              <a:gd name="connsiteY4" fmla="*/ 3974305 h 4024744"/>
              <a:gd name="connsiteX5" fmla="*/ 804860 w 9144000"/>
              <a:gd name="connsiteY5" fmla="*/ 4024313 h 4024744"/>
              <a:gd name="connsiteX6" fmla="*/ 766763 w 9144000"/>
              <a:gd name="connsiteY6" fmla="*/ 3983830 h 4024744"/>
              <a:gd name="connsiteX7" fmla="*/ 666750 w 9144000"/>
              <a:gd name="connsiteY7" fmla="*/ 3781425 h 4024744"/>
              <a:gd name="connsiteX8" fmla="*/ 0 w 9144000"/>
              <a:gd name="connsiteY8" fmla="*/ 3783806 h 4024744"/>
              <a:gd name="connsiteX9" fmla="*/ 0 w 9144000"/>
              <a:gd name="connsiteY9" fmla="*/ 0 h 4024744"/>
              <a:gd name="connsiteX0" fmla="*/ 0 w 9144000"/>
              <a:gd name="connsiteY0" fmla="*/ 0 h 4024342"/>
              <a:gd name="connsiteX1" fmla="*/ 9144000 w 9144000"/>
              <a:gd name="connsiteY1" fmla="*/ 0 h 4024342"/>
              <a:gd name="connsiteX2" fmla="*/ 9144000 w 9144000"/>
              <a:gd name="connsiteY2" fmla="*/ 3783806 h 4024342"/>
              <a:gd name="connsiteX3" fmla="*/ 945356 w 9144000"/>
              <a:gd name="connsiteY3" fmla="*/ 3786189 h 4024342"/>
              <a:gd name="connsiteX4" fmla="*/ 850106 w 9144000"/>
              <a:gd name="connsiteY4" fmla="*/ 3974305 h 4024342"/>
              <a:gd name="connsiteX5" fmla="*/ 804860 w 9144000"/>
              <a:gd name="connsiteY5" fmla="*/ 4024313 h 4024342"/>
              <a:gd name="connsiteX6" fmla="*/ 766763 w 9144000"/>
              <a:gd name="connsiteY6" fmla="*/ 3983830 h 4024342"/>
              <a:gd name="connsiteX7" fmla="*/ 666750 w 9144000"/>
              <a:gd name="connsiteY7" fmla="*/ 3781425 h 4024342"/>
              <a:gd name="connsiteX8" fmla="*/ 0 w 9144000"/>
              <a:gd name="connsiteY8" fmla="*/ 3783806 h 4024342"/>
              <a:gd name="connsiteX9" fmla="*/ 0 w 9144000"/>
              <a:gd name="connsiteY9" fmla="*/ 0 h 4024342"/>
              <a:gd name="connsiteX0" fmla="*/ 0 w 9144000"/>
              <a:gd name="connsiteY0" fmla="*/ 0 h 4024342"/>
              <a:gd name="connsiteX1" fmla="*/ 9144000 w 9144000"/>
              <a:gd name="connsiteY1" fmla="*/ 0 h 4024342"/>
              <a:gd name="connsiteX2" fmla="*/ 9144000 w 9144000"/>
              <a:gd name="connsiteY2" fmla="*/ 3783806 h 4024342"/>
              <a:gd name="connsiteX3" fmla="*/ 945356 w 9144000"/>
              <a:gd name="connsiteY3" fmla="*/ 3786189 h 4024342"/>
              <a:gd name="connsiteX4" fmla="*/ 850106 w 9144000"/>
              <a:gd name="connsiteY4" fmla="*/ 3974305 h 4024342"/>
              <a:gd name="connsiteX5" fmla="*/ 804860 w 9144000"/>
              <a:gd name="connsiteY5" fmla="*/ 4024313 h 4024342"/>
              <a:gd name="connsiteX6" fmla="*/ 766763 w 9144000"/>
              <a:gd name="connsiteY6" fmla="*/ 3983830 h 4024342"/>
              <a:gd name="connsiteX7" fmla="*/ 666750 w 9144000"/>
              <a:gd name="connsiteY7" fmla="*/ 3781425 h 4024342"/>
              <a:gd name="connsiteX8" fmla="*/ 0 w 9144000"/>
              <a:gd name="connsiteY8" fmla="*/ 3783806 h 4024342"/>
              <a:gd name="connsiteX9" fmla="*/ 0 w 9144000"/>
              <a:gd name="connsiteY9" fmla="*/ 0 h 4024342"/>
              <a:gd name="connsiteX0" fmla="*/ 0 w 9144000"/>
              <a:gd name="connsiteY0" fmla="*/ 0 h 4024784"/>
              <a:gd name="connsiteX1" fmla="*/ 9144000 w 9144000"/>
              <a:gd name="connsiteY1" fmla="*/ 0 h 4024784"/>
              <a:gd name="connsiteX2" fmla="*/ 9144000 w 9144000"/>
              <a:gd name="connsiteY2" fmla="*/ 3783806 h 4024784"/>
              <a:gd name="connsiteX3" fmla="*/ 945356 w 9144000"/>
              <a:gd name="connsiteY3" fmla="*/ 3786189 h 4024784"/>
              <a:gd name="connsiteX4" fmla="*/ 850106 w 9144000"/>
              <a:gd name="connsiteY4" fmla="*/ 3974305 h 4024784"/>
              <a:gd name="connsiteX5" fmla="*/ 804860 w 9144000"/>
              <a:gd name="connsiteY5" fmla="*/ 4024313 h 4024784"/>
              <a:gd name="connsiteX6" fmla="*/ 766763 w 9144000"/>
              <a:gd name="connsiteY6" fmla="*/ 3983830 h 4024784"/>
              <a:gd name="connsiteX7" fmla="*/ 666750 w 9144000"/>
              <a:gd name="connsiteY7" fmla="*/ 3781425 h 4024784"/>
              <a:gd name="connsiteX8" fmla="*/ 0 w 9144000"/>
              <a:gd name="connsiteY8" fmla="*/ 3783806 h 4024784"/>
              <a:gd name="connsiteX9" fmla="*/ 0 w 9144000"/>
              <a:gd name="connsiteY9" fmla="*/ 0 h 4024784"/>
              <a:gd name="connsiteX0" fmla="*/ 0 w 9144000"/>
              <a:gd name="connsiteY0" fmla="*/ 0 h 4024784"/>
              <a:gd name="connsiteX1" fmla="*/ 9144000 w 9144000"/>
              <a:gd name="connsiteY1" fmla="*/ 0 h 4024784"/>
              <a:gd name="connsiteX2" fmla="*/ 9144000 w 9144000"/>
              <a:gd name="connsiteY2" fmla="*/ 3783806 h 4024784"/>
              <a:gd name="connsiteX3" fmla="*/ 942975 w 9144000"/>
              <a:gd name="connsiteY3" fmla="*/ 3788570 h 4024784"/>
              <a:gd name="connsiteX4" fmla="*/ 850106 w 9144000"/>
              <a:gd name="connsiteY4" fmla="*/ 3974305 h 4024784"/>
              <a:gd name="connsiteX5" fmla="*/ 804860 w 9144000"/>
              <a:gd name="connsiteY5" fmla="*/ 4024313 h 4024784"/>
              <a:gd name="connsiteX6" fmla="*/ 766763 w 9144000"/>
              <a:gd name="connsiteY6" fmla="*/ 3983830 h 4024784"/>
              <a:gd name="connsiteX7" fmla="*/ 666750 w 9144000"/>
              <a:gd name="connsiteY7" fmla="*/ 3781425 h 4024784"/>
              <a:gd name="connsiteX8" fmla="*/ 0 w 9144000"/>
              <a:gd name="connsiteY8" fmla="*/ 3783806 h 4024784"/>
              <a:gd name="connsiteX9" fmla="*/ 0 w 9144000"/>
              <a:gd name="connsiteY9" fmla="*/ 0 h 4024784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83806 h 4024870"/>
              <a:gd name="connsiteX3" fmla="*/ 942975 w 9144000"/>
              <a:gd name="connsiteY3" fmla="*/ 3788570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6750 w 9144000"/>
              <a:gd name="connsiteY7" fmla="*/ 3781425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83806 h 4024870"/>
              <a:gd name="connsiteX3" fmla="*/ 940594 w 9144000"/>
              <a:gd name="connsiteY3" fmla="*/ 3786188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6750 w 9144000"/>
              <a:gd name="connsiteY7" fmla="*/ 3781425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83806 h 4024870"/>
              <a:gd name="connsiteX3" fmla="*/ 940594 w 9144000"/>
              <a:gd name="connsiteY3" fmla="*/ 3786188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9131 w 9144000"/>
              <a:gd name="connsiteY7" fmla="*/ 3786188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24870"/>
              <a:gd name="connsiteX1" fmla="*/ 9144000 w 9144000"/>
              <a:gd name="connsiteY1" fmla="*/ 0 h 4024870"/>
              <a:gd name="connsiteX2" fmla="*/ 9144000 w 9144000"/>
              <a:gd name="connsiteY2" fmla="*/ 3790950 h 4024870"/>
              <a:gd name="connsiteX3" fmla="*/ 940594 w 9144000"/>
              <a:gd name="connsiteY3" fmla="*/ 3786188 h 4024870"/>
              <a:gd name="connsiteX4" fmla="*/ 850106 w 9144000"/>
              <a:gd name="connsiteY4" fmla="*/ 3971924 h 4024870"/>
              <a:gd name="connsiteX5" fmla="*/ 804860 w 9144000"/>
              <a:gd name="connsiteY5" fmla="*/ 4024313 h 4024870"/>
              <a:gd name="connsiteX6" fmla="*/ 766763 w 9144000"/>
              <a:gd name="connsiteY6" fmla="*/ 3983830 h 4024870"/>
              <a:gd name="connsiteX7" fmla="*/ 669131 w 9144000"/>
              <a:gd name="connsiteY7" fmla="*/ 3786188 h 4024870"/>
              <a:gd name="connsiteX8" fmla="*/ 0 w 9144000"/>
              <a:gd name="connsiteY8" fmla="*/ 3783806 h 4024870"/>
              <a:gd name="connsiteX9" fmla="*/ 0 w 9144000"/>
              <a:gd name="connsiteY9" fmla="*/ 0 h 4024870"/>
              <a:gd name="connsiteX0" fmla="*/ 0 w 9144000"/>
              <a:gd name="connsiteY0" fmla="*/ 0 h 4079133"/>
              <a:gd name="connsiteX1" fmla="*/ 9144000 w 9144000"/>
              <a:gd name="connsiteY1" fmla="*/ 0 h 4079133"/>
              <a:gd name="connsiteX2" fmla="*/ 9144000 w 9144000"/>
              <a:gd name="connsiteY2" fmla="*/ 3790950 h 4079133"/>
              <a:gd name="connsiteX3" fmla="*/ 940594 w 9144000"/>
              <a:gd name="connsiteY3" fmla="*/ 3786188 h 4079133"/>
              <a:gd name="connsiteX4" fmla="*/ 850106 w 9144000"/>
              <a:gd name="connsiteY4" fmla="*/ 3971924 h 4079133"/>
              <a:gd name="connsiteX5" fmla="*/ 804860 w 9144000"/>
              <a:gd name="connsiteY5" fmla="*/ 4079082 h 4079133"/>
              <a:gd name="connsiteX6" fmla="*/ 766763 w 9144000"/>
              <a:gd name="connsiteY6" fmla="*/ 3983830 h 4079133"/>
              <a:gd name="connsiteX7" fmla="*/ 669131 w 9144000"/>
              <a:gd name="connsiteY7" fmla="*/ 3786188 h 4079133"/>
              <a:gd name="connsiteX8" fmla="*/ 0 w 9144000"/>
              <a:gd name="connsiteY8" fmla="*/ 3783806 h 4079133"/>
              <a:gd name="connsiteX9" fmla="*/ 0 w 9144000"/>
              <a:gd name="connsiteY9" fmla="*/ 0 h 4079133"/>
              <a:gd name="connsiteX0" fmla="*/ 0 w 9144000"/>
              <a:gd name="connsiteY0" fmla="*/ 0 h 4079133"/>
              <a:gd name="connsiteX1" fmla="*/ 9144000 w 9144000"/>
              <a:gd name="connsiteY1" fmla="*/ 0 h 4079133"/>
              <a:gd name="connsiteX2" fmla="*/ 9144000 w 9144000"/>
              <a:gd name="connsiteY2" fmla="*/ 3790950 h 4079133"/>
              <a:gd name="connsiteX3" fmla="*/ 940594 w 9144000"/>
              <a:gd name="connsiteY3" fmla="*/ 3786188 h 4079133"/>
              <a:gd name="connsiteX4" fmla="*/ 850106 w 9144000"/>
              <a:gd name="connsiteY4" fmla="*/ 3971924 h 4079133"/>
              <a:gd name="connsiteX5" fmla="*/ 804860 w 9144000"/>
              <a:gd name="connsiteY5" fmla="*/ 4079082 h 4079133"/>
              <a:gd name="connsiteX6" fmla="*/ 766763 w 9144000"/>
              <a:gd name="connsiteY6" fmla="*/ 3983830 h 4079133"/>
              <a:gd name="connsiteX7" fmla="*/ 669131 w 9144000"/>
              <a:gd name="connsiteY7" fmla="*/ 3786188 h 4079133"/>
              <a:gd name="connsiteX8" fmla="*/ 0 w 9144000"/>
              <a:gd name="connsiteY8" fmla="*/ 3783806 h 4079133"/>
              <a:gd name="connsiteX9" fmla="*/ 0 w 9144000"/>
              <a:gd name="connsiteY9" fmla="*/ 0 h 407913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0097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0097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0097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2693"/>
              <a:gd name="connsiteX1" fmla="*/ 9144000 w 9144000"/>
              <a:gd name="connsiteY1" fmla="*/ 0 h 4022693"/>
              <a:gd name="connsiteX2" fmla="*/ 9144000 w 9144000"/>
              <a:gd name="connsiteY2" fmla="*/ 3790950 h 4022693"/>
              <a:gd name="connsiteX3" fmla="*/ 940594 w 9144000"/>
              <a:gd name="connsiteY3" fmla="*/ 3786188 h 4022693"/>
              <a:gd name="connsiteX4" fmla="*/ 850106 w 9144000"/>
              <a:gd name="connsiteY4" fmla="*/ 3971924 h 4022693"/>
              <a:gd name="connsiteX5" fmla="*/ 804860 w 9144000"/>
              <a:gd name="connsiteY5" fmla="*/ 4021932 h 4022693"/>
              <a:gd name="connsiteX6" fmla="*/ 766763 w 9144000"/>
              <a:gd name="connsiteY6" fmla="*/ 3983830 h 4022693"/>
              <a:gd name="connsiteX7" fmla="*/ 669131 w 9144000"/>
              <a:gd name="connsiteY7" fmla="*/ 3786188 h 4022693"/>
              <a:gd name="connsiteX8" fmla="*/ 0 w 9144000"/>
              <a:gd name="connsiteY8" fmla="*/ 3783806 h 4022693"/>
              <a:gd name="connsiteX9" fmla="*/ 0 w 9144000"/>
              <a:gd name="connsiteY9" fmla="*/ 0 h 4022693"/>
              <a:gd name="connsiteX0" fmla="*/ 0 w 9144000"/>
              <a:gd name="connsiteY0" fmla="*/ 0 h 4021943"/>
              <a:gd name="connsiteX1" fmla="*/ 9144000 w 9144000"/>
              <a:gd name="connsiteY1" fmla="*/ 0 h 4021943"/>
              <a:gd name="connsiteX2" fmla="*/ 9144000 w 9144000"/>
              <a:gd name="connsiteY2" fmla="*/ 3790950 h 4021943"/>
              <a:gd name="connsiteX3" fmla="*/ 940594 w 9144000"/>
              <a:gd name="connsiteY3" fmla="*/ 3786188 h 4021943"/>
              <a:gd name="connsiteX4" fmla="*/ 850106 w 9144000"/>
              <a:gd name="connsiteY4" fmla="*/ 3971924 h 4021943"/>
              <a:gd name="connsiteX5" fmla="*/ 804860 w 9144000"/>
              <a:gd name="connsiteY5" fmla="*/ 4021932 h 4021943"/>
              <a:gd name="connsiteX6" fmla="*/ 766763 w 9144000"/>
              <a:gd name="connsiteY6" fmla="*/ 3983830 h 4021943"/>
              <a:gd name="connsiteX7" fmla="*/ 669131 w 9144000"/>
              <a:gd name="connsiteY7" fmla="*/ 3786188 h 4021943"/>
              <a:gd name="connsiteX8" fmla="*/ 0 w 9144000"/>
              <a:gd name="connsiteY8" fmla="*/ 3783806 h 4021943"/>
              <a:gd name="connsiteX9" fmla="*/ 0 w 9144000"/>
              <a:gd name="connsiteY9" fmla="*/ 0 h 4021943"/>
              <a:gd name="connsiteX0" fmla="*/ 0 w 9144000"/>
              <a:gd name="connsiteY0" fmla="*/ 0 h 4021943"/>
              <a:gd name="connsiteX1" fmla="*/ 9144000 w 9144000"/>
              <a:gd name="connsiteY1" fmla="*/ 0 h 4021943"/>
              <a:gd name="connsiteX2" fmla="*/ 9144000 w 9144000"/>
              <a:gd name="connsiteY2" fmla="*/ 3790950 h 4021943"/>
              <a:gd name="connsiteX3" fmla="*/ 940594 w 9144000"/>
              <a:gd name="connsiteY3" fmla="*/ 3786188 h 4021943"/>
              <a:gd name="connsiteX4" fmla="*/ 850106 w 9144000"/>
              <a:gd name="connsiteY4" fmla="*/ 3971924 h 4021943"/>
              <a:gd name="connsiteX5" fmla="*/ 804860 w 9144000"/>
              <a:gd name="connsiteY5" fmla="*/ 4021932 h 4021943"/>
              <a:gd name="connsiteX6" fmla="*/ 766763 w 9144000"/>
              <a:gd name="connsiteY6" fmla="*/ 3983830 h 4021943"/>
              <a:gd name="connsiteX7" fmla="*/ 669131 w 9144000"/>
              <a:gd name="connsiteY7" fmla="*/ 3786188 h 4021943"/>
              <a:gd name="connsiteX8" fmla="*/ 0 w 9144000"/>
              <a:gd name="connsiteY8" fmla="*/ 3783806 h 4021943"/>
              <a:gd name="connsiteX9" fmla="*/ 0 w 9144000"/>
              <a:gd name="connsiteY9" fmla="*/ 0 h 4021943"/>
              <a:gd name="connsiteX0" fmla="*/ 0 w 9144000"/>
              <a:gd name="connsiteY0" fmla="*/ 0 h 4021932"/>
              <a:gd name="connsiteX1" fmla="*/ 9144000 w 9144000"/>
              <a:gd name="connsiteY1" fmla="*/ 0 h 4021932"/>
              <a:gd name="connsiteX2" fmla="*/ 9144000 w 9144000"/>
              <a:gd name="connsiteY2" fmla="*/ 3790950 h 4021932"/>
              <a:gd name="connsiteX3" fmla="*/ 940594 w 9144000"/>
              <a:gd name="connsiteY3" fmla="*/ 3786188 h 4021932"/>
              <a:gd name="connsiteX4" fmla="*/ 850106 w 9144000"/>
              <a:gd name="connsiteY4" fmla="*/ 3971924 h 4021932"/>
              <a:gd name="connsiteX5" fmla="*/ 804860 w 9144000"/>
              <a:gd name="connsiteY5" fmla="*/ 4021932 h 4021932"/>
              <a:gd name="connsiteX6" fmla="*/ 762000 w 9144000"/>
              <a:gd name="connsiteY6" fmla="*/ 3971923 h 4021932"/>
              <a:gd name="connsiteX7" fmla="*/ 669131 w 9144000"/>
              <a:gd name="connsiteY7" fmla="*/ 3786188 h 4021932"/>
              <a:gd name="connsiteX8" fmla="*/ 0 w 9144000"/>
              <a:gd name="connsiteY8" fmla="*/ 3783806 h 4021932"/>
              <a:gd name="connsiteX9" fmla="*/ 0 w 9144000"/>
              <a:gd name="connsiteY9" fmla="*/ 0 h 4021932"/>
              <a:gd name="connsiteX0" fmla="*/ 0 w 9144000"/>
              <a:gd name="connsiteY0" fmla="*/ 0 h 4021932"/>
              <a:gd name="connsiteX1" fmla="*/ 9144000 w 9144000"/>
              <a:gd name="connsiteY1" fmla="*/ 0 h 4021932"/>
              <a:gd name="connsiteX2" fmla="*/ 9144000 w 9144000"/>
              <a:gd name="connsiteY2" fmla="*/ 3790950 h 4021932"/>
              <a:gd name="connsiteX3" fmla="*/ 940594 w 9144000"/>
              <a:gd name="connsiteY3" fmla="*/ 3786188 h 4021932"/>
              <a:gd name="connsiteX4" fmla="*/ 850106 w 9144000"/>
              <a:gd name="connsiteY4" fmla="*/ 3971924 h 4021932"/>
              <a:gd name="connsiteX5" fmla="*/ 804860 w 9144000"/>
              <a:gd name="connsiteY5" fmla="*/ 4021932 h 4021932"/>
              <a:gd name="connsiteX6" fmla="*/ 762000 w 9144000"/>
              <a:gd name="connsiteY6" fmla="*/ 3971923 h 4021932"/>
              <a:gd name="connsiteX7" fmla="*/ 669131 w 9144000"/>
              <a:gd name="connsiteY7" fmla="*/ 3786188 h 4021932"/>
              <a:gd name="connsiteX8" fmla="*/ 0 w 9144000"/>
              <a:gd name="connsiteY8" fmla="*/ 3783806 h 4021932"/>
              <a:gd name="connsiteX9" fmla="*/ 0 w 9144000"/>
              <a:gd name="connsiteY9" fmla="*/ 0 h 402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021932">
                <a:moveTo>
                  <a:pt x="0" y="0"/>
                </a:moveTo>
                <a:lnTo>
                  <a:pt x="9144000" y="0"/>
                </a:lnTo>
                <a:lnTo>
                  <a:pt x="9144000" y="3790950"/>
                </a:lnTo>
                <a:lnTo>
                  <a:pt x="940594" y="3786188"/>
                </a:lnTo>
                <a:cubicBezTo>
                  <a:pt x="897334" y="3870326"/>
                  <a:pt x="872728" y="3931443"/>
                  <a:pt x="850106" y="3971924"/>
                </a:cubicBezTo>
                <a:cubicBezTo>
                  <a:pt x="827484" y="4012405"/>
                  <a:pt x="819544" y="4021932"/>
                  <a:pt x="804860" y="4021932"/>
                </a:cubicBezTo>
                <a:cubicBezTo>
                  <a:pt x="790176" y="4021932"/>
                  <a:pt x="778668" y="4001292"/>
                  <a:pt x="762000" y="3971923"/>
                </a:cubicBezTo>
                <a:cubicBezTo>
                  <a:pt x="738188" y="3930648"/>
                  <a:pt x="711200" y="3876675"/>
                  <a:pt x="669131" y="3786188"/>
                </a:cubicBezTo>
                <a:lnTo>
                  <a:pt x="0" y="3783806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9565381" y="5480825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84395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81048"/>
            <a:ext cx="3308096" cy="4035553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2000"/>
              </a:spcBef>
              <a:buNone/>
              <a:defRPr lang="en-US" sz="1600" b="1" dirty="0">
                <a:solidFill>
                  <a:schemeClr val="bg1"/>
                </a:solidFill>
              </a:defRPr>
            </a:lvl1pPr>
            <a:lvl2pPr marL="455073" indent="-455073">
              <a:spcBef>
                <a:spcPts val="0"/>
              </a:spcBef>
              <a:buNone/>
              <a:defRPr lang="en-US" sz="16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3" cy="41857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32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09600" y="1268985"/>
            <a:ext cx="10972800" cy="291592"/>
          </a:xfrm>
        </p:spPr>
        <p:txBody>
          <a:bodyPr/>
          <a:lstStyle>
            <a:lvl1pPr marL="0" indent="0">
              <a:buNone/>
              <a:defRPr sz="1867"/>
            </a:lvl1pPr>
            <a:lvl2pPr marL="30691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4267200" y="1781048"/>
            <a:ext cx="3308096" cy="4035553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2000"/>
              </a:spcBef>
              <a:buNone/>
              <a:defRPr lang="en-US" sz="1600" b="1" dirty="0">
                <a:solidFill>
                  <a:schemeClr val="bg1"/>
                </a:solidFill>
              </a:defRPr>
            </a:lvl1pPr>
            <a:lvl2pPr marL="455073" indent="-455073">
              <a:spcBef>
                <a:spcPts val="0"/>
              </a:spcBef>
              <a:buNone/>
              <a:defRPr lang="en-US" sz="16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2"/>
          </p:nvPr>
        </p:nvSpPr>
        <p:spPr>
          <a:xfrm>
            <a:off x="7924800" y="1781048"/>
            <a:ext cx="3308096" cy="4035553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2000"/>
              </a:spcBef>
              <a:buNone/>
              <a:defRPr lang="en-US" sz="1600" b="1" dirty="0">
                <a:solidFill>
                  <a:schemeClr val="bg1"/>
                </a:solidFill>
              </a:defRPr>
            </a:lvl1pPr>
            <a:lvl2pPr marL="455073" indent="-455073">
              <a:spcBef>
                <a:spcPts val="0"/>
              </a:spcBef>
              <a:buNone/>
              <a:defRPr lang="en-US" sz="16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88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1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 B"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1624073"/>
            <a:ext cx="12192000" cy="5242134"/>
          </a:xfrm>
          <a:custGeom>
            <a:avLst/>
            <a:gdLst/>
            <a:ahLst/>
            <a:cxnLst/>
            <a:rect l="l" t="t" r="r" b="b"/>
            <a:pathLst>
              <a:path w="9144000" h="5242134">
                <a:moveTo>
                  <a:pt x="0" y="0"/>
                </a:moveTo>
                <a:lnTo>
                  <a:pt x="674640" y="0"/>
                </a:lnTo>
                <a:lnTo>
                  <a:pt x="811834" y="283436"/>
                </a:lnTo>
                <a:cubicBezTo>
                  <a:pt x="831868" y="326667"/>
                  <a:pt x="860550" y="329137"/>
                  <a:pt x="883056" y="283436"/>
                </a:cubicBezTo>
                <a:lnTo>
                  <a:pt x="1020250" y="0"/>
                </a:lnTo>
                <a:lnTo>
                  <a:pt x="9144000" y="0"/>
                </a:lnTo>
                <a:lnTo>
                  <a:pt x="9144000" y="5242134"/>
                </a:lnTo>
                <a:lnTo>
                  <a:pt x="0" y="5242134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88183"/>
            <a:ext cx="8534400" cy="925848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2000" b="1" i="0" cap="none" baseline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subhead or caption for image above.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426464" y="6364224"/>
            <a:ext cx="8229600" cy="365760"/>
          </a:xfrm>
        </p:spPr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31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010400" y="0"/>
            <a:ext cx="5181600" cy="3452178"/>
          </a:xfrm>
          <a:custGeom>
            <a:avLst/>
            <a:gdLst/>
            <a:ahLst/>
            <a:cxnLst/>
            <a:rect l="l" t="t" r="r" b="b"/>
            <a:pathLst>
              <a:path w="3886200" h="3452178">
                <a:moveTo>
                  <a:pt x="0" y="0"/>
                </a:moveTo>
                <a:lnTo>
                  <a:pt x="3886200" y="0"/>
                </a:lnTo>
                <a:lnTo>
                  <a:pt x="3886200" y="3132138"/>
                </a:lnTo>
                <a:lnTo>
                  <a:pt x="769440" y="3132138"/>
                </a:lnTo>
                <a:lnTo>
                  <a:pt x="630675" y="3418823"/>
                </a:lnTo>
                <a:cubicBezTo>
                  <a:pt x="608170" y="3464523"/>
                  <a:pt x="579488" y="3462053"/>
                  <a:pt x="559454" y="3418823"/>
                </a:cubicBezTo>
                <a:lnTo>
                  <a:pt x="420688" y="3132138"/>
                </a:lnTo>
                <a:lnTo>
                  <a:pt x="0" y="3132138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1318" y="3601209"/>
            <a:ext cx="4011084" cy="8331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1600" b="1" i="0" cap="none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subhead or caption for image above.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71318" y="4528304"/>
            <a:ext cx="4011084" cy="1758219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your paragraph here.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846706"/>
            <a:ext cx="5179483" cy="172271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000" b="1" i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Click to edit headline here.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2" y="2707219"/>
            <a:ext cx="5179484" cy="3529543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your paragraph here.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426464" y="6364224"/>
            <a:ext cx="5484699" cy="365760"/>
          </a:xfrm>
        </p:spPr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68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846706"/>
            <a:ext cx="5179483" cy="172271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000" b="1" i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Click to edit headline here.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2" y="2707219"/>
            <a:ext cx="5179484" cy="3529543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your paragraph here.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006169" y="0"/>
            <a:ext cx="5185833" cy="6858000"/>
          </a:xfrm>
        </p:spPr>
        <p:txBody>
          <a:bodyPr lIns="91440" tIns="91440" rIns="91440" bIns="91440"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426464" y="6364224"/>
            <a:ext cx="5484699" cy="365760"/>
          </a:xfrm>
        </p:spPr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#ClinicallySustainable  @CassandraLThiel</a:t>
            </a:r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609600" y="1219200"/>
            <a:ext cx="8233331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769600" cy="8382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22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gradFill flip="none" rotWithShape="1">
          <a:gsLst>
            <a:gs pos="40000">
              <a:schemeClr val="bg1"/>
            </a:gs>
            <a:gs pos="0">
              <a:schemeClr val="bg1"/>
            </a:gs>
            <a:gs pos="72000">
              <a:srgbClr val="FDE9E9"/>
            </a:gs>
            <a:gs pos="100000">
              <a:srgbClr val="F8BEB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#ClinicallySustainable  @CassandraLThiel</a:t>
            </a:r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609600" y="1219200"/>
            <a:ext cx="8233331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769600" cy="8382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9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725" y="640710"/>
            <a:ext cx="10674676" cy="1294372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7725" y="2536001"/>
            <a:ext cx="10674676" cy="328231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133" b="0" i="0" cap="none" baseline="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975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gradFill flip="none" rotWithShape="1">
          <a:gsLst>
            <a:gs pos="40000">
              <a:schemeClr val="bg1"/>
            </a:gs>
            <a:gs pos="0">
              <a:schemeClr val="bg1"/>
            </a:gs>
            <a:gs pos="72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#ClinicallySustainable  @CassandraLThiel</a:t>
            </a:r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609600" y="1219200"/>
            <a:ext cx="8233331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769600" cy="8382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8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gradFill flip="none" rotWithShape="1">
          <a:gsLst>
            <a:gs pos="40000">
              <a:schemeClr val="bg1"/>
            </a:gs>
            <a:gs pos="0">
              <a:schemeClr val="bg1"/>
            </a:gs>
            <a:gs pos="72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#ClinicallySustainable  @CassandraLThiel</a:t>
            </a:r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609600" y="1219200"/>
            <a:ext cx="8233331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769600" cy="8382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6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02907"/>
            <a:ext cx="10668000" cy="10436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14399" y="1706374"/>
            <a:ext cx="5082119" cy="52045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98287" y="1706374"/>
            <a:ext cx="5084115" cy="52045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6"/>
          </p:nvPr>
        </p:nvSpPr>
        <p:spPr>
          <a:xfrm>
            <a:off x="914400" y="2341034"/>
            <a:ext cx="5082117" cy="37528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7"/>
          </p:nvPr>
        </p:nvSpPr>
        <p:spPr>
          <a:xfrm>
            <a:off x="6482595" y="2341034"/>
            <a:ext cx="5082117" cy="37528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>
          <a:xfrm>
            <a:off x="1426464" y="6364224"/>
            <a:ext cx="8229600" cy="365760"/>
          </a:xfrm>
        </p:spPr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2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with Caption">
    <p:bg>
      <p:bgPr>
        <a:solidFill>
          <a:srgbClr val="2D2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20491"/>
            <a:ext cx="6784975" cy="6878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3" y="1162325"/>
            <a:ext cx="5450311" cy="348813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 kern="1200" cap="none" dirty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891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609603" y="1655064"/>
            <a:ext cx="5450551" cy="4407408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6976110" y="4076701"/>
            <a:ext cx="4606292" cy="19558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 marL="228594" indent="-228594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66332" indent="-223833">
              <a:buFont typeface="Arial" panose="020B0604020202020204" pitchFamily="34" charset="0"/>
              <a:buChar char="–"/>
              <a:defRPr sz="1200">
                <a:solidFill>
                  <a:schemeClr val="bg1"/>
                </a:solidFill>
              </a:defRPr>
            </a:lvl4pPr>
            <a:lvl5pPr marL="685783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Caption for content above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600" y="6551760"/>
            <a:ext cx="451708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4" y="6544228"/>
            <a:ext cx="33962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FEEEA1A-CB49-3744-AA40-B896987410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0559823" y="6350477"/>
            <a:ext cx="1022352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72533" y="-970"/>
            <a:ext cx="5419467" cy="3759696"/>
          </a:xfrm>
          <a:custGeom>
            <a:avLst/>
            <a:gdLst>
              <a:gd name="connsiteX0" fmla="*/ 0 w 4035853"/>
              <a:gd name="connsiteY0" fmla="*/ 0 h 2697096"/>
              <a:gd name="connsiteX1" fmla="*/ 4035853 w 4035853"/>
              <a:gd name="connsiteY1" fmla="*/ 0 h 2697096"/>
              <a:gd name="connsiteX2" fmla="*/ 4035853 w 4035853"/>
              <a:gd name="connsiteY2" fmla="*/ 2697096 h 2697096"/>
              <a:gd name="connsiteX3" fmla="*/ 0 w 4035853"/>
              <a:gd name="connsiteY3" fmla="*/ 2697096 h 2697096"/>
              <a:gd name="connsiteX4" fmla="*/ 0 w 4035853"/>
              <a:gd name="connsiteY4" fmla="*/ 0 h 269709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3238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1714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612823 w 4035853"/>
              <a:gd name="connsiteY3" fmla="*/ 2689412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65"/>
              <a:gd name="connsiteX1" fmla="*/ 4035853 w 4035853"/>
              <a:gd name="connsiteY1" fmla="*/ 0 h 2698065"/>
              <a:gd name="connsiteX2" fmla="*/ 4035853 w 4035853"/>
              <a:gd name="connsiteY2" fmla="*/ 2697096 h 2698065"/>
              <a:gd name="connsiteX3" fmla="*/ 612823 w 4035853"/>
              <a:gd name="connsiteY3" fmla="*/ 2689412 h 2698065"/>
              <a:gd name="connsiteX4" fmla="*/ 171423 w 4035853"/>
              <a:gd name="connsiteY4" fmla="*/ 2697975 h 2698065"/>
              <a:gd name="connsiteX5" fmla="*/ 0 w 4035853"/>
              <a:gd name="connsiteY5" fmla="*/ 2697096 h 2698065"/>
              <a:gd name="connsiteX6" fmla="*/ 0 w 4035853"/>
              <a:gd name="connsiteY6" fmla="*/ 0 h 269806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38992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41373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64279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7"/>
              <a:gd name="connsiteX1" fmla="*/ 4035853 w 4035853"/>
              <a:gd name="connsiteY1" fmla="*/ 0 h 2700357"/>
              <a:gd name="connsiteX2" fmla="*/ 4035853 w 4035853"/>
              <a:gd name="connsiteY2" fmla="*/ 2697096 h 2700357"/>
              <a:gd name="connsiteX3" fmla="*/ 434229 w 4035853"/>
              <a:gd name="connsiteY3" fmla="*/ 2696556 h 2700357"/>
              <a:gd name="connsiteX4" fmla="*/ 164279 w 4035853"/>
              <a:gd name="connsiteY4" fmla="*/ 2700356 h 2700357"/>
              <a:gd name="connsiteX5" fmla="*/ 0 w 4035853"/>
              <a:gd name="connsiteY5" fmla="*/ 2697096 h 2700357"/>
              <a:gd name="connsiteX6" fmla="*/ 0 w 4035853"/>
              <a:gd name="connsiteY6" fmla="*/ 0 h 2700357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164279 w 4035853"/>
              <a:gd name="connsiteY4" fmla="*/ 2700356 h 2701319"/>
              <a:gd name="connsiteX5" fmla="*/ 0 w 4035853"/>
              <a:gd name="connsiteY5" fmla="*/ 2697096 h 2701319"/>
              <a:gd name="connsiteX6" fmla="*/ 0 w 4035853"/>
              <a:gd name="connsiteY6" fmla="*/ 0 h 2701319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311945 w 4035853"/>
              <a:gd name="connsiteY4" fmla="*/ 2697956 h 2701319"/>
              <a:gd name="connsiteX5" fmla="*/ 164279 w 4035853"/>
              <a:gd name="connsiteY5" fmla="*/ 2700356 h 2701319"/>
              <a:gd name="connsiteX6" fmla="*/ 0 w 4035853"/>
              <a:gd name="connsiteY6" fmla="*/ 2697096 h 2701319"/>
              <a:gd name="connsiteX7" fmla="*/ 0 w 4035853"/>
              <a:gd name="connsiteY7" fmla="*/ 0 h 2701319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90"/>
              <a:gd name="connsiteX1" fmla="*/ 4035853 w 4035853"/>
              <a:gd name="connsiteY1" fmla="*/ 0 h 2936090"/>
              <a:gd name="connsiteX2" fmla="*/ 4035853 w 4035853"/>
              <a:gd name="connsiteY2" fmla="*/ 2697096 h 2936090"/>
              <a:gd name="connsiteX3" fmla="*/ 431848 w 4035853"/>
              <a:gd name="connsiteY3" fmla="*/ 2701319 h 2936090"/>
              <a:gd name="connsiteX4" fmla="*/ 302420 w 4035853"/>
              <a:gd name="connsiteY4" fmla="*/ 2936082 h 2936090"/>
              <a:gd name="connsiteX5" fmla="*/ 166660 w 4035853"/>
              <a:gd name="connsiteY5" fmla="*/ 2695594 h 2936090"/>
              <a:gd name="connsiteX6" fmla="*/ 0 w 4035853"/>
              <a:gd name="connsiteY6" fmla="*/ 2697096 h 2936090"/>
              <a:gd name="connsiteX7" fmla="*/ 0 w 4035853"/>
              <a:gd name="connsiteY7" fmla="*/ 0 h 2936090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696556 h 2936082"/>
              <a:gd name="connsiteX4" fmla="*/ 302420 w 4035853"/>
              <a:gd name="connsiteY4" fmla="*/ 2936082 h 2936082"/>
              <a:gd name="connsiteX5" fmla="*/ 166660 w 4035853"/>
              <a:gd name="connsiteY5" fmla="*/ 2695594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67038"/>
              <a:gd name="connsiteX1" fmla="*/ 4035853 w 4035853"/>
              <a:gd name="connsiteY1" fmla="*/ 0 h 2967038"/>
              <a:gd name="connsiteX2" fmla="*/ 4035853 w 4035853"/>
              <a:gd name="connsiteY2" fmla="*/ 2697096 h 2967038"/>
              <a:gd name="connsiteX3" fmla="*/ 431848 w 4035853"/>
              <a:gd name="connsiteY3" fmla="*/ 2696556 h 2967038"/>
              <a:gd name="connsiteX4" fmla="*/ 300039 w 4035853"/>
              <a:gd name="connsiteY4" fmla="*/ 2967038 h 2967038"/>
              <a:gd name="connsiteX5" fmla="*/ 166660 w 4035853"/>
              <a:gd name="connsiteY5" fmla="*/ 2695594 h 2967038"/>
              <a:gd name="connsiteX6" fmla="*/ 0 w 4035853"/>
              <a:gd name="connsiteY6" fmla="*/ 2697096 h 2967038"/>
              <a:gd name="connsiteX7" fmla="*/ 0 w 4035853"/>
              <a:gd name="connsiteY7" fmla="*/ 0 h 2967038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54811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7253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4125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1325"/>
              <a:gd name="connsiteX1" fmla="*/ 4035853 w 4035853"/>
              <a:gd name="connsiteY1" fmla="*/ 0 h 2941325"/>
              <a:gd name="connsiteX2" fmla="*/ 4035853 w 4035853"/>
              <a:gd name="connsiteY2" fmla="*/ 2697096 h 2941325"/>
              <a:gd name="connsiteX3" fmla="*/ 431848 w 4035853"/>
              <a:gd name="connsiteY3" fmla="*/ 2696556 h 2941325"/>
              <a:gd name="connsiteX4" fmla="*/ 334149 w 4035853"/>
              <a:gd name="connsiteY4" fmla="*/ 2895599 h 2941325"/>
              <a:gd name="connsiteX5" fmla="*/ 295311 w 4035853"/>
              <a:gd name="connsiteY5" fmla="*/ 2940844 h 2941325"/>
              <a:gd name="connsiteX6" fmla="*/ 260684 w 4035853"/>
              <a:gd name="connsiteY6" fmla="*/ 2893218 h 2941325"/>
              <a:gd name="connsiteX7" fmla="*/ 154811 w 4035853"/>
              <a:gd name="connsiteY7" fmla="*/ 2695594 h 2941325"/>
              <a:gd name="connsiteX8" fmla="*/ 0 w 4035853"/>
              <a:gd name="connsiteY8" fmla="*/ 2697096 h 2941325"/>
              <a:gd name="connsiteX9" fmla="*/ 0 w 4035853"/>
              <a:gd name="connsiteY9" fmla="*/ 0 h 2941325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4811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30005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48969"/>
              <a:gd name="connsiteX1" fmla="*/ 4035853 w 4035853"/>
              <a:gd name="connsiteY1" fmla="*/ 0 h 2948969"/>
              <a:gd name="connsiteX2" fmla="*/ 4035853 w 4035853"/>
              <a:gd name="connsiteY2" fmla="*/ 2697096 h 2948969"/>
              <a:gd name="connsiteX3" fmla="*/ 431848 w 4035853"/>
              <a:gd name="connsiteY3" fmla="*/ 2696556 h 2948969"/>
              <a:gd name="connsiteX4" fmla="*/ 334149 w 4035853"/>
              <a:gd name="connsiteY4" fmla="*/ 2895599 h 2948969"/>
              <a:gd name="connsiteX5" fmla="*/ 300051 w 4035853"/>
              <a:gd name="connsiteY5" fmla="*/ 2938463 h 2948969"/>
              <a:gd name="connsiteX6" fmla="*/ 260684 w 4035853"/>
              <a:gd name="connsiteY6" fmla="*/ 2893218 h 2948969"/>
              <a:gd name="connsiteX7" fmla="*/ 159550 w 4035853"/>
              <a:gd name="connsiteY7" fmla="*/ 2695594 h 2948969"/>
              <a:gd name="connsiteX8" fmla="*/ 0 w 4035853"/>
              <a:gd name="connsiteY8" fmla="*/ 2697096 h 2948969"/>
              <a:gd name="connsiteX9" fmla="*/ 0 w 4035853"/>
              <a:gd name="connsiteY9" fmla="*/ 0 h 2948969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602"/>
              <a:gd name="connsiteX1" fmla="*/ 4035853 w 4035853"/>
              <a:gd name="connsiteY1" fmla="*/ 0 h 2938602"/>
              <a:gd name="connsiteX2" fmla="*/ 4035853 w 4035853"/>
              <a:gd name="connsiteY2" fmla="*/ 2697096 h 2938602"/>
              <a:gd name="connsiteX3" fmla="*/ 431848 w 4035853"/>
              <a:gd name="connsiteY3" fmla="*/ 2696556 h 2938602"/>
              <a:gd name="connsiteX4" fmla="*/ 334149 w 4035853"/>
              <a:gd name="connsiteY4" fmla="*/ 2895599 h 2938602"/>
              <a:gd name="connsiteX5" fmla="*/ 300051 w 4035853"/>
              <a:gd name="connsiteY5" fmla="*/ 2938463 h 2938602"/>
              <a:gd name="connsiteX6" fmla="*/ 260684 w 4035853"/>
              <a:gd name="connsiteY6" fmla="*/ 2893218 h 2938602"/>
              <a:gd name="connsiteX7" fmla="*/ 159550 w 4035853"/>
              <a:gd name="connsiteY7" fmla="*/ 2695594 h 2938602"/>
              <a:gd name="connsiteX8" fmla="*/ 0 w 4035853"/>
              <a:gd name="connsiteY8" fmla="*/ 2697096 h 2938602"/>
              <a:gd name="connsiteX9" fmla="*/ 0 w 4035853"/>
              <a:gd name="connsiteY9" fmla="*/ 0 h 2938602"/>
              <a:gd name="connsiteX0" fmla="*/ 0 w 4063711"/>
              <a:gd name="connsiteY0" fmla="*/ 0 h 3787688"/>
              <a:gd name="connsiteX1" fmla="*/ 4063711 w 4063711"/>
              <a:gd name="connsiteY1" fmla="*/ 849086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63711"/>
              <a:gd name="connsiteY0" fmla="*/ 0 h 3787688"/>
              <a:gd name="connsiteX1" fmla="*/ 4063711 w 4063711"/>
              <a:gd name="connsiteY1" fmla="*/ 37323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9285 w 4045138"/>
              <a:gd name="connsiteY8" fmla="*/ 3518190 h 3759696"/>
              <a:gd name="connsiteX9" fmla="*/ 0 w 4045138"/>
              <a:gd name="connsiteY9" fmla="*/ 0 h 37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5138" h="3759696">
                <a:moveTo>
                  <a:pt x="0" y="0"/>
                </a:moveTo>
                <a:lnTo>
                  <a:pt x="4045138" y="9331"/>
                </a:lnTo>
                <a:lnTo>
                  <a:pt x="4045138" y="3518190"/>
                </a:lnTo>
                <a:lnTo>
                  <a:pt x="441133" y="3517650"/>
                </a:lnTo>
                <a:cubicBezTo>
                  <a:pt x="407164" y="3591215"/>
                  <a:pt x="353155" y="3696220"/>
                  <a:pt x="343434" y="3716693"/>
                </a:cubicBezTo>
                <a:cubicBezTo>
                  <a:pt x="333713" y="3737166"/>
                  <a:pt x="331059" y="3757573"/>
                  <a:pt x="309336" y="3759557"/>
                </a:cubicBezTo>
                <a:cubicBezTo>
                  <a:pt x="287613" y="3761541"/>
                  <a:pt x="285091" y="3742090"/>
                  <a:pt x="269969" y="3714312"/>
                </a:cubicBezTo>
                <a:cubicBezTo>
                  <a:pt x="254847" y="3686534"/>
                  <a:pt x="195297" y="3573188"/>
                  <a:pt x="168835" y="3516688"/>
                </a:cubicBezTo>
                <a:lnTo>
                  <a:pt x="9285" y="351819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780032"/>
            <a:ext cx="10972801" cy="40365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048512"/>
            <a:ext cx="10972801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269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68">
          <p15:clr>
            <a:srgbClr val="FBAE40"/>
          </p15:clr>
        </p15:guide>
        <p15:guide id="2" pos="2880">
          <p15:clr>
            <a:srgbClr val="FBAE40"/>
          </p15:clr>
        </p15:guide>
        <p15:guide id="4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63" y="2118804"/>
            <a:ext cx="10685412" cy="4088141"/>
          </a:xfrm>
        </p:spPr>
        <p:txBody>
          <a:bodyPr anchor="b" anchorCtr="0">
            <a:noAutofit/>
          </a:bodyPr>
          <a:lstStyle>
            <a:lvl1pPr algn="l">
              <a:defRPr sz="8533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reeform 5"/>
          <p:cNvSpPr>
            <a:spLocks noEditPoints="1"/>
          </p:cNvSpPr>
          <p:nvPr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1604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7" y="1780032"/>
            <a:ext cx="5181600" cy="403656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402965" y="1780032"/>
            <a:ext cx="5179436" cy="4036568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1048512"/>
            <a:ext cx="10972801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3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609599" y="2236614"/>
            <a:ext cx="5181600" cy="366939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599" y="1694689"/>
            <a:ext cx="51816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/>
            </a:lvl1pPr>
            <a:lvl2pPr marL="30691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400799" y="1694689"/>
            <a:ext cx="51816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="1"/>
            </a:lvl1pPr>
            <a:lvl2pPr marL="30691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/>
          </p:nvPr>
        </p:nvSpPr>
        <p:spPr>
          <a:xfrm>
            <a:off x="6400799" y="2236614"/>
            <a:ext cx="5181600" cy="3669399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09600" y="1048512"/>
            <a:ext cx="10972801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6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048512"/>
            <a:ext cx="10972801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9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543207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bg>
      <p:bgPr>
        <a:solidFill>
          <a:srgbClr val="2D2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20491"/>
            <a:ext cx="6784975" cy="68784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595" y="1572768"/>
            <a:ext cx="5473460" cy="348813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667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189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4973" y="0"/>
            <a:ext cx="5407027" cy="3918136"/>
          </a:xfrm>
          <a:custGeom>
            <a:avLst/>
            <a:gdLst>
              <a:gd name="connsiteX0" fmla="*/ 0 w 4035853"/>
              <a:gd name="connsiteY0" fmla="*/ 0 h 2697096"/>
              <a:gd name="connsiteX1" fmla="*/ 4035853 w 4035853"/>
              <a:gd name="connsiteY1" fmla="*/ 0 h 2697096"/>
              <a:gd name="connsiteX2" fmla="*/ 4035853 w 4035853"/>
              <a:gd name="connsiteY2" fmla="*/ 2697096 h 2697096"/>
              <a:gd name="connsiteX3" fmla="*/ 0 w 4035853"/>
              <a:gd name="connsiteY3" fmla="*/ 2697096 h 2697096"/>
              <a:gd name="connsiteX4" fmla="*/ 0 w 4035853"/>
              <a:gd name="connsiteY4" fmla="*/ 0 h 269709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3238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1714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612823 w 4035853"/>
              <a:gd name="connsiteY3" fmla="*/ 2689412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65"/>
              <a:gd name="connsiteX1" fmla="*/ 4035853 w 4035853"/>
              <a:gd name="connsiteY1" fmla="*/ 0 h 2698065"/>
              <a:gd name="connsiteX2" fmla="*/ 4035853 w 4035853"/>
              <a:gd name="connsiteY2" fmla="*/ 2697096 h 2698065"/>
              <a:gd name="connsiteX3" fmla="*/ 612823 w 4035853"/>
              <a:gd name="connsiteY3" fmla="*/ 2689412 h 2698065"/>
              <a:gd name="connsiteX4" fmla="*/ 171423 w 4035853"/>
              <a:gd name="connsiteY4" fmla="*/ 2697975 h 2698065"/>
              <a:gd name="connsiteX5" fmla="*/ 0 w 4035853"/>
              <a:gd name="connsiteY5" fmla="*/ 2697096 h 2698065"/>
              <a:gd name="connsiteX6" fmla="*/ 0 w 4035853"/>
              <a:gd name="connsiteY6" fmla="*/ 0 h 269806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38992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41373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64279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7"/>
              <a:gd name="connsiteX1" fmla="*/ 4035853 w 4035853"/>
              <a:gd name="connsiteY1" fmla="*/ 0 h 2700357"/>
              <a:gd name="connsiteX2" fmla="*/ 4035853 w 4035853"/>
              <a:gd name="connsiteY2" fmla="*/ 2697096 h 2700357"/>
              <a:gd name="connsiteX3" fmla="*/ 434229 w 4035853"/>
              <a:gd name="connsiteY3" fmla="*/ 2696556 h 2700357"/>
              <a:gd name="connsiteX4" fmla="*/ 164279 w 4035853"/>
              <a:gd name="connsiteY4" fmla="*/ 2700356 h 2700357"/>
              <a:gd name="connsiteX5" fmla="*/ 0 w 4035853"/>
              <a:gd name="connsiteY5" fmla="*/ 2697096 h 2700357"/>
              <a:gd name="connsiteX6" fmla="*/ 0 w 4035853"/>
              <a:gd name="connsiteY6" fmla="*/ 0 h 2700357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164279 w 4035853"/>
              <a:gd name="connsiteY4" fmla="*/ 2700356 h 2701319"/>
              <a:gd name="connsiteX5" fmla="*/ 0 w 4035853"/>
              <a:gd name="connsiteY5" fmla="*/ 2697096 h 2701319"/>
              <a:gd name="connsiteX6" fmla="*/ 0 w 4035853"/>
              <a:gd name="connsiteY6" fmla="*/ 0 h 2701319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311945 w 4035853"/>
              <a:gd name="connsiteY4" fmla="*/ 2697956 h 2701319"/>
              <a:gd name="connsiteX5" fmla="*/ 164279 w 4035853"/>
              <a:gd name="connsiteY5" fmla="*/ 2700356 h 2701319"/>
              <a:gd name="connsiteX6" fmla="*/ 0 w 4035853"/>
              <a:gd name="connsiteY6" fmla="*/ 2697096 h 2701319"/>
              <a:gd name="connsiteX7" fmla="*/ 0 w 4035853"/>
              <a:gd name="connsiteY7" fmla="*/ 0 h 2701319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90"/>
              <a:gd name="connsiteX1" fmla="*/ 4035853 w 4035853"/>
              <a:gd name="connsiteY1" fmla="*/ 0 h 2936090"/>
              <a:gd name="connsiteX2" fmla="*/ 4035853 w 4035853"/>
              <a:gd name="connsiteY2" fmla="*/ 2697096 h 2936090"/>
              <a:gd name="connsiteX3" fmla="*/ 431848 w 4035853"/>
              <a:gd name="connsiteY3" fmla="*/ 2701319 h 2936090"/>
              <a:gd name="connsiteX4" fmla="*/ 302420 w 4035853"/>
              <a:gd name="connsiteY4" fmla="*/ 2936082 h 2936090"/>
              <a:gd name="connsiteX5" fmla="*/ 166660 w 4035853"/>
              <a:gd name="connsiteY5" fmla="*/ 2695594 h 2936090"/>
              <a:gd name="connsiteX6" fmla="*/ 0 w 4035853"/>
              <a:gd name="connsiteY6" fmla="*/ 2697096 h 2936090"/>
              <a:gd name="connsiteX7" fmla="*/ 0 w 4035853"/>
              <a:gd name="connsiteY7" fmla="*/ 0 h 2936090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696556 h 2936082"/>
              <a:gd name="connsiteX4" fmla="*/ 302420 w 4035853"/>
              <a:gd name="connsiteY4" fmla="*/ 2936082 h 2936082"/>
              <a:gd name="connsiteX5" fmla="*/ 166660 w 4035853"/>
              <a:gd name="connsiteY5" fmla="*/ 2695594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67038"/>
              <a:gd name="connsiteX1" fmla="*/ 4035853 w 4035853"/>
              <a:gd name="connsiteY1" fmla="*/ 0 h 2967038"/>
              <a:gd name="connsiteX2" fmla="*/ 4035853 w 4035853"/>
              <a:gd name="connsiteY2" fmla="*/ 2697096 h 2967038"/>
              <a:gd name="connsiteX3" fmla="*/ 431848 w 4035853"/>
              <a:gd name="connsiteY3" fmla="*/ 2696556 h 2967038"/>
              <a:gd name="connsiteX4" fmla="*/ 300039 w 4035853"/>
              <a:gd name="connsiteY4" fmla="*/ 2967038 h 2967038"/>
              <a:gd name="connsiteX5" fmla="*/ 166660 w 4035853"/>
              <a:gd name="connsiteY5" fmla="*/ 2695594 h 2967038"/>
              <a:gd name="connsiteX6" fmla="*/ 0 w 4035853"/>
              <a:gd name="connsiteY6" fmla="*/ 2697096 h 2967038"/>
              <a:gd name="connsiteX7" fmla="*/ 0 w 4035853"/>
              <a:gd name="connsiteY7" fmla="*/ 0 h 2967038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54811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7253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4125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1325"/>
              <a:gd name="connsiteX1" fmla="*/ 4035853 w 4035853"/>
              <a:gd name="connsiteY1" fmla="*/ 0 h 2941325"/>
              <a:gd name="connsiteX2" fmla="*/ 4035853 w 4035853"/>
              <a:gd name="connsiteY2" fmla="*/ 2697096 h 2941325"/>
              <a:gd name="connsiteX3" fmla="*/ 431848 w 4035853"/>
              <a:gd name="connsiteY3" fmla="*/ 2696556 h 2941325"/>
              <a:gd name="connsiteX4" fmla="*/ 334149 w 4035853"/>
              <a:gd name="connsiteY4" fmla="*/ 2895599 h 2941325"/>
              <a:gd name="connsiteX5" fmla="*/ 295311 w 4035853"/>
              <a:gd name="connsiteY5" fmla="*/ 2940844 h 2941325"/>
              <a:gd name="connsiteX6" fmla="*/ 260684 w 4035853"/>
              <a:gd name="connsiteY6" fmla="*/ 2893218 h 2941325"/>
              <a:gd name="connsiteX7" fmla="*/ 154811 w 4035853"/>
              <a:gd name="connsiteY7" fmla="*/ 2695594 h 2941325"/>
              <a:gd name="connsiteX8" fmla="*/ 0 w 4035853"/>
              <a:gd name="connsiteY8" fmla="*/ 2697096 h 2941325"/>
              <a:gd name="connsiteX9" fmla="*/ 0 w 4035853"/>
              <a:gd name="connsiteY9" fmla="*/ 0 h 2941325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4811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30005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48969"/>
              <a:gd name="connsiteX1" fmla="*/ 4035853 w 4035853"/>
              <a:gd name="connsiteY1" fmla="*/ 0 h 2948969"/>
              <a:gd name="connsiteX2" fmla="*/ 4035853 w 4035853"/>
              <a:gd name="connsiteY2" fmla="*/ 2697096 h 2948969"/>
              <a:gd name="connsiteX3" fmla="*/ 431848 w 4035853"/>
              <a:gd name="connsiteY3" fmla="*/ 2696556 h 2948969"/>
              <a:gd name="connsiteX4" fmla="*/ 334149 w 4035853"/>
              <a:gd name="connsiteY4" fmla="*/ 2895599 h 2948969"/>
              <a:gd name="connsiteX5" fmla="*/ 300051 w 4035853"/>
              <a:gd name="connsiteY5" fmla="*/ 2938463 h 2948969"/>
              <a:gd name="connsiteX6" fmla="*/ 260684 w 4035853"/>
              <a:gd name="connsiteY6" fmla="*/ 2893218 h 2948969"/>
              <a:gd name="connsiteX7" fmla="*/ 159550 w 4035853"/>
              <a:gd name="connsiteY7" fmla="*/ 2695594 h 2948969"/>
              <a:gd name="connsiteX8" fmla="*/ 0 w 4035853"/>
              <a:gd name="connsiteY8" fmla="*/ 2697096 h 2948969"/>
              <a:gd name="connsiteX9" fmla="*/ 0 w 4035853"/>
              <a:gd name="connsiteY9" fmla="*/ 0 h 2948969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602"/>
              <a:gd name="connsiteX1" fmla="*/ 4035853 w 4035853"/>
              <a:gd name="connsiteY1" fmla="*/ 0 h 2938602"/>
              <a:gd name="connsiteX2" fmla="*/ 4035853 w 4035853"/>
              <a:gd name="connsiteY2" fmla="*/ 2697096 h 2938602"/>
              <a:gd name="connsiteX3" fmla="*/ 431848 w 4035853"/>
              <a:gd name="connsiteY3" fmla="*/ 2696556 h 2938602"/>
              <a:gd name="connsiteX4" fmla="*/ 334149 w 4035853"/>
              <a:gd name="connsiteY4" fmla="*/ 2895599 h 2938602"/>
              <a:gd name="connsiteX5" fmla="*/ 300051 w 4035853"/>
              <a:gd name="connsiteY5" fmla="*/ 2938463 h 2938602"/>
              <a:gd name="connsiteX6" fmla="*/ 260684 w 4035853"/>
              <a:gd name="connsiteY6" fmla="*/ 2893218 h 2938602"/>
              <a:gd name="connsiteX7" fmla="*/ 159550 w 4035853"/>
              <a:gd name="connsiteY7" fmla="*/ 2695594 h 2938602"/>
              <a:gd name="connsiteX8" fmla="*/ 0 w 4035853"/>
              <a:gd name="connsiteY8" fmla="*/ 2697096 h 2938602"/>
              <a:gd name="connsiteX9" fmla="*/ 0 w 4035853"/>
              <a:gd name="connsiteY9" fmla="*/ 0 h 29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5853" h="2938602">
                <a:moveTo>
                  <a:pt x="0" y="0"/>
                </a:moveTo>
                <a:lnTo>
                  <a:pt x="4035853" y="0"/>
                </a:lnTo>
                <a:lnTo>
                  <a:pt x="4035853" y="2697096"/>
                </a:lnTo>
                <a:lnTo>
                  <a:pt x="431848" y="2696556"/>
                </a:lnTo>
                <a:cubicBezTo>
                  <a:pt x="397879" y="2770121"/>
                  <a:pt x="343870" y="2875126"/>
                  <a:pt x="334149" y="2895599"/>
                </a:cubicBezTo>
                <a:cubicBezTo>
                  <a:pt x="324428" y="2916072"/>
                  <a:pt x="321774" y="2936479"/>
                  <a:pt x="300051" y="2938463"/>
                </a:cubicBezTo>
                <a:cubicBezTo>
                  <a:pt x="278328" y="2940447"/>
                  <a:pt x="275806" y="2920996"/>
                  <a:pt x="260684" y="2893218"/>
                </a:cubicBezTo>
                <a:cubicBezTo>
                  <a:pt x="245562" y="2865440"/>
                  <a:pt x="186012" y="2752094"/>
                  <a:pt x="159550" y="2695594"/>
                </a:cubicBezTo>
                <a:lnTo>
                  <a:pt x="0" y="2697096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 anchorCtr="1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6976109" y="4076701"/>
            <a:ext cx="4606292" cy="1955800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304792" indent="-304792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621776" indent="-298443"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</a:defRPr>
            </a:lvl4pPr>
            <a:lvl5pPr marL="914377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Caption for content above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1"/>
          </p:nvPr>
        </p:nvSpPr>
        <p:spPr>
          <a:xfrm>
            <a:off x="609601" y="1987296"/>
            <a:ext cx="5473455" cy="37073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44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48512"/>
            <a:ext cx="10972801" cy="4185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80032"/>
            <a:ext cx="10972801" cy="40189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413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596" y="6467745"/>
            <a:ext cx="4517089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67">
                <a:solidFill>
                  <a:schemeClr val="bg1"/>
                </a:solidFill>
              </a:defRPr>
            </a:lvl1pPr>
          </a:lstStyle>
          <a:p>
            <a:fld id="{4B40AC68-9A7D-4AA3-A437-CD588F8152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0559823" y="6163226"/>
            <a:ext cx="1022352" cy="446447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488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98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7" r:id="rId13"/>
    <p:sldLayoutId id="2147483788" r:id="rId14"/>
    <p:sldLayoutId id="2147483789" r:id="rId15"/>
    <p:sldLayoutId id="2147483792" r:id="rId16"/>
    <p:sldLayoutId id="2147483795" r:id="rId17"/>
    <p:sldLayoutId id="2147483731" r:id="rId18"/>
    <p:sldLayoutId id="2147483732" r:id="rId19"/>
    <p:sldLayoutId id="2147483733" r:id="rId20"/>
    <p:sldLayoutId id="2147483734" r:id="rId21"/>
    <p:sldLayoutId id="2147483799" r:id="rId22"/>
    <p:sldLayoutId id="2147483800" r:id="rId23"/>
  </p:sldLayoutIdLst>
  <p:hf hdr="0" dt="0"/>
  <p:txStyles>
    <p:titleStyle>
      <a:lvl1pPr algn="l" defTabSz="457189" rtl="0" eaLnBrk="1" latinLnBrk="0" hangingPunct="1">
        <a:lnSpc>
          <a:spcPct val="85000"/>
        </a:lnSpc>
        <a:spcBef>
          <a:spcPct val="0"/>
        </a:spcBef>
        <a:buNone/>
        <a:defRPr lang="en-US" sz="3200" b="1" i="0" kern="1200" cap="none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06910" indent="-306910" algn="l" defTabSz="457189" rtl="0" eaLnBrk="1" latinLnBrk="0" hangingPunct="1">
        <a:lnSpc>
          <a:spcPct val="100000"/>
        </a:lnSpc>
        <a:spcBef>
          <a:spcPts val="1067"/>
        </a:spcBef>
        <a:buFont typeface="Arial"/>
        <a:buChar char="•"/>
        <a:defRPr sz="2133" kern="1200">
          <a:solidFill>
            <a:schemeClr val="bg1"/>
          </a:solidFill>
          <a:latin typeface="+mn-lt"/>
          <a:ea typeface="+mn-ea"/>
          <a:cs typeface="+mn-cs"/>
        </a:defRPr>
      </a:lvl1pPr>
      <a:lvl2pPr marL="609585" indent="-309026" algn="l" defTabSz="457189" rtl="0" eaLnBrk="1" latinLnBrk="0" hangingPunct="1">
        <a:lnSpc>
          <a:spcPct val="100000"/>
        </a:lnSpc>
        <a:spcBef>
          <a:spcPts val="1067"/>
        </a:spcBef>
        <a:buFont typeface="Arial"/>
        <a:buChar char="–"/>
        <a:defRPr sz="1867" kern="1200">
          <a:solidFill>
            <a:schemeClr val="bg1"/>
          </a:solidFill>
          <a:latin typeface="+mn-lt"/>
          <a:ea typeface="+mn-ea"/>
          <a:cs typeface="+mn-cs"/>
        </a:defRPr>
      </a:lvl2pPr>
      <a:lvl3pPr marL="912261" indent="-304792" algn="l" defTabSz="457189" rtl="0" eaLnBrk="1" latinLnBrk="0" hangingPunct="1">
        <a:lnSpc>
          <a:spcPct val="100000"/>
        </a:lnSpc>
        <a:spcBef>
          <a:spcPts val="1067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219170" indent="-306910" algn="l" defTabSz="457189" rtl="0" eaLnBrk="1" latinLnBrk="0" hangingPunct="1">
        <a:lnSpc>
          <a:spcPct val="100000"/>
        </a:lnSpc>
        <a:spcBef>
          <a:spcPts val="1067"/>
        </a:spcBef>
        <a:buFont typeface="Arial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526079" indent="-306910" algn="l" defTabSz="457189" rtl="0" eaLnBrk="1" latinLnBrk="0" hangingPunct="1">
        <a:lnSpc>
          <a:spcPct val="100000"/>
        </a:lnSpc>
        <a:spcBef>
          <a:spcPts val="1067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72">
          <p15:clr>
            <a:srgbClr val="F26B43"/>
          </p15:clr>
        </p15:guide>
        <p15:guide id="2" pos="5472">
          <p15:clr>
            <a:srgbClr val="F26B43"/>
          </p15:clr>
        </p15:guide>
        <p15:guide id="3" orient="horz" pos="492">
          <p15:clr>
            <a:srgbClr val="F26B43"/>
          </p15:clr>
        </p15:guide>
        <p15:guide id="4" pos="288">
          <p15:clr>
            <a:srgbClr val="F26B43"/>
          </p15:clr>
        </p15:guide>
        <p15:guide id="5" orient="horz" pos="2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852" y="1882850"/>
            <a:ext cx="10674676" cy="1379480"/>
          </a:xfrm>
        </p:spPr>
        <p:txBody>
          <a:bodyPr/>
          <a:lstStyle/>
          <a:p>
            <a:r>
              <a:rPr lang="en-GB" sz="5400" cap="none" dirty="0" smtClean="0"/>
              <a:t>Environmental Sustainability for Ophthalmology</a:t>
            </a:r>
            <a:endParaRPr lang="en-US" sz="54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725" y="3499202"/>
            <a:ext cx="10674676" cy="1490088"/>
          </a:xfrm>
        </p:spPr>
        <p:txBody>
          <a:bodyPr/>
          <a:lstStyle/>
          <a:p>
            <a:r>
              <a:rPr lang="en-US" dirty="0" smtClean="0"/>
              <a:t>Cassandra L Thiel, PhD</a:t>
            </a:r>
          </a:p>
          <a:p>
            <a:r>
              <a:rPr lang="en-US" sz="1200" dirty="0" smtClean="0"/>
              <a:t>19 June, 2018</a:t>
            </a:r>
          </a:p>
          <a:p>
            <a:r>
              <a:rPr lang="en-GB" sz="1200" b="1" dirty="0" smtClean="0"/>
              <a:t>WOC – Masterclass in Environmental Sustainability</a:t>
            </a:r>
          </a:p>
          <a:p>
            <a:r>
              <a:rPr lang="en-GB" sz="1200" b="1" i="1" dirty="0"/>
              <a:t>Author has no financial disclosures or conflicts of interest related to this topic. Images are not meant to support or criticize any particular company, product, or health system</a:t>
            </a:r>
            <a:r>
              <a:rPr lang="en-GB" sz="1200" b="1" i="1" dirty="0" smtClean="0"/>
              <a:t>.</a:t>
            </a:r>
            <a:endParaRPr lang="en-US" sz="1200" i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675968" y="555476"/>
            <a:ext cx="4906433" cy="430887"/>
          </a:xfrm>
        </p:spPr>
        <p:txBody>
          <a:bodyPr/>
          <a:lstStyle/>
          <a:p>
            <a:r>
              <a:rPr lang="en-US" sz="1400" dirty="0" smtClean="0"/>
              <a:t>Dept. of Population Health</a:t>
            </a:r>
            <a:br>
              <a:rPr lang="en-US" sz="1400" dirty="0" smtClean="0"/>
            </a:br>
            <a:r>
              <a:rPr lang="en-US" sz="1400" dirty="0" smtClean="0"/>
              <a:t>Dept. of Ophthalmology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33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032" y="2066543"/>
            <a:ext cx="3980688" cy="41168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literature</a:t>
            </a:r>
            <a:endParaRPr lang="en-US" dirty="0"/>
          </a:p>
        </p:txBody>
      </p:sp>
      <p:pic>
        <p:nvPicPr>
          <p:cNvPr id="3074" name="Picture 2" descr="Image result for Greening Health Care: How Hospitals Can Heal the Planet"/>
          <p:cNvPicPr>
            <a:picLocks noGrp="1" noChangeAspect="1" noChangeArrowheads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13" y="1298565"/>
            <a:ext cx="3108719" cy="46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Green Health Care repo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33" y="845561"/>
            <a:ext cx="3307362" cy="46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0"/>
          <a:stretch/>
        </p:blipFill>
        <p:spPr>
          <a:xfrm>
            <a:off x="0" y="1615866"/>
            <a:ext cx="12192000" cy="5242134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431136"/>
            <a:ext cx="8924544" cy="694386"/>
          </a:xfrm>
        </p:spPr>
        <p:txBody>
          <a:bodyPr>
            <a:noAutofit/>
          </a:bodyPr>
          <a:lstStyle/>
          <a:p>
            <a:r>
              <a:rPr lang="en-US" sz="1600" dirty="0"/>
              <a:t>A Note about </a:t>
            </a:r>
            <a:r>
              <a:rPr lang="en-US" sz="1600" dirty="0" err="1"/>
              <a:t>Aravind</a:t>
            </a:r>
            <a:r>
              <a:rPr lang="en-US" sz="1600" dirty="0"/>
              <a:t> Eye Care System, the Special Case in this Study</a:t>
            </a:r>
            <a:br>
              <a:rPr lang="en-US" sz="1600" dirty="0"/>
            </a:br>
            <a:r>
              <a:rPr lang="en-US" sz="1000" b="0" dirty="0" err="1"/>
              <a:t>Rangan</a:t>
            </a:r>
            <a:r>
              <a:rPr lang="en-US" sz="1000" b="0" dirty="0"/>
              <a:t> VK, </a:t>
            </a:r>
            <a:r>
              <a:rPr lang="en-US" sz="1000" b="0" dirty="0" err="1"/>
              <a:t>Thulasiraj</a:t>
            </a:r>
            <a:r>
              <a:rPr lang="en-US" sz="1000" b="0" dirty="0"/>
              <a:t> RD. Making Sight Affordable (Innovations Case Narrative: The </a:t>
            </a:r>
            <a:r>
              <a:rPr lang="en-US" sz="1000" b="0" dirty="0" err="1"/>
              <a:t>Aravind</a:t>
            </a:r>
            <a:r>
              <a:rPr lang="en-US" sz="1000" b="0" dirty="0"/>
              <a:t> Eye Care System). </a:t>
            </a:r>
            <a:r>
              <a:rPr lang="en-US" sz="1000" b="0" u="sng" dirty="0"/>
              <a:t>Innovations: Technology, Governance, Globalization 2007;2(4):35-49</a:t>
            </a:r>
            <a:r>
              <a:rPr lang="en-US" sz="1000" b="0" dirty="0"/>
              <a:t>.</a:t>
            </a:r>
            <a:br>
              <a:rPr lang="en-US" sz="1000" b="0" dirty="0"/>
            </a:br>
            <a:r>
              <a:rPr lang="en-US" sz="1000" b="0" dirty="0" err="1"/>
              <a:t>Rangan</a:t>
            </a:r>
            <a:r>
              <a:rPr lang="en-US" sz="1000" b="0" dirty="0"/>
              <a:t> VK. The </a:t>
            </a:r>
            <a:r>
              <a:rPr lang="en-US" sz="1000" b="0" dirty="0" err="1"/>
              <a:t>Aravind</a:t>
            </a:r>
            <a:r>
              <a:rPr lang="en-US" sz="1000" b="0" dirty="0"/>
              <a:t> eye hospital, Madurai, India: in service for sight: </a:t>
            </a:r>
            <a:r>
              <a:rPr lang="en-US" sz="1000" b="0" u="sng" dirty="0"/>
              <a:t>Harvard Business School</a:t>
            </a:r>
            <a:r>
              <a:rPr lang="en-US" sz="1000" b="0" dirty="0"/>
              <a:t>, 1993.</a:t>
            </a:r>
            <a:br>
              <a:rPr lang="en-US" sz="1000" b="0" dirty="0"/>
            </a:br>
            <a:r>
              <a:rPr lang="en-US" sz="1000" b="0" dirty="0" err="1"/>
              <a:t>Haripriya</a:t>
            </a:r>
            <a:r>
              <a:rPr lang="en-US" sz="1000" b="0" dirty="0"/>
              <a:t> A, Chang DF, Reena M, </a:t>
            </a:r>
            <a:r>
              <a:rPr lang="en-US" sz="1000" b="0" dirty="0" err="1"/>
              <a:t>Shekhar</a:t>
            </a:r>
            <a:r>
              <a:rPr lang="en-US" sz="1000" b="0" dirty="0"/>
              <a:t> M. Complication rates of phacoemulsification and manual small-incision cataract surgery at </a:t>
            </a:r>
            <a:r>
              <a:rPr lang="en-US" sz="1000" b="0" dirty="0" err="1"/>
              <a:t>Aravind</a:t>
            </a:r>
            <a:r>
              <a:rPr lang="en-US" sz="1000" b="0" dirty="0"/>
              <a:t> Eye Hospital. </a:t>
            </a:r>
            <a:r>
              <a:rPr lang="en-US" sz="1000" b="0" u="sng" dirty="0"/>
              <a:t>J Cataract Refract </a:t>
            </a:r>
            <a:r>
              <a:rPr lang="en-US" sz="1000" b="0" u="sng" dirty="0" err="1"/>
              <a:t>Surg</a:t>
            </a:r>
            <a:r>
              <a:rPr lang="en-US" sz="1000" b="0" u="sng" dirty="0"/>
              <a:t> 2012;38(8):1360-9</a:t>
            </a:r>
            <a:r>
              <a:rPr lang="en-US" sz="1000" b="0" dirty="0" smtClean="0"/>
              <a:t>.</a:t>
            </a:r>
            <a:br>
              <a:rPr lang="en-US" sz="1000" b="0" dirty="0" smtClean="0"/>
            </a:br>
            <a:r>
              <a:rPr lang="en-US" sz="1000" b="0" dirty="0" smtClean="0"/>
              <a:t>TED talk</a:t>
            </a:r>
            <a:r>
              <a:rPr lang="en-US" sz="1000" b="0" dirty="0"/>
              <a:t>: https://</a:t>
            </a:r>
            <a:r>
              <a:rPr lang="en-US" sz="1000" b="0" dirty="0" smtClean="0"/>
              <a:t>www.ted.com/talks/thulasiraj_ravilla_how_low_cost_eye_care_can_be_world_class 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#ClinicallySustainable  @CassandraLThiel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E041CE-D44E-914D-B85F-4D1E25348469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5784" y="1883664"/>
            <a:ext cx="4471416" cy="4709160"/>
          </a:xfrm>
          <a:prstGeom prst="rect">
            <a:avLst/>
          </a:prstGeom>
          <a:solidFill>
            <a:srgbClr val="E0BFF8">
              <a:alpha val="8980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07224" y="1971520"/>
            <a:ext cx="4297680" cy="453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40" y="2196447"/>
            <a:ext cx="2744107" cy="3668712"/>
          </a:xfrm>
          <a:ln>
            <a:solidFill>
              <a:schemeClr val="accent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599" y="1667795"/>
            <a:ext cx="5181600" cy="40626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000" dirty="0"/>
              <a:t>1 </a:t>
            </a:r>
            <a:r>
              <a:rPr lang="en-US" sz="2000" dirty="0" smtClean="0"/>
              <a:t>Cataract Removal, Phaco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USA)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2000" dirty="0" smtClean="0"/>
              <a:t>93 Cataract Removals, </a:t>
            </a:r>
            <a:r>
              <a:rPr lang="en-US" sz="2000" dirty="0" err="1" smtClean="0"/>
              <a:t>Phacos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Aravind, India)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00799" y="2196447"/>
            <a:ext cx="4558554" cy="3888592"/>
          </a:xfrm>
          <a:ln>
            <a:solidFill>
              <a:schemeClr val="accent1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Waste Generation in the OR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338481" y="6096670"/>
            <a:ext cx="4858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Awarded “best paper” at American Academy of Ophthalmology’s (AAO) Annual Meeting. Chicago, IL. 2016</a:t>
            </a:r>
          </a:p>
        </p:txBody>
      </p:sp>
    </p:spTree>
    <p:extLst>
      <p:ext uri="{BB962C8B-B14F-4D97-AF65-F5344CB8AC3E}">
        <p14:creationId xmlns:p14="http://schemas.microsoft.com/office/powerpoint/2010/main" val="3874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6596" y="761455"/>
            <a:ext cx="10218920" cy="585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Carbon Footprint of Average Single Phacoemulsification </a:t>
            </a:r>
            <a:br>
              <a:rPr lang="en-US" dirty="0" smtClean="0"/>
            </a:br>
            <a:r>
              <a:rPr lang="en-US" dirty="0" smtClean="0"/>
              <a:t>at Aravind and the UK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26596" y="6457702"/>
            <a:ext cx="4517089" cy="16414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/>
          <a:lstStyle/>
          <a:p>
            <a:fld id="{E0E041CE-D44E-914D-B85F-4D1E2534846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54" y="1533624"/>
            <a:ext cx="5046937" cy="48925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59801" y="4614628"/>
            <a:ext cx="1693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†Modified to match system boundaries, from Morris, D. S., T. Wright, J. E. A. </a:t>
            </a:r>
            <a:r>
              <a:rPr lang="en-US" sz="1200" dirty="0" err="1">
                <a:solidFill>
                  <a:schemeClr val="bg1"/>
                </a:solidFill>
              </a:rPr>
              <a:t>Somner</a:t>
            </a:r>
            <a:r>
              <a:rPr lang="en-US" sz="1200" dirty="0">
                <a:solidFill>
                  <a:schemeClr val="bg1"/>
                </a:solidFill>
              </a:rPr>
              <a:t> and A. Connor (2013). "The carbon footprint of cataract surgery." </a:t>
            </a:r>
            <a:r>
              <a:rPr lang="en-US" sz="1200" u="sng" dirty="0">
                <a:solidFill>
                  <a:schemeClr val="bg1"/>
                </a:solidFill>
              </a:rPr>
              <a:t>Eye(27): 495-501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 descr="File:&lt;strong&gt;Car&lt;/strong&gt; with Driver-Silhouette.svg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63" y="2200257"/>
            <a:ext cx="1624881" cy="1362718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596553" y="1966356"/>
            <a:ext cx="431798" cy="36437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748953" y="1467832"/>
            <a:ext cx="660037" cy="498524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9793" y="2728151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500km</a:t>
            </a:r>
            <a:br>
              <a:rPr 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(UK)</a:t>
            </a:r>
          </a:p>
        </p:txBody>
      </p:sp>
      <p:pic>
        <p:nvPicPr>
          <p:cNvPr id="15" name="Picture 14" descr="File:&lt;strong&gt;Car&lt;/strong&gt; with Driver-Silhouette.svg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63" y="4869166"/>
            <a:ext cx="1624881" cy="1362718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596553" y="4635265"/>
            <a:ext cx="431798" cy="36437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Cloud 16"/>
          <p:cNvSpPr/>
          <p:nvPr/>
        </p:nvSpPr>
        <p:spPr>
          <a:xfrm>
            <a:off x="1748953" y="4136741"/>
            <a:ext cx="660037" cy="498524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5982" y="5397060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25 km </a:t>
            </a:r>
            <a:br>
              <a:rPr 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(Aravind)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59801" y="1810359"/>
            <a:ext cx="1838622" cy="214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Published in: Thiel</a:t>
            </a:r>
            <a:r>
              <a:rPr lang="en-US" sz="1100" dirty="0">
                <a:solidFill>
                  <a:schemeClr val="bg1"/>
                </a:solidFill>
              </a:rPr>
              <a:t>, C</a:t>
            </a:r>
            <a:r>
              <a:rPr lang="en-US" sz="1100" dirty="0" smtClean="0">
                <a:solidFill>
                  <a:schemeClr val="bg1"/>
                </a:solidFill>
              </a:rPr>
              <a:t>., et. al </a:t>
            </a:r>
            <a:r>
              <a:rPr lang="en-US" sz="1100" dirty="0">
                <a:solidFill>
                  <a:schemeClr val="bg1"/>
                </a:solidFill>
              </a:rPr>
              <a:t>(2017). Cataract surgery and environmental sustainability: Waste and lifecycle assessment of phacoemulsification at a private healthcare facility. Journal of Cataract &amp; Refractive Surgery, 43(11), 1391-1398. </a:t>
            </a:r>
            <a:r>
              <a:rPr lang="en-US" sz="1100" dirty="0" err="1">
                <a:solidFill>
                  <a:schemeClr val="bg1"/>
                </a:solidFill>
              </a:rPr>
              <a:t>doi</a:t>
            </a:r>
            <a:r>
              <a:rPr lang="en-US" sz="1100" dirty="0">
                <a:solidFill>
                  <a:schemeClr val="bg1"/>
                </a:solidFill>
              </a:rPr>
              <a:t>: https://doi.org/10.1016/j.jcrs.2017.08.017</a:t>
            </a:r>
          </a:p>
        </p:txBody>
      </p:sp>
    </p:spTree>
    <p:extLst>
      <p:ext uri="{BB962C8B-B14F-4D97-AF65-F5344CB8AC3E}">
        <p14:creationId xmlns:p14="http://schemas.microsoft.com/office/powerpoint/2010/main" val="4485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From your Colleagues and Peers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Cloud Callout 6"/>
          <p:cNvSpPr/>
          <p:nvPr/>
        </p:nvSpPr>
        <p:spPr>
          <a:xfrm rot="946371">
            <a:off x="4541519" y="1078165"/>
            <a:ext cx="3830320" cy="1625600"/>
          </a:xfrm>
          <a:prstGeom prst="cloud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84" y="1234787"/>
            <a:ext cx="1356236" cy="14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9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Importance of the Interdisciplinary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4"/>
          <a:stretch/>
        </p:blipFill>
        <p:spPr>
          <a:xfrm>
            <a:off x="8100296" y="1492478"/>
            <a:ext cx="3213760" cy="476871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2" y="2003108"/>
            <a:ext cx="7217645" cy="3747452"/>
          </a:xfrm>
        </p:spPr>
      </p:pic>
      <p:sp>
        <p:nvSpPr>
          <p:cNvPr id="7" name="Rectangle 6"/>
          <p:cNvSpPr/>
          <p:nvPr/>
        </p:nvSpPr>
        <p:spPr>
          <a:xfrm>
            <a:off x="263425" y="3301334"/>
            <a:ext cx="3307977" cy="2985246"/>
          </a:xfrm>
          <a:prstGeom prst="rect">
            <a:avLst/>
          </a:prstGeom>
          <a:solidFill>
            <a:srgbClr val="E0BFF8">
              <a:alpha val="8980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Infection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Regulatory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Clinicians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Waste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Building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34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for the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78464"/>
            <a:ext cx="10353762" cy="720585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In the operating room (theatre).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EAB-92AA-41EB-8707-9130248BB68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12" y="1353010"/>
            <a:ext cx="6258726" cy="4674728"/>
          </a:xfrm>
        </p:spPr>
      </p:pic>
    </p:spTree>
    <p:extLst>
      <p:ext uri="{BB962C8B-B14F-4D97-AF65-F5344CB8AC3E}">
        <p14:creationId xmlns:p14="http://schemas.microsoft.com/office/powerpoint/2010/main" val="2099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(Energize.) Observe. Measure. Record. Repeat.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1"/>
          <a:stretch/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779412" y="461783"/>
            <a:ext cx="5082119" cy="52045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Observing Surgical </a:t>
            </a:r>
            <a:r>
              <a:rPr lang="en-US" sz="2400" dirty="0"/>
              <a:t>Prep </a:t>
            </a:r>
            <a:r>
              <a:rPr lang="en-US" sz="2400" dirty="0" smtClean="0"/>
              <a:t>(USA)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482085" y="461783"/>
            <a:ext cx="5084115" cy="52045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Weighing Drug Waste</a:t>
            </a:r>
            <a:endParaRPr lang="en-US" sz="24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6" y="1253951"/>
            <a:ext cx="5962619" cy="3993776"/>
          </a:xfrm>
          <a:ln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9" y="1148423"/>
            <a:ext cx="3634073" cy="486340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1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3230" y="349565"/>
            <a:ext cx="3554730" cy="3157728"/>
          </a:xfrm>
          <a:custGeom>
            <a:avLst/>
            <a:gdLst/>
            <a:ahLst/>
            <a:cxnLst/>
            <a:rect l="l" t="t" r="r" b="b"/>
            <a:pathLst>
              <a:path w="3886200" h="3452178">
                <a:moveTo>
                  <a:pt x="0" y="0"/>
                </a:moveTo>
                <a:lnTo>
                  <a:pt x="3886200" y="0"/>
                </a:lnTo>
                <a:lnTo>
                  <a:pt x="3886200" y="3132138"/>
                </a:lnTo>
                <a:lnTo>
                  <a:pt x="769440" y="3132138"/>
                </a:lnTo>
                <a:lnTo>
                  <a:pt x="630675" y="3418823"/>
                </a:lnTo>
                <a:cubicBezTo>
                  <a:pt x="608170" y="3464523"/>
                  <a:pt x="579488" y="3462053"/>
                  <a:pt x="559454" y="3418823"/>
                </a:cubicBezTo>
                <a:lnTo>
                  <a:pt x="420688" y="3132138"/>
                </a:lnTo>
                <a:lnTo>
                  <a:pt x="0" y="3132138"/>
                </a:lnTo>
                <a:close/>
              </a:path>
            </a:pathLst>
          </a:cu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71318" y="3820500"/>
            <a:ext cx="4011084" cy="934379"/>
          </a:xfrm>
        </p:spPr>
        <p:txBody>
          <a:bodyPr>
            <a:noAutofit/>
          </a:bodyPr>
          <a:lstStyle/>
          <a:p>
            <a:r>
              <a:rPr lang="en-US" sz="2400" dirty="0"/>
              <a:t>“Tackling climate change could be the greatest global health opportunity of the 21st century.”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1318" y="4966889"/>
            <a:ext cx="4011084" cy="1758219"/>
          </a:xfrm>
        </p:spPr>
        <p:txBody>
          <a:bodyPr>
            <a:noAutofit/>
          </a:bodyPr>
          <a:lstStyle/>
          <a:p>
            <a:r>
              <a:rPr lang="en-US" sz="1050" dirty="0"/>
              <a:t>Watts N, </a:t>
            </a:r>
            <a:r>
              <a:rPr lang="en-US" sz="1050" dirty="0" err="1"/>
              <a:t>Adger</a:t>
            </a:r>
            <a:r>
              <a:rPr lang="en-US" sz="1050" dirty="0"/>
              <a:t> WN, </a:t>
            </a:r>
            <a:r>
              <a:rPr lang="en-US" sz="1050" dirty="0" err="1"/>
              <a:t>Agnolucci</a:t>
            </a:r>
            <a:r>
              <a:rPr lang="en-US" sz="1050" dirty="0"/>
              <a:t> P, et al. Health and climate change: policy responses to protect public health. Lancet 2015; published online June 23. http://dx.doi.org/10.1016/S0140-6736(15)60854-62. </a:t>
            </a:r>
          </a:p>
          <a:p>
            <a:r>
              <a:rPr lang="en-US" sz="1050" dirty="0"/>
              <a:t>Costello A, Abbas M, Allen A, et al. Managing the health effects of climate change: Lancet and University College London Institute for Global Health Commission. Lancet 2009; 373: 1693–733.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5027" y="552030"/>
            <a:ext cx="5567680" cy="2955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 smtClean="0"/>
              <a:t>Healthcare creates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10% of US’s GHGs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5% of UK’s GHGs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7% of Australia’s GHGs</a:t>
            </a:r>
            <a:endParaRPr lang="en-US" b="0" dirty="0"/>
          </a:p>
          <a:p>
            <a:pPr marL="0" indent="0">
              <a:buNone/>
            </a:pPr>
            <a:r>
              <a:rPr lang="en-US" b="0" dirty="0" smtClean="0"/>
              <a:t/>
            </a:r>
            <a:br>
              <a:rPr lang="en-US" b="0" dirty="0" smtClean="0"/>
            </a:br>
            <a:endParaRPr lang="en-US" sz="1100" b="0" dirty="0" smtClean="0"/>
          </a:p>
          <a:p>
            <a:pPr marL="0" indent="0">
              <a:buNone/>
            </a:pPr>
            <a:r>
              <a:rPr lang="en-US" b="0" dirty="0" smtClean="0"/>
              <a:t>“If </a:t>
            </a:r>
            <a:r>
              <a:rPr lang="en-US" b="0" dirty="0"/>
              <a:t>the US health care sector were itself a country, it would rank </a:t>
            </a:r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in the world for GHG emissions</a:t>
            </a:r>
            <a:r>
              <a:rPr lang="en-US" b="0" dirty="0"/>
              <a:t>, ahead of the entire U.K</a:t>
            </a:r>
            <a:r>
              <a:rPr lang="en-US" b="0" dirty="0" smtClean="0"/>
              <a:t>.”</a:t>
            </a:r>
            <a:endParaRPr lang="en-US" sz="1050" b="0" dirty="0" smtClean="0"/>
          </a:p>
          <a:p>
            <a:pPr marL="0" indent="0">
              <a:buNone/>
            </a:pPr>
            <a:endParaRPr lang="en-US" sz="1050" b="0" dirty="0"/>
          </a:p>
          <a:p>
            <a:pPr marL="214313" indent="-214313">
              <a:buFont typeface="Times New Roman" panose="02020603050405020304" pitchFamily="18" charset="0"/>
              <a:buChar char="‾"/>
            </a:pPr>
            <a:r>
              <a:rPr lang="en-US" sz="1100" b="0" dirty="0" err="1"/>
              <a:t>Eckelman</a:t>
            </a:r>
            <a:r>
              <a:rPr lang="en-US" sz="1100" b="0" dirty="0"/>
              <a:t>, M. J. and J. Sherman (2016). "Environmental Impacts of the U.S. Health Care System and Effects on Public Health." </a:t>
            </a:r>
            <a:r>
              <a:rPr lang="en-US" sz="1100" b="0" u="sng" dirty="0" err="1"/>
              <a:t>PLoS</a:t>
            </a:r>
            <a:r>
              <a:rPr lang="en-US" sz="1100" b="0" u="sng" dirty="0"/>
              <a:t> ONE 11(6): e0157014</a:t>
            </a:r>
            <a:r>
              <a:rPr lang="en-US" sz="1100" b="0" dirty="0"/>
              <a:t>.</a:t>
            </a:r>
            <a:endParaRPr lang="en-US" sz="11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 descr="C:\Users\Cassie\Desktop\Cassie's stuff\Photos - work\UPMC - Cataract Surgery\IMG_1680-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8928" y="3685988"/>
            <a:ext cx="4700245" cy="262823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208518" y="1472692"/>
            <a:ext cx="2461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</a:rPr>
              <a:t>Malik, A., </a:t>
            </a:r>
            <a:r>
              <a:rPr lang="en-US" sz="600" dirty="0" err="1">
                <a:solidFill>
                  <a:schemeClr val="bg1"/>
                </a:solidFill>
                <a:latin typeface="Segoe UI" panose="020B0502040204020203" pitchFamily="34" charset="0"/>
              </a:rPr>
              <a:t>Lenzen</a:t>
            </a:r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</a:rPr>
              <a:t>, M., McAlister, S., &amp; McGain, F. (2018). The carbon footprint of Australian health care. The Lancet Planetary Health, 2(1), e27-e35. </a:t>
            </a:r>
            <a:r>
              <a:rPr lang="en-US" sz="600" dirty="0" err="1">
                <a:solidFill>
                  <a:schemeClr val="bg1"/>
                </a:solidFill>
                <a:latin typeface="Segoe UI" panose="020B0502040204020203" pitchFamily="34" charset="0"/>
              </a:rPr>
              <a:t>doi:https</a:t>
            </a:r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</a:rPr>
              <a:t>://doi.org/10.1016/S2542-5196(17)30180-8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1503" y="1011027"/>
            <a:ext cx="2584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</a:rPr>
              <a:t>Sustainable Development Unit. (2016). Carbon Footprint update for NHS in England 2015. Retrieved from http://www.sduhealth.org.uk/documents/publications/2016/Carbon_Footprint_summary_NHS_update_2015_final_v2.pdf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96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build="p"/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Root Cause Analysis</a:t>
            </a:r>
            <a:endParaRPr lang="en-US" sz="2400" dirty="0" smtClean="0"/>
          </a:p>
          <a:p>
            <a:r>
              <a:rPr lang="en-US" sz="2400" dirty="0" smtClean="0"/>
              <a:t>Why?</a:t>
            </a:r>
          </a:p>
          <a:p>
            <a:r>
              <a:rPr lang="en-US" sz="2400" dirty="0" smtClean="0"/>
              <a:t>Why?</a:t>
            </a:r>
          </a:p>
          <a:p>
            <a:r>
              <a:rPr lang="en-US" sz="2400" dirty="0" smtClean="0"/>
              <a:t>Why?</a:t>
            </a:r>
          </a:p>
          <a:p>
            <a:r>
              <a:rPr lang="en-US" sz="2400" dirty="0" smtClean="0"/>
              <a:t>Why?</a:t>
            </a:r>
          </a:p>
          <a:p>
            <a:r>
              <a:rPr lang="en-US" sz="2400" dirty="0" smtClean="0"/>
              <a:t>Why?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Your Barriers &amp; the Scope of Your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7836"/>
          <a:stretch/>
        </p:blipFill>
        <p:spPr>
          <a:xfrm>
            <a:off x="933786" y="1467088"/>
            <a:ext cx="10324427" cy="44635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930012"/>
            <a:ext cx="10972801" cy="418576"/>
          </a:xfrm>
        </p:spPr>
        <p:txBody>
          <a:bodyPr/>
          <a:lstStyle/>
          <a:p>
            <a:pPr algn="ctr"/>
            <a:r>
              <a:rPr lang="en-US" dirty="0" smtClean="0"/>
              <a:t>Calculate the TOTAL Cost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66562" y="6040297"/>
            <a:ext cx="4858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>
                <a:solidFill>
                  <a:schemeClr val="bg1"/>
                </a:solidFill>
              </a:rPr>
              <a:t>From ISO 20400: Sustainable Procurement Guidance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Rethink Your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 the Information You Collected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0"/>
          <a:stretch/>
        </p:blipFill>
        <p:spPr>
          <a:xfrm>
            <a:off x="0" y="1615866"/>
            <a:ext cx="12192000" cy="5242134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431136"/>
            <a:ext cx="8924544" cy="694386"/>
          </a:xfrm>
        </p:spPr>
        <p:txBody>
          <a:bodyPr>
            <a:noAutofit/>
          </a:bodyPr>
          <a:lstStyle/>
          <a:p>
            <a:r>
              <a:rPr lang="en-US" sz="1600" dirty="0"/>
              <a:t>A Note about </a:t>
            </a:r>
            <a:r>
              <a:rPr lang="en-US" sz="1600" dirty="0" err="1"/>
              <a:t>Aravind</a:t>
            </a:r>
            <a:r>
              <a:rPr lang="en-US" sz="1600" dirty="0"/>
              <a:t> Eye Care System, the Special Case in this Study</a:t>
            </a:r>
            <a:br>
              <a:rPr lang="en-US" sz="1600" dirty="0"/>
            </a:br>
            <a:r>
              <a:rPr lang="en-US" sz="1000" b="0" dirty="0" err="1"/>
              <a:t>Rangan</a:t>
            </a:r>
            <a:r>
              <a:rPr lang="en-US" sz="1000" b="0" dirty="0"/>
              <a:t> VK, </a:t>
            </a:r>
            <a:r>
              <a:rPr lang="en-US" sz="1000" b="0" dirty="0" err="1"/>
              <a:t>Thulasiraj</a:t>
            </a:r>
            <a:r>
              <a:rPr lang="en-US" sz="1000" b="0" dirty="0"/>
              <a:t> RD. Making Sight Affordable (Innovations Case Narrative: The </a:t>
            </a:r>
            <a:r>
              <a:rPr lang="en-US" sz="1000" b="0" dirty="0" err="1"/>
              <a:t>Aravind</a:t>
            </a:r>
            <a:r>
              <a:rPr lang="en-US" sz="1000" b="0" dirty="0"/>
              <a:t> Eye Care System). </a:t>
            </a:r>
            <a:r>
              <a:rPr lang="en-US" sz="1000" b="0" u="sng" dirty="0"/>
              <a:t>Innovations: Technology, Governance, Globalization 2007;2(4):35-49</a:t>
            </a:r>
            <a:r>
              <a:rPr lang="en-US" sz="1000" b="0" dirty="0"/>
              <a:t>.</a:t>
            </a:r>
            <a:br>
              <a:rPr lang="en-US" sz="1000" b="0" dirty="0"/>
            </a:br>
            <a:r>
              <a:rPr lang="en-US" sz="1000" b="0" dirty="0" err="1"/>
              <a:t>Rangan</a:t>
            </a:r>
            <a:r>
              <a:rPr lang="en-US" sz="1000" b="0" dirty="0"/>
              <a:t> VK. The </a:t>
            </a:r>
            <a:r>
              <a:rPr lang="en-US" sz="1000" b="0" dirty="0" err="1"/>
              <a:t>Aravind</a:t>
            </a:r>
            <a:r>
              <a:rPr lang="en-US" sz="1000" b="0" dirty="0"/>
              <a:t> eye hospital, Madurai, India: in service for sight: </a:t>
            </a:r>
            <a:r>
              <a:rPr lang="en-US" sz="1000" b="0" u="sng" dirty="0"/>
              <a:t>Harvard Business School</a:t>
            </a:r>
            <a:r>
              <a:rPr lang="en-US" sz="1000" b="0" dirty="0"/>
              <a:t>, 1993.</a:t>
            </a:r>
            <a:br>
              <a:rPr lang="en-US" sz="1000" b="0" dirty="0"/>
            </a:br>
            <a:r>
              <a:rPr lang="en-US" sz="1000" b="0" dirty="0" err="1"/>
              <a:t>Haripriya</a:t>
            </a:r>
            <a:r>
              <a:rPr lang="en-US" sz="1000" b="0" dirty="0"/>
              <a:t> A, Chang DF, Reena M, </a:t>
            </a:r>
            <a:r>
              <a:rPr lang="en-US" sz="1000" b="0" dirty="0" err="1"/>
              <a:t>Shekhar</a:t>
            </a:r>
            <a:r>
              <a:rPr lang="en-US" sz="1000" b="0" dirty="0"/>
              <a:t> M. Complication rates of phacoemulsification and manual small-incision cataract surgery at </a:t>
            </a:r>
            <a:r>
              <a:rPr lang="en-US" sz="1000" b="0" dirty="0" err="1"/>
              <a:t>Aravind</a:t>
            </a:r>
            <a:r>
              <a:rPr lang="en-US" sz="1000" b="0" dirty="0"/>
              <a:t> Eye Hospital. </a:t>
            </a:r>
            <a:r>
              <a:rPr lang="en-US" sz="1000" b="0" u="sng" dirty="0"/>
              <a:t>J Cataract Refract </a:t>
            </a:r>
            <a:r>
              <a:rPr lang="en-US" sz="1000" b="0" u="sng" dirty="0" err="1"/>
              <a:t>Surg</a:t>
            </a:r>
            <a:r>
              <a:rPr lang="en-US" sz="1000" b="0" u="sng" dirty="0"/>
              <a:t> 2012;38(8):1360-9</a:t>
            </a:r>
            <a:r>
              <a:rPr lang="en-US" sz="1000" b="0" dirty="0" smtClean="0"/>
              <a:t>.</a:t>
            </a:r>
            <a:br>
              <a:rPr lang="en-US" sz="1000" b="0" dirty="0" smtClean="0"/>
            </a:br>
            <a:r>
              <a:rPr lang="en-US" sz="1000" b="0" dirty="0" smtClean="0"/>
              <a:t>TED talk</a:t>
            </a:r>
            <a:r>
              <a:rPr lang="en-US" sz="1000" b="0" dirty="0"/>
              <a:t>: https://</a:t>
            </a:r>
            <a:r>
              <a:rPr lang="en-US" sz="1000" b="0" dirty="0" smtClean="0"/>
              <a:t>www.ted.com/talks/thulasiraj_ravilla_how_low_cost_eye_care_can_be_world_class 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#ClinicallySustainable  @CassandraLThiel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E041CE-D44E-914D-B85F-4D1E25348469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00246" y="1277472"/>
            <a:ext cx="3307977" cy="2985246"/>
          </a:xfrm>
          <a:prstGeom prst="rect">
            <a:avLst/>
          </a:prstGeom>
          <a:solidFill>
            <a:srgbClr val="E0BFF8">
              <a:alpha val="89804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Task shifting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Side-by-side surgeries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Hub-and-spoke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Reusable or recyclable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Immediate use, same day sterilization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18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2"/>
          <a:stretch/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833718"/>
            <a:ext cx="8534400" cy="680312"/>
          </a:xfrm>
        </p:spPr>
        <p:txBody>
          <a:bodyPr/>
          <a:lstStyle/>
          <a:p>
            <a:r>
              <a:rPr lang="en-US" dirty="0" smtClean="0"/>
              <a:t>Simultaneous Bi-Lateral Surgery?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Reduce, Reuse, Recycle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you use to provide excellent care.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(In That Order)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Use </a:t>
            </a:r>
            <a:br>
              <a:rPr lang="en-US" dirty="0"/>
            </a:br>
            <a:r>
              <a:rPr lang="en-US" sz="1800" b="0" i="1" dirty="0" smtClean="0"/>
              <a:t>Image: </a:t>
            </a:r>
            <a:r>
              <a:rPr lang="en-US" sz="1600" b="0" i="1" dirty="0" smtClean="0"/>
              <a:t>https</a:t>
            </a:r>
            <a:r>
              <a:rPr lang="en-US" sz="1600" b="0" i="1" dirty="0"/>
              <a:t>://gundersenenvision.wordpress.com/2015/03/12/envision-can-help-with-building-design/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40" y="2196447"/>
            <a:ext cx="2744107" cy="3668712"/>
          </a:xfrm>
          <a:ln>
            <a:solidFill>
              <a:schemeClr val="accent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599" y="1667795"/>
            <a:ext cx="5181600" cy="40626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000" dirty="0"/>
              <a:t>1 </a:t>
            </a:r>
            <a:r>
              <a:rPr lang="en-US" sz="2000" dirty="0" smtClean="0"/>
              <a:t>Cataract Removal, Phaco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USA)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2000" dirty="0" smtClean="0"/>
              <a:t>93 Cataract Removals, </a:t>
            </a:r>
            <a:r>
              <a:rPr lang="en-US" sz="2000" dirty="0" err="1" smtClean="0"/>
              <a:t>Phacos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Aravind, India)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00799" y="2196447"/>
            <a:ext cx="4558554" cy="3888592"/>
          </a:xfrm>
          <a:ln>
            <a:solidFill>
              <a:schemeClr val="accent1"/>
            </a:solidFill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Waste Generation in the OR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338481" y="6096670"/>
            <a:ext cx="4858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Awarded “best paper” at American Academy of Ophthalmology’s (AAO) Annual Meeting. Chicago, IL. 2016</a:t>
            </a:r>
          </a:p>
        </p:txBody>
      </p:sp>
    </p:spTree>
    <p:extLst>
      <p:ext uri="{BB962C8B-B14F-4D97-AF65-F5344CB8AC3E}">
        <p14:creationId xmlns:p14="http://schemas.microsoft.com/office/powerpoint/2010/main" val="7853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6596" y="500768"/>
            <a:ext cx="10218920" cy="585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(Safely) Reusing Surgical Supplies </a:t>
            </a:r>
            <a:br>
              <a:rPr lang="en-US" dirty="0" smtClean="0"/>
            </a:br>
            <a:r>
              <a:rPr lang="en-US" dirty="0" smtClean="0"/>
              <a:t>Reduces Cost and Carbon Footprint per Case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26596" y="6457702"/>
            <a:ext cx="4517089" cy="16414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600" y="6457702"/>
            <a:ext cx="339625" cy="164148"/>
          </a:xfrm>
          <a:prstGeom prst="rect">
            <a:avLst/>
          </a:prstGeom>
        </p:spPr>
        <p:txBody>
          <a:bodyPr/>
          <a:lstStyle/>
          <a:p>
            <a:fld id="{E0E041CE-D44E-914D-B85F-4D1E2534846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28" y="1412067"/>
            <a:ext cx="7907180" cy="4981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02454" y="3618726"/>
            <a:ext cx="1838622" cy="214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Published in: Thiel</a:t>
            </a:r>
            <a:r>
              <a:rPr lang="en-US" sz="1100" dirty="0">
                <a:solidFill>
                  <a:schemeClr val="bg1"/>
                </a:solidFill>
              </a:rPr>
              <a:t>, C</a:t>
            </a:r>
            <a:r>
              <a:rPr lang="en-US" sz="1100" dirty="0" smtClean="0">
                <a:solidFill>
                  <a:schemeClr val="bg1"/>
                </a:solidFill>
              </a:rPr>
              <a:t>., et. al </a:t>
            </a:r>
            <a:r>
              <a:rPr lang="en-US" sz="1100" dirty="0">
                <a:solidFill>
                  <a:schemeClr val="bg1"/>
                </a:solidFill>
              </a:rPr>
              <a:t>(2017). Cataract surgery and environmental sustainability: Waste and lifecycle assessment of phacoemulsification at a private healthcare facility. Journal of Cataract &amp; Refractive Surgery, 43(11), 1391-1398. </a:t>
            </a:r>
            <a:r>
              <a:rPr lang="en-US" sz="1100" dirty="0" err="1">
                <a:solidFill>
                  <a:schemeClr val="bg1"/>
                </a:solidFill>
              </a:rPr>
              <a:t>doi</a:t>
            </a:r>
            <a:r>
              <a:rPr lang="en-US" sz="1100" dirty="0">
                <a:solidFill>
                  <a:schemeClr val="bg1"/>
                </a:solidFill>
              </a:rPr>
              <a:t>: https://doi.org/10.1016/j.jcrs.2017.08.017</a:t>
            </a:r>
          </a:p>
        </p:txBody>
      </p:sp>
    </p:spTree>
    <p:extLst>
      <p:ext uri="{BB962C8B-B14F-4D97-AF65-F5344CB8AC3E}">
        <p14:creationId xmlns:p14="http://schemas.microsoft.com/office/powerpoint/2010/main" val="42165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Greenhouse Gas emissions from Laparoscopic Hysterectomy</a:t>
            </a:r>
            <a:r>
              <a:rPr lang="en-US" sz="1600" b="0" i="1" dirty="0" smtClean="0"/>
              <a:t/>
            </a:r>
            <a:br>
              <a:rPr lang="en-US" sz="1600" b="0" i="1" dirty="0" smtClean="0"/>
            </a:br>
            <a:r>
              <a:rPr lang="en-US" sz="1600" b="0" i="1" dirty="0" smtClean="0"/>
              <a:t>Thiel</a:t>
            </a:r>
            <a:r>
              <a:rPr lang="en-US" sz="1600" b="0" i="1" dirty="0"/>
              <a:t>, C. L., Woods, N. C., &amp; </a:t>
            </a:r>
            <a:r>
              <a:rPr lang="en-US" sz="1600" b="0" i="1" dirty="0" err="1"/>
              <a:t>Bilec</a:t>
            </a:r>
            <a:r>
              <a:rPr lang="en-US" sz="1600" b="0" i="1" dirty="0"/>
              <a:t>, M. M. (2018). Strategies to Reduce Greenhouse Gas Emissions from Laparoscopic Surgery. American Journal of Public Health, 108(S2), S158-S164. </a:t>
            </a:r>
            <a:r>
              <a:rPr lang="en-US" sz="1600" b="0" i="1" dirty="0" err="1"/>
              <a:t>doi</a:t>
            </a:r>
            <a:r>
              <a:rPr lang="en-US" sz="1600" b="0" i="1" dirty="0"/>
              <a:t>: 10.2105/ajph.2018.304397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1" r="-10160"/>
          <a:stretch/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21097919">
            <a:off x="2419109" y="1157468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Reduce</a:t>
            </a:r>
          </a:p>
        </p:txBody>
      </p:sp>
      <p:sp>
        <p:nvSpPr>
          <p:cNvPr id="8" name="TextBox 7"/>
          <p:cNvSpPr txBox="1"/>
          <p:nvPr/>
        </p:nvSpPr>
        <p:spPr>
          <a:xfrm rot="411152">
            <a:off x="4027444" y="2756704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Reuse</a:t>
            </a:r>
          </a:p>
        </p:txBody>
      </p:sp>
      <p:sp>
        <p:nvSpPr>
          <p:cNvPr id="9" name="TextBox 8"/>
          <p:cNvSpPr txBox="1"/>
          <p:nvPr/>
        </p:nvSpPr>
        <p:spPr>
          <a:xfrm rot="261334">
            <a:off x="9530205" y="2779963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Recycle</a:t>
            </a:r>
          </a:p>
        </p:txBody>
      </p:sp>
    </p:spTree>
    <p:extLst>
      <p:ext uri="{BB962C8B-B14F-4D97-AF65-F5344CB8AC3E}">
        <p14:creationId xmlns:p14="http://schemas.microsoft.com/office/powerpoint/2010/main" val="21230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26464" y="808278"/>
            <a:ext cx="4915236" cy="83835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Carbon Footprint of Cataract Surgery (in the UK)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426464" y="1859156"/>
            <a:ext cx="4915237" cy="2647157"/>
          </a:xfrm>
        </p:spPr>
        <p:txBody>
          <a:bodyPr>
            <a:no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 single phacoemulsification emits about 180kg CO</a:t>
            </a:r>
            <a:r>
              <a:rPr lang="en-US" sz="1050" dirty="0"/>
              <a:t>2</a:t>
            </a:r>
            <a:r>
              <a:rPr lang="en-US" sz="2000" dirty="0"/>
              <a:t>-equivalents (this is about one week of “living” for the average Brit).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Over 50% of these GHG emissions originates in procurement of supplies.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Supplies are largely single-use disposables.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 b="12424"/>
          <a:stretch>
            <a:fillRect/>
          </a:stretch>
        </p:blipFill>
        <p:spPr bwMode="auto">
          <a:xfrm>
            <a:off x="6780526" y="857250"/>
            <a:ext cx="38893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#ClinicallySustainable  @CassandraLThiel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0E041CE-D44E-914D-B85F-4D1E25348469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8347" y="1119090"/>
            <a:ext cx="275244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rgbClr val="000000"/>
                </a:solidFill>
              </a:rPr>
              <a:t>Morris, D. S., T. Wright, J. E. A. </a:t>
            </a:r>
            <a:r>
              <a:rPr lang="en-US" sz="750" dirty="0" err="1">
                <a:solidFill>
                  <a:srgbClr val="000000"/>
                </a:solidFill>
              </a:rPr>
              <a:t>Somner</a:t>
            </a:r>
            <a:r>
              <a:rPr lang="en-US" sz="750" dirty="0">
                <a:solidFill>
                  <a:srgbClr val="000000"/>
                </a:solidFill>
              </a:rPr>
              <a:t> and A. Connor (2013). "The carbon footprint of cataract surgery." </a:t>
            </a:r>
            <a:r>
              <a:rPr lang="en-US" sz="750" u="sng" dirty="0">
                <a:solidFill>
                  <a:srgbClr val="000000"/>
                </a:solidFill>
              </a:rPr>
              <a:t>Eye(27): 495-501</a:t>
            </a:r>
            <a:r>
              <a:rPr lang="en-US" sz="75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426464" y="4789250"/>
            <a:ext cx="4915236" cy="129203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000" b="1" i="0" kern="1200" baseline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  <a:lvl2pPr marL="502920" indent="-228600" algn="l" defTabSz="457200" rtl="0" eaLnBrk="1" latinLnBrk="0" hangingPunct="1">
              <a:lnSpc>
                <a:spcPct val="125000"/>
              </a:lnSpc>
              <a:spcBef>
                <a:spcPts val="1200"/>
              </a:spcBef>
              <a:buSzPct val="100000"/>
              <a:buFont typeface="Arial"/>
              <a:buChar char="•"/>
              <a:defRPr sz="1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457200" rtl="0" eaLnBrk="1" latinLnBrk="0" hangingPunct="1">
              <a:lnSpc>
                <a:spcPct val="125000"/>
              </a:lnSpc>
              <a:spcBef>
                <a:spcPts val="1200"/>
              </a:spcBef>
              <a:buFont typeface="Lucida Grande"/>
              <a:buChar char="·"/>
              <a:defRPr sz="14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457200" rtl="0" eaLnBrk="1" latinLnBrk="0" hangingPunct="1">
              <a:lnSpc>
                <a:spcPct val="125000"/>
              </a:lnSpc>
              <a:spcBef>
                <a:spcPts val="1200"/>
              </a:spcBef>
              <a:buFont typeface="Arial"/>
              <a:buChar char="–"/>
              <a:defRPr sz="10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457200" rtl="0" eaLnBrk="1" latinLnBrk="0" hangingPunct="1">
              <a:lnSpc>
                <a:spcPct val="125000"/>
              </a:lnSpc>
              <a:spcBef>
                <a:spcPts val="1200"/>
              </a:spcBef>
              <a:buFont typeface="Arial"/>
              <a:buChar char="»"/>
              <a:defRPr sz="10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FF"/>
                </a:solidFill>
              </a:rPr>
              <a:t>How can we improve sustainability in eye care and eye health?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56331" y="5296506"/>
            <a:ext cx="29964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 err="1">
                <a:solidFill>
                  <a:srgbClr val="000000"/>
                </a:solidFill>
              </a:rPr>
              <a:t>Venkatesh</a:t>
            </a:r>
            <a:r>
              <a:rPr lang="en-US" sz="750" dirty="0">
                <a:solidFill>
                  <a:srgbClr val="000000"/>
                </a:solidFill>
              </a:rPr>
              <a:t>, R., S. W. van </a:t>
            </a:r>
            <a:r>
              <a:rPr lang="en-US" sz="750" dirty="0" err="1">
                <a:solidFill>
                  <a:srgbClr val="000000"/>
                </a:solidFill>
              </a:rPr>
              <a:t>Landingham</a:t>
            </a:r>
            <a:r>
              <a:rPr lang="en-US" sz="750" dirty="0">
                <a:solidFill>
                  <a:srgbClr val="000000"/>
                </a:solidFill>
              </a:rPr>
              <a:t>, A. M. </a:t>
            </a:r>
            <a:r>
              <a:rPr lang="en-US" sz="750" dirty="0" err="1">
                <a:solidFill>
                  <a:srgbClr val="000000"/>
                </a:solidFill>
              </a:rPr>
              <a:t>Khodifad</a:t>
            </a:r>
            <a:r>
              <a:rPr lang="en-US" sz="750" dirty="0">
                <a:solidFill>
                  <a:srgbClr val="000000"/>
                </a:solidFill>
              </a:rPr>
              <a:t>, A. </a:t>
            </a:r>
            <a:r>
              <a:rPr lang="en-US" sz="750" dirty="0" err="1">
                <a:solidFill>
                  <a:srgbClr val="000000"/>
                </a:solidFill>
              </a:rPr>
              <a:t>Haripriya</a:t>
            </a:r>
            <a:r>
              <a:rPr lang="en-US" sz="750" dirty="0">
                <a:solidFill>
                  <a:srgbClr val="000000"/>
                </a:solidFill>
              </a:rPr>
              <a:t>, C. L. Thiel, P. </a:t>
            </a:r>
            <a:r>
              <a:rPr lang="en-US" sz="750" dirty="0" err="1">
                <a:solidFill>
                  <a:srgbClr val="000000"/>
                </a:solidFill>
              </a:rPr>
              <a:t>Ramulu</a:t>
            </a:r>
            <a:r>
              <a:rPr lang="en-US" sz="750" dirty="0">
                <a:solidFill>
                  <a:srgbClr val="000000"/>
                </a:solidFill>
              </a:rPr>
              <a:t> and A. L. Robin (2016). "Carbon footprint and cost–effectiveness of cataract surgery." </a:t>
            </a:r>
            <a:r>
              <a:rPr lang="en-US" sz="750" u="sng" dirty="0">
                <a:solidFill>
                  <a:srgbClr val="000000"/>
                </a:solidFill>
              </a:rPr>
              <a:t>Current Opinion in Ophthalmology </a:t>
            </a:r>
            <a:r>
              <a:rPr lang="en-US" sz="750" b="1" u="sng" dirty="0">
                <a:solidFill>
                  <a:srgbClr val="000000"/>
                </a:solidFill>
              </a:rPr>
              <a:t>27</a:t>
            </a:r>
            <a:r>
              <a:rPr lang="en-US" sz="750" u="sng" dirty="0">
                <a:solidFill>
                  <a:srgbClr val="000000"/>
                </a:solidFill>
              </a:rPr>
              <a:t>(1): 82-88.</a:t>
            </a:r>
            <a:endParaRPr lang="en-US" sz="75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7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6" y="1780032"/>
            <a:ext cx="5588003" cy="403656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Your 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Your role in your medical facility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Your sphere of influence </a:t>
            </a:r>
            <a:r>
              <a:rPr lang="en-US" sz="2000" dirty="0" smtClean="0"/>
              <a:t>(roughly)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 your day-to-day job, what do you think is particularly wasteful? What could be better?</a:t>
            </a:r>
            <a:br>
              <a:rPr lang="en-US" sz="2800" dirty="0" smtClean="0"/>
            </a:br>
            <a:r>
              <a:rPr lang="en-US" sz="2400" dirty="0" smtClean="0"/>
              <a:t>(Make a list!)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down: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sz="half" idx="15"/>
            <p:extLst/>
          </p:nvPr>
        </p:nvGraphicFramePr>
        <p:xfrm>
          <a:off x="6402388" y="1779588"/>
          <a:ext cx="5180012" cy="4037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 rot="261334">
            <a:off x="1842887" y="5455512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15836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7" grpId="0">
        <p:bldAsOne/>
      </p:bldGraphic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599" y="1687434"/>
            <a:ext cx="10972801" cy="403656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Who needs to be involved to design an effective solution?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Ex: infection control, supply chain/procurement, waste management, building services/housekeeping, nursing, leadership, trainees, patients,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How will you know if you’re making a difference (which data will you need to measure?)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Ex: cost, outcomes, patient satisfaction, waste generation, kilowatt hours of electricity, liters of cleaning solution,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What steps will you take when you leave here to get this started?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Pick one of those issues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1374578">
            <a:off x="4728327" y="5651960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386466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599" y="1687434"/>
            <a:ext cx="10972801" cy="403656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Answer the 5 Why’s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Who else might need to be involved to tackle this project?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Is there anything you might have to be watchful for?</a:t>
            </a:r>
            <a:br>
              <a:rPr lang="en-US" sz="3200" dirty="0" smtClean="0"/>
            </a:br>
            <a:r>
              <a:rPr lang="en-US" sz="2400" dirty="0" smtClean="0"/>
              <a:t>(ex: laws or regulations, safety issues, politics?)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Is this an issue unique to this facility, or something that could be done anywhere?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with your neighbor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1374578">
            <a:off x="4728327" y="5651960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8 MINUTES</a:t>
            </a:r>
          </a:p>
        </p:txBody>
      </p:sp>
    </p:spTree>
    <p:extLst>
      <p:ext uri="{BB962C8B-B14F-4D97-AF65-F5344CB8AC3E}">
        <p14:creationId xmlns:p14="http://schemas.microsoft.com/office/powerpoint/2010/main" val="26640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Your Support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31549" y="2318479"/>
            <a:ext cx="4703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Royal College </a:t>
            </a:r>
            <a:br>
              <a:rPr lang="en-US" sz="2000" dirty="0" smtClean="0">
                <a:solidFill>
                  <a:schemeClr val="bg1"/>
                </a:solidFill>
                <a:latin typeface="+mj-lt"/>
              </a:rPr>
            </a:b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Sustainability Work Group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1549" y="1075022"/>
            <a:ext cx="36293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Online forums by specialty: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+mj-lt"/>
              </a:rPr>
            </a:b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networks.sustainablehealthcare.org.uk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1637" y="861300"/>
            <a:ext cx="2640120" cy="1302084"/>
            <a:chOff x="514228" y="3684769"/>
            <a:chExt cx="2640120" cy="13020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464" y="3684769"/>
              <a:ext cx="1727884" cy="130208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28" y="3816729"/>
              <a:ext cx="995415" cy="103816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32067" y="3417901"/>
            <a:ext cx="3387095" cy="1567992"/>
            <a:chOff x="2176753" y="3828139"/>
            <a:chExt cx="2553029" cy="117012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753" y="3828139"/>
              <a:ext cx="1170123" cy="117012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330019" y="3828139"/>
              <a:ext cx="1399763" cy="1170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50" y="4049421"/>
              <a:ext cx="1322832" cy="72755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36" y="1761279"/>
            <a:ext cx="2127025" cy="16838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98862" y="3775531"/>
            <a:ext cx="3571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International Organization with GGHH forum and </a:t>
            </a:r>
            <a:br>
              <a:rPr lang="en-US" dirty="0" smtClean="0">
                <a:solidFill>
                  <a:schemeClr val="bg1"/>
                </a:solidFill>
                <a:latin typeface="+mj-lt"/>
              </a:rPr>
            </a:br>
            <a:r>
              <a:rPr lang="en-US" dirty="0" smtClean="0">
                <a:solidFill>
                  <a:schemeClr val="bg1"/>
                </a:solidFill>
                <a:latin typeface="+mj-lt"/>
              </a:rPr>
              <a:t>Annual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CleanMed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Conference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89" y="4853279"/>
            <a:ext cx="2027372" cy="10417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31549" y="5187150"/>
            <a:ext cx="4703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IAPB Environmental</a:t>
            </a:r>
            <a:br>
              <a:rPr lang="en-US" sz="2000" dirty="0" smtClean="0">
                <a:solidFill>
                  <a:schemeClr val="bg1"/>
                </a:solidFill>
                <a:latin typeface="+mj-lt"/>
              </a:rPr>
            </a:b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Sustainability Work Group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8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Ophthalmology Sustainability Events and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0032"/>
            <a:ext cx="10972801" cy="432305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ICO’s World Ophthalmology Congress (WOC) in Barcelona, Spain, 16-19 June</a:t>
            </a:r>
          </a:p>
          <a:p>
            <a:r>
              <a:rPr lang="en-US" sz="2000" dirty="0" smtClean="0"/>
              <a:t>Posters on cataract pharmaceutical waste and the Eyefficiency surgery audit tool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International Agency for Prevention of Blindness (IAPB)</a:t>
            </a:r>
          </a:p>
          <a:p>
            <a:r>
              <a:rPr lang="en-US" sz="2000" dirty="0" smtClean="0"/>
              <a:t>Newly formed Sustainability Working Group</a:t>
            </a:r>
          </a:p>
          <a:p>
            <a:r>
              <a:rPr lang="en-US" sz="2000" dirty="0" smtClean="0"/>
              <a:t>Their 2020 General Assembly in Auckland New Zealand will have a “Sustainability” theme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Aravind Eye Hospital in Pondicherry hosting a summit on “Eye Care Delivery and Environmental Impact – Creating Environmentally Sustainable Eye Care Delivery”</a:t>
            </a:r>
          </a:p>
          <a:p>
            <a:r>
              <a:rPr lang="en-US" sz="2000" dirty="0" smtClean="0"/>
              <a:t>21 &amp; 22 September, 2018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48365" y="4943125"/>
            <a:ext cx="1492623" cy="9547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30" y="3100157"/>
            <a:ext cx="1637460" cy="84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08" y="4990547"/>
            <a:ext cx="1454980" cy="859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2" y="1521299"/>
            <a:ext cx="1217179" cy="12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91"/>
          <p:cNvSpPr>
            <a:spLocks noGrp="1"/>
          </p:cNvSpPr>
          <p:nvPr>
            <p:ph sz="quarter" idx="12"/>
          </p:nvPr>
        </p:nvSpPr>
        <p:spPr>
          <a:xfrm>
            <a:off x="7277608" y="2157501"/>
            <a:ext cx="4606292" cy="1955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Sustainability</a:t>
            </a:r>
            <a:br>
              <a:rPr lang="en-US" sz="3200" dirty="0" smtClean="0"/>
            </a:br>
            <a:r>
              <a:rPr lang="en-US" sz="3200" dirty="0" smtClean="0"/>
              <a:t>“Triple Bottom Line”</a:t>
            </a:r>
            <a:endParaRPr lang="en-US" sz="2000" dirty="0" smtClean="0"/>
          </a:p>
          <a:p>
            <a:pPr algn="ctr"/>
            <a:r>
              <a:rPr lang="en-US" sz="2000" dirty="0" smtClean="0"/>
              <a:t>Addressing human industrial systems and consumption so that we meet our needs without compromising future generations’ ability to meet their needs.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283731" y="95838"/>
          <a:ext cx="6270752" cy="5498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30660" y="5809504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ysClr val="windowText" lastClr="000000"/>
                </a:solidFill>
              </a:rPr>
              <a:t>Sustainability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19107" y="3410712"/>
            <a:ext cx="723125" cy="2523246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99816" y="2750681"/>
            <a:ext cx="801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ysClr val="windowText" lastClr="000000"/>
                </a:solidFill>
                <a:sym typeface="Wingdings" panose="05000000000000000000" pitchFamily="2" charset="2"/>
              </a:rPr>
              <a:t> </a:t>
            </a:r>
            <a:endParaRPr lang="en-US" sz="440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/>
      <p:bldGraphic spid="2" grpId="0">
        <p:bldAsOne/>
      </p:bldGraphic>
      <p:bldP spid="3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Collaborators:</a:t>
            </a:r>
            <a:endParaRPr lang="en-US" dirty="0"/>
          </a:p>
          <a:p>
            <a:pPr lvl="1"/>
            <a:r>
              <a:rPr lang="en-US" dirty="0" smtClean="0"/>
              <a:t>Dr. Joel Schuman, NYU</a:t>
            </a:r>
          </a:p>
          <a:p>
            <a:pPr lvl="1"/>
            <a:r>
              <a:rPr lang="en-US" dirty="0" smtClean="0"/>
              <a:t>Dr. Jonathan Kahn, NYU</a:t>
            </a:r>
          </a:p>
          <a:p>
            <a:pPr lvl="1"/>
            <a:r>
              <a:rPr lang="en-US" dirty="0" smtClean="0"/>
              <a:t>Dr. Paresh Shah, NYU</a:t>
            </a:r>
          </a:p>
          <a:p>
            <a:pPr lvl="1"/>
            <a:r>
              <a:rPr lang="en-US" dirty="0" smtClean="0"/>
              <a:t>Ms. Diana Hong, NYU</a:t>
            </a:r>
          </a:p>
          <a:p>
            <a:pPr lvl="1"/>
            <a:r>
              <a:rPr lang="en-US" dirty="0" smtClean="0"/>
              <a:t>Ms</a:t>
            </a:r>
            <a:r>
              <a:rPr lang="en-US" dirty="0"/>
              <a:t>. Rachel Stancliffe</a:t>
            </a:r>
          </a:p>
          <a:p>
            <a:pPr lvl="1"/>
            <a:r>
              <a:rPr lang="en-US" dirty="0"/>
              <a:t>Ms. </a:t>
            </a:r>
            <a:r>
              <a:rPr lang="en-US" dirty="0" err="1"/>
              <a:t>Inge</a:t>
            </a:r>
            <a:r>
              <a:rPr lang="en-US" dirty="0"/>
              <a:t> Steinbach</a:t>
            </a:r>
          </a:p>
          <a:p>
            <a:pPr lvl="1"/>
            <a:r>
              <a:rPr lang="en-US" dirty="0"/>
              <a:t>Dr. Jorge Vendries</a:t>
            </a:r>
          </a:p>
          <a:p>
            <a:pPr lvl="1"/>
            <a:r>
              <a:rPr lang="en-US" dirty="0" smtClean="0"/>
              <a:t>Dr. Andy Cassels-Brown</a:t>
            </a:r>
          </a:p>
          <a:p>
            <a:pPr lvl="1"/>
            <a:r>
              <a:rPr lang="en-US" dirty="0" smtClean="0"/>
              <a:t>Dr. Dan Morris</a:t>
            </a:r>
          </a:p>
          <a:p>
            <a:pPr lvl="1"/>
            <a:r>
              <a:rPr lang="en-US" dirty="0" smtClean="0"/>
              <a:t>Dr. Peter Thomas</a:t>
            </a:r>
          </a:p>
          <a:p>
            <a:pPr lvl="1"/>
            <a:r>
              <a:rPr lang="en-US" dirty="0" smtClean="0"/>
              <a:t>Dr. John Somner</a:t>
            </a:r>
          </a:p>
          <a:p>
            <a:pPr lvl="1"/>
            <a:r>
              <a:rPr lang="en-US" dirty="0" smtClean="0"/>
              <a:t>Dr. John Buchan</a:t>
            </a:r>
            <a:endParaRPr lang="en-US" dirty="0"/>
          </a:p>
          <a:p>
            <a:pPr lvl="1"/>
            <a:r>
              <a:rPr lang="en-US" dirty="0" smtClean="0"/>
              <a:t>Dr. Colin Cook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Annalien</a:t>
            </a:r>
            <a:r>
              <a:rPr lang="en-US" dirty="0" smtClean="0"/>
              <a:t> Stein</a:t>
            </a:r>
          </a:p>
          <a:p>
            <a:pPr lvl="1"/>
            <a:r>
              <a:rPr lang="en-US" dirty="0" smtClean="0"/>
              <a:t>Mr. Thulasiraj </a:t>
            </a:r>
            <a:r>
              <a:rPr lang="en-US" dirty="0" err="1" smtClean="0"/>
              <a:t>Ravilla</a:t>
            </a:r>
            <a:endParaRPr lang="en-US" dirty="0" smtClean="0"/>
          </a:p>
          <a:p>
            <a:pPr lvl="1"/>
            <a:r>
              <a:rPr lang="en-US" dirty="0" smtClean="0"/>
              <a:t>Mr. R. Vengadesan</a:t>
            </a:r>
          </a:p>
          <a:p>
            <a:pPr lvl="1"/>
            <a:r>
              <a:rPr lang="en-US" dirty="0" smtClean="0"/>
              <a:t>Dr. R. Venkatesh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Team!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r>
              <a:rPr lang="en-US" dirty="0" smtClean="0"/>
              <a:t>Students &amp; Residents:</a:t>
            </a:r>
            <a:endParaRPr lang="en-US" dirty="0"/>
          </a:p>
          <a:p>
            <a:pPr lvl="1"/>
            <a:r>
              <a:rPr lang="en-US" dirty="0" smtClean="0"/>
              <a:t>Mr. David Kleyn</a:t>
            </a:r>
          </a:p>
          <a:p>
            <a:pPr lvl="1"/>
            <a:r>
              <a:rPr lang="en-US" dirty="0" smtClean="0"/>
              <a:t>Ms. Jenna Tauber</a:t>
            </a:r>
          </a:p>
          <a:p>
            <a:pPr lvl="1"/>
            <a:r>
              <a:rPr lang="en-US" dirty="0" smtClean="0"/>
              <a:t>Dr. Ijeoma Chinwuba</a:t>
            </a:r>
          </a:p>
          <a:p>
            <a:pPr lvl="1"/>
            <a:r>
              <a:rPr lang="en-US" dirty="0" smtClean="0"/>
              <a:t>Dr. Michael Rothschild</a:t>
            </a:r>
          </a:p>
          <a:p>
            <a:pPr lvl="1"/>
            <a:r>
              <a:rPr lang="en-US" dirty="0" smtClean="0"/>
              <a:t>Ms. Chhavi Gupta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5" name="Content Placeholder 34"/>
          <p:cNvSpPr>
            <a:spLocks noGrp="1"/>
          </p:cNvSpPr>
          <p:nvPr>
            <p:ph sz="half" idx="22"/>
          </p:nvPr>
        </p:nvSpPr>
        <p:spPr>
          <a:xfrm>
            <a:off x="7416800" y="1781048"/>
            <a:ext cx="4429760" cy="4035553"/>
          </a:xfrm>
        </p:spPr>
        <p:txBody>
          <a:bodyPr/>
          <a:lstStyle/>
          <a:p>
            <a:r>
              <a:rPr lang="en-US" dirty="0" smtClean="0"/>
              <a:t>Funding &amp; Support: </a:t>
            </a:r>
            <a:endParaRPr lang="en-US" dirty="0"/>
          </a:p>
          <a:p>
            <a:pPr lvl="1"/>
            <a:r>
              <a:rPr lang="en-US" dirty="0" smtClean="0"/>
              <a:t>The National Science Foundation</a:t>
            </a:r>
          </a:p>
          <a:p>
            <a:pPr lvl="1"/>
            <a:r>
              <a:rPr lang="en-US" dirty="0" smtClean="0"/>
              <a:t>International Agency for the Prevention of Blindness, Seeing Is Believing Pilot Grant through Standard Charter Bank</a:t>
            </a:r>
          </a:p>
          <a:p>
            <a:pPr lvl="1"/>
            <a:r>
              <a:rPr lang="en-US" dirty="0" smtClean="0"/>
              <a:t>Centre for Sustainable Healthcare</a:t>
            </a:r>
          </a:p>
          <a:p>
            <a:pPr lvl="1"/>
            <a:r>
              <a:rPr lang="en-US" dirty="0" smtClean="0"/>
              <a:t>Coalition for Sustainable Healthcare &amp; Environmental Resources Management</a:t>
            </a:r>
          </a:p>
          <a:p>
            <a:pPr lvl="1"/>
            <a:r>
              <a:rPr lang="en-US" dirty="0" smtClean="0"/>
              <a:t>US-India Exchange Foundation (Fulbright Commission)</a:t>
            </a:r>
            <a:endParaRPr lang="en-US" dirty="0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    @CassandraLThiel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10" y="4675626"/>
            <a:ext cx="2966425" cy="1314949"/>
          </a:xfrm>
          <a:prstGeom prst="rect">
            <a:avLst/>
          </a:prstGeom>
        </p:spPr>
      </p:pic>
      <p:pic>
        <p:nvPicPr>
          <p:cNvPr id="14" name="Picture 4" descr="Image result for iapb seeing is believin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318" y="432633"/>
            <a:ext cx="2348428" cy="10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iapb seeing is believing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9287" y="392089"/>
            <a:ext cx="1785548" cy="111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505" y="3661665"/>
            <a:ext cx="3956842" cy="261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54" y="4533000"/>
            <a:ext cx="1600200" cy="1600200"/>
          </a:xfrm>
          <a:prstGeom prst="rect">
            <a:avLst/>
          </a:prstGeom>
        </p:spPr>
      </p:pic>
      <p:sp>
        <p:nvSpPr>
          <p:cNvPr id="15" name="Content Placeholder 11"/>
          <p:cNvSpPr txBox="1">
            <a:spLocks/>
          </p:cNvSpPr>
          <p:nvPr/>
        </p:nvSpPr>
        <p:spPr>
          <a:xfrm>
            <a:off x="602076" y="1043416"/>
            <a:ext cx="7093971" cy="737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189" rtl="0" eaLnBrk="1" latinLnBrk="0" hangingPunct="1">
              <a:lnSpc>
                <a:spcPct val="100000"/>
              </a:lnSpc>
              <a:spcBef>
                <a:spcPts val="2000"/>
              </a:spcBef>
              <a:buFont typeface="Arial"/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5073" indent="-455073" algn="l" defTabSz="457189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2261" indent="-304792" algn="l" defTabSz="457189" rtl="0" eaLnBrk="1" latinLnBrk="0" hangingPunct="1">
              <a:lnSpc>
                <a:spcPct val="100000"/>
              </a:lnSpc>
              <a:spcBef>
                <a:spcPts val="1067"/>
              </a:spcBef>
              <a:buFont typeface="Arial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19170" indent="-306910" algn="l" defTabSz="457189" rtl="0" eaLnBrk="1" latinLnBrk="0" hangingPunct="1">
              <a:lnSpc>
                <a:spcPct val="100000"/>
              </a:lnSpc>
              <a:spcBef>
                <a:spcPts val="1067"/>
              </a:spcBef>
              <a:buFont typeface="Arial"/>
              <a:buChar char="–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26079" indent="-306910" algn="l" defTabSz="457189" rtl="0" eaLnBrk="1" latinLnBrk="0" hangingPunct="1">
              <a:lnSpc>
                <a:spcPct val="10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Contact Info: </a:t>
            </a:r>
            <a:r>
              <a:rPr lang="en-US" b="0" dirty="0" smtClean="0"/>
              <a:t>Cassandra.Thiel@nyumc.org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Twitter: @</a:t>
            </a:r>
            <a:r>
              <a:rPr lang="en-US" b="0" dirty="0" err="1" smtClean="0"/>
              <a:t>CassandraLThiel</a:t>
            </a:r>
            <a:r>
              <a:rPr lang="en-US" b="0" dirty="0"/>
              <a:t>	</a:t>
            </a:r>
            <a:r>
              <a:rPr lang="en-US" b="0" dirty="0" smtClean="0"/>
              <a:t>Instagram: </a:t>
            </a:r>
            <a:r>
              <a:rPr lang="en-US" b="0" dirty="0" err="1" smtClean="0"/>
              <a:t>Clinically_Sustainable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934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Priorities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5" y="2236788"/>
            <a:ext cx="4911829" cy="366871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Clinical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Non-Clinical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focus your green energies?</a:t>
            </a:r>
            <a:endParaRPr lang="en-US" dirty="0"/>
          </a:p>
        </p:txBody>
      </p:sp>
      <p:pic>
        <p:nvPicPr>
          <p:cNvPr id="10" name="Picture 2" descr="C:\Users\aginsj01\Pictures\Green Roof\Final Photos - June 2017\MF3A0733.jpg"/>
          <p:cNvPicPr>
            <a:picLocks noGrp="1" noChangeAspect="1" noChangeArrowheads="1"/>
          </p:cNvPicPr>
          <p:nvPr>
            <p:ph sz="half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8420" y="2319236"/>
            <a:ext cx="5166360" cy="35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Facility &amp; Utilities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Process &amp; Supplies (Operations)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focus your green energies?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2336775"/>
            <a:ext cx="5181600" cy="34687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85" y="2236788"/>
            <a:ext cx="4911829" cy="3668712"/>
          </a:xfrm>
        </p:spPr>
      </p:pic>
    </p:spTree>
    <p:extLst>
      <p:ext uri="{BB962C8B-B14F-4D97-AF65-F5344CB8AC3E}">
        <p14:creationId xmlns:p14="http://schemas.microsoft.com/office/powerpoint/2010/main" val="10458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694689"/>
            <a:ext cx="5181600" cy="406265"/>
          </a:xfrm>
        </p:spPr>
        <p:txBody>
          <a:bodyPr/>
          <a:lstStyle/>
          <a:p>
            <a:pPr algn="ctr"/>
            <a:r>
              <a:rPr lang="en-US" dirty="0" smtClean="0"/>
              <a:t>Sphere of Influence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 smtClean="0"/>
              <a:t>Organizational Size &amp; Structure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Top-Down or Bottom-Up?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26102" y="6400800"/>
            <a:ext cx="49204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smtClean="0"/>
              <a:t>Image: https</a:t>
            </a:r>
            <a:r>
              <a:rPr lang="en-US" sz="1050" i="1" dirty="0"/>
              <a:t>://www.youtube.com/watch?v=FpQEwbAV3Qw</a:t>
            </a:r>
          </a:p>
        </p:txBody>
      </p:sp>
      <p:graphicFrame>
        <p:nvGraphicFramePr>
          <p:cNvPr id="11" name="Content Placeholder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09600" y="2236788"/>
          <a:ext cx="5181600" cy="366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Image result for hospital structure"/>
          <p:cNvPicPr>
            <a:picLocks noGrp="1" noChangeAspect="1" noChangeArrowheads="1"/>
          </p:cNvPicPr>
          <p:nvPr>
            <p:ph sz="half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5664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/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588183"/>
            <a:ext cx="2813538" cy="9258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From the Literature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#ClinicallySustainable  @CassandraLThiel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B40AC68-9A7D-4AA3-A437-CD588F81524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https://lh3.googleusercontent.com/QCM-GfSUIahDaRgEYN-I1OnLAXYLtJw6WXIV2g6kZukvzvNrzXzOjjf2hiT8UlHxAugiFMJYfJ8t3coQkmJ9M8xkbuQSqY2cgsiEv7hl3hF7glqXj3kHNZeOe_JpotkaWBxdvLCU6ZMAjAHIEY_w_McCjETH17WrU9N4QnrENuXUWYNPTV56dAMU6jL4va38MvMEEWFw3SbjauP2ztrn5vwE-XMaNLqou-VH-PA-qE07rKVGSAbwloqlNFsh6Cunrw204OvTtQ0FEXpiu-LjpBRrdErEyXVMm5Ho6m9d_EnAk_Jt0qSo0nr0ZYTo6zVfDOUHmawJu4yi3YvY9ut4V2kjW6Q46P15J6I2EuhfgjoheXr09rT7yY5BvGqVv891t2DE9koKxDzuqzKF0I5BZozI_xwwrD78eCwXBVxwlgwCXyfezkmFk0amKi7Oc_lPskNZl4e_OVmRElGH25Cag8bvcJ3qITL4h1Ti5uIt5vhplKEHG6ci9cvkz482u3CWux6ATF2g6af4jUB6SVqTP8he9zYwPPFEniIlj-ZRdBkG8JSZxR_m1xQ7CSr7VICY31NCrTWacv8u1CGj7WPzjdWEzS5wYedbVZmixB2m=w642-h854-no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r="-18382"/>
          <a:stretch/>
        </p:blipFill>
        <p:spPr bwMode="auto">
          <a:xfrm>
            <a:off x="3981484" y="-8207"/>
            <a:ext cx="7577470" cy="68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NYU Langone Health Theme 1 Purple Cover Dark Interior">
  <a:themeElements>
    <a:clrScheme name="NYU Langone Vibrant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E0A526"/>
      </a:accent2>
      <a:accent3>
        <a:srgbClr val="489FDF"/>
      </a:accent3>
      <a:accent4>
        <a:srgbClr val="E5554F"/>
      </a:accent4>
      <a:accent5>
        <a:srgbClr val="40C1AC"/>
      </a:accent5>
      <a:accent6>
        <a:srgbClr val="9BB8D3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18" id="{D810412B-99A4-1349-84D1-3A914D2CA427}" vid="{7F4C6B7B-281B-4644-ABD6-E047E66F63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</TotalTime>
  <Words>1490</Words>
  <Application>Microsoft Office PowerPoint</Application>
  <PresentationFormat>Widescreen</PresentationFormat>
  <Paragraphs>253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Segoe UI</vt:lpstr>
      <vt:lpstr>Times New Roman</vt:lpstr>
      <vt:lpstr>Wingdings</vt:lpstr>
      <vt:lpstr>NYU Langone Health Theme 1 Purple Cover Dark Interior</vt:lpstr>
      <vt:lpstr>Environmental Sustainability for Ophthalmology</vt:lpstr>
      <vt:lpstr>“Tackling climate change could be the greatest global health opportunity of the 21st century.”</vt:lpstr>
      <vt:lpstr>PowerPoint Presentation</vt:lpstr>
      <vt:lpstr>Setting Priorities</vt:lpstr>
      <vt:lpstr>Where to focus your green energies?</vt:lpstr>
      <vt:lpstr>Where to focus your green energies?</vt:lpstr>
      <vt:lpstr>Top-Down or Bottom-Up?</vt:lpstr>
      <vt:lpstr>Gathering Ideas</vt:lpstr>
      <vt:lpstr>From the Literature</vt:lpstr>
      <vt:lpstr>Lots of literature</vt:lpstr>
      <vt:lpstr>A Note about Aravind Eye Care System, the Special Case in this Study Rangan VK, Thulasiraj RD. Making Sight Affordable (Innovations Case Narrative: The Aravind Eye Care System). Innovations: Technology, Governance, Globalization 2007;2(4):35-49. Rangan VK. The Aravind eye hospital, Madurai, India: in service for sight: Harvard Business School, 1993. Haripriya A, Chang DF, Reena M, Shekhar M. Complication rates of phacoemulsification and manual small-incision cataract surgery at Aravind Eye Hospital. J Cataract Refract Surg 2012;38(8):1360-9. TED talk: https://www.ted.com/talks/thulasiraj_ravilla_how_low_cost_eye_care_can_be_world_class </vt:lpstr>
      <vt:lpstr>Waste Generation in the OR</vt:lpstr>
      <vt:lpstr>Carbon Footprint of Average Single Phacoemulsification  at Aravind and the UK</vt:lpstr>
      <vt:lpstr>From your Colleagues and Peers</vt:lpstr>
      <vt:lpstr>The Importance of the Interdisciplinary</vt:lpstr>
      <vt:lpstr>Changing for the better</vt:lpstr>
      <vt:lpstr>In the operating room (theatre).</vt:lpstr>
      <vt:lpstr>(Energize.) Observe. Measure. Record. Repeat.</vt:lpstr>
      <vt:lpstr>PowerPoint Presentation</vt:lpstr>
      <vt:lpstr>Find Your Barriers &amp; the Scope of Your Problem</vt:lpstr>
      <vt:lpstr>Calculate the TOTAL Cost</vt:lpstr>
      <vt:lpstr>Rethink Your Process</vt:lpstr>
      <vt:lpstr>A Note about Aravind Eye Care System, the Special Case in this Study Rangan VK, Thulasiraj RD. Making Sight Affordable (Innovations Case Narrative: The Aravind Eye Care System). Innovations: Technology, Governance, Globalization 2007;2(4):35-49. Rangan VK. The Aravind eye hospital, Madurai, India: in service for sight: Harvard Business School, 1993. Haripriya A, Chang DF, Reena M, Shekhar M. Complication rates of phacoemulsification and manual small-incision cataract surgery at Aravind Eye Hospital. J Cataract Refract Surg 2012;38(8):1360-9. TED talk: https://www.ted.com/talks/thulasiraj_ravilla_how_low_cost_eye_care_can_be_world_class </vt:lpstr>
      <vt:lpstr>Simultaneous Bi-Lateral Surgery?</vt:lpstr>
      <vt:lpstr>Reduce, Reuse, Recycle</vt:lpstr>
      <vt:lpstr>Energy Use  Image: https://gundersenenvision.wordpress.com/2015/03/12/envision-can-help-with-building-design/</vt:lpstr>
      <vt:lpstr>Waste Generation in the OR</vt:lpstr>
      <vt:lpstr>(Safely) Reusing Surgical Supplies  Reduces Cost and Carbon Footprint per Case</vt:lpstr>
      <vt:lpstr>Greenhouse Gas emissions from Laparoscopic Hysterectomy Thiel, C. L., Woods, N. C., &amp; Bilec, M. M. (2018). Strategies to Reduce Greenhouse Gas Emissions from Laparoscopic Surgery. American Journal of Public Health, 108(S2), S158-S164. doi: 10.2105/ajph.2018.304397</vt:lpstr>
      <vt:lpstr>Your Turn</vt:lpstr>
      <vt:lpstr>Write down:</vt:lpstr>
      <vt:lpstr>Focus: Pick one of those issues</vt:lpstr>
      <vt:lpstr>Trade with your neighbor</vt:lpstr>
      <vt:lpstr>Find Your Support Group</vt:lpstr>
      <vt:lpstr>PowerPoint Presentation</vt:lpstr>
      <vt:lpstr>Other Ophthalmology Sustainability Events and Groups</vt:lpstr>
      <vt:lpstr>PowerPoint Presentation</vt:lpstr>
      <vt:lpstr>Thank You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eye care to reduce costs, minimize environmental footprint, and increase access to eye health services worldwide</dc:title>
  <dc:creator>Cassandra Thiel</dc:creator>
  <cp:keywords>@CassandraLThiel;#savinglivessustainably;#iapbewg; #clinicallysustainable</cp:keywords>
  <cp:lastModifiedBy>Tanya Harris</cp:lastModifiedBy>
  <cp:revision>176</cp:revision>
  <dcterms:created xsi:type="dcterms:W3CDTF">2015-09-24T18:15:25Z</dcterms:created>
  <dcterms:modified xsi:type="dcterms:W3CDTF">2018-07-19T00:24:37Z</dcterms:modified>
  <cp:contentStatus/>
</cp:coreProperties>
</file>