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660" r:id="rId5"/>
    <p:sldMasterId id="2147483773" r:id="rId6"/>
  </p:sldMasterIdLst>
  <p:notesMasterIdLst>
    <p:notesMasterId r:id="rId18"/>
  </p:notesMasterIdLst>
  <p:sldIdLst>
    <p:sldId id="265" r:id="rId7"/>
    <p:sldId id="264" r:id="rId8"/>
    <p:sldId id="2147471475" r:id="rId9"/>
    <p:sldId id="262" r:id="rId10"/>
    <p:sldId id="2147471487" r:id="rId11"/>
    <p:sldId id="261" r:id="rId12"/>
    <p:sldId id="269" r:id="rId13"/>
    <p:sldId id="2147471476" r:id="rId14"/>
    <p:sldId id="2147471486" r:id="rId15"/>
    <p:sldId id="2147471422" r:id="rId16"/>
    <p:sldId id="2147471483"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61787F-BB24-4391-F57F-5E3A53A0E1D5}" name="Diana Princova" initials="DP" userId="S::d.princova@england.nhs.uk::50781e1e-8127-417f-b74b-53c36280bcf2" providerId="AD"/>
  <p188:author id="{748BBEFA-D3AC-2BEA-E560-4DEA6AE8F17A}" name="Haley Bowcock" initials="HB" userId="S::Haley.Bowcock@england.nhs.uk::cc1137a1-b7ef-40eb-99a6-430eb5c656d2" providerId="AD"/>
  <p188:author id="{F5FB30FE-7E5A-FB9D-31CA-D2C4C898FEF7}" name="Nicole Fletcher" initials="NF" userId="S::nicole.fletcher4@england.nhs.uk::3ca2b9db-7c44-4ad4-ab00-45783cf733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6156" autoAdjust="0"/>
  </p:normalViewPr>
  <p:slideViewPr>
    <p:cSldViewPr snapToGrid="0">
      <p:cViewPr varScale="1">
        <p:scale>
          <a:sx n="67" d="100"/>
          <a:sy n="67"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letcher" userId="3ca2b9db-7c44-4ad4-ab00-45783cf733e9" providerId="ADAL" clId="{56EA9242-17AD-4EA9-A16C-93801CF7DCA2}"/>
    <pc:docChg chg="modSld">
      <pc:chgData name="Nicole Fletcher" userId="3ca2b9db-7c44-4ad4-ab00-45783cf733e9" providerId="ADAL" clId="{56EA9242-17AD-4EA9-A16C-93801CF7DCA2}" dt="2024-04-15T16:37:28.761" v="3" actId="6549"/>
      <pc:docMkLst>
        <pc:docMk/>
      </pc:docMkLst>
      <pc:sldChg chg="modNotesTx">
        <pc:chgData name="Nicole Fletcher" userId="3ca2b9db-7c44-4ad4-ab00-45783cf733e9" providerId="ADAL" clId="{56EA9242-17AD-4EA9-A16C-93801CF7DCA2}" dt="2024-04-15T16:37:28.761" v="3" actId="6549"/>
        <pc:sldMkLst>
          <pc:docMk/>
          <pc:sldMk cId="1394586530" sldId="262"/>
        </pc:sldMkLst>
      </pc:sldChg>
      <pc:sldChg chg="modNotesTx">
        <pc:chgData name="Nicole Fletcher" userId="3ca2b9db-7c44-4ad4-ab00-45783cf733e9" providerId="ADAL" clId="{56EA9242-17AD-4EA9-A16C-93801CF7DCA2}" dt="2024-04-15T16:37:14.474" v="0" actId="6549"/>
        <pc:sldMkLst>
          <pc:docMk/>
          <pc:sldMk cId="1280388711" sldId="2147471422"/>
        </pc:sldMkLst>
      </pc:sldChg>
      <pc:sldChg chg="modNotesTx">
        <pc:chgData name="Nicole Fletcher" userId="3ca2b9db-7c44-4ad4-ab00-45783cf733e9" providerId="ADAL" clId="{56EA9242-17AD-4EA9-A16C-93801CF7DCA2}" dt="2024-04-15T16:37:16.940" v="1" actId="6549"/>
        <pc:sldMkLst>
          <pc:docMk/>
          <pc:sldMk cId="1407730684" sldId="2147471486"/>
        </pc:sldMkLst>
      </pc:sldChg>
      <pc:sldChg chg="modNotesTx">
        <pc:chgData name="Nicole Fletcher" userId="3ca2b9db-7c44-4ad4-ab00-45783cf733e9" providerId="ADAL" clId="{56EA9242-17AD-4EA9-A16C-93801CF7DCA2}" dt="2024-04-15T16:37:25.380" v="2" actId="6549"/>
        <pc:sldMkLst>
          <pc:docMk/>
          <pc:sldMk cId="3302171261" sldId="2147471487"/>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england.nhs.uk/wp-content/uploads/2021/05/BS_EN14065.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england.nhs.uk/wp-content/uploads/2021/05/BS_EN14065.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FC518-510F-49AF-87D8-252875759F68}" type="doc">
      <dgm:prSet loTypeId="urn:microsoft.com/office/officeart/2005/8/layout/hChevron3" loCatId="process" qsTypeId="urn:microsoft.com/office/officeart/2005/8/quickstyle/simple1" qsCatId="simple" csTypeId="urn:microsoft.com/office/officeart/2005/8/colors/colorful5" csCatId="colorful" phldr="1"/>
      <dgm:spPr/>
    </dgm:pt>
    <dgm:pt modelId="{33EB0402-B070-4817-935D-5E9F78604E58}">
      <dgm:prSet phldrT="[Text]" phldr="0"/>
      <dgm:spPr/>
      <dgm:t>
        <a:bodyPr/>
        <a:lstStyle/>
        <a:p>
          <a:pPr rtl="0"/>
          <a:r>
            <a:rPr lang="en-US" b="1">
              <a:latin typeface="Arial"/>
            </a:rPr>
            <a:t>Consult and investigate </a:t>
          </a:r>
          <a:endParaRPr lang="en-GB" b="0">
            <a:latin typeface="Arial"/>
          </a:endParaRPr>
        </a:p>
      </dgm:t>
    </dgm:pt>
    <dgm:pt modelId="{53AECBAA-8D8C-46FB-82A5-5D166C79BEE8}" type="parTrans" cxnId="{86CABA9F-87D8-4EAD-B901-2E40E204EB26}">
      <dgm:prSet/>
      <dgm:spPr/>
      <dgm:t>
        <a:bodyPr/>
        <a:lstStyle/>
        <a:p>
          <a:endParaRPr lang="en-GB"/>
        </a:p>
      </dgm:t>
    </dgm:pt>
    <dgm:pt modelId="{F39DDB8A-38C8-4E82-9C94-BAA5FA1C38CD}" type="sibTrans" cxnId="{86CABA9F-87D8-4EAD-B901-2E40E204EB26}">
      <dgm:prSet/>
      <dgm:spPr/>
      <dgm:t>
        <a:bodyPr/>
        <a:lstStyle/>
        <a:p>
          <a:endParaRPr lang="en-GB"/>
        </a:p>
      </dgm:t>
    </dgm:pt>
    <dgm:pt modelId="{C41F9D2D-E250-4D6A-8055-C89600DB30A1}">
      <dgm:prSet phldrT="[Text]" phldr="0"/>
      <dgm:spPr/>
      <dgm:t>
        <a:bodyPr/>
        <a:lstStyle/>
        <a:p>
          <a:r>
            <a:rPr lang="en-US" b="1">
              <a:latin typeface="Arial"/>
            </a:rPr>
            <a:t>Develop procedures and training </a:t>
          </a:r>
          <a:endParaRPr lang="en-GB" b="0">
            <a:latin typeface="Arial"/>
          </a:endParaRPr>
        </a:p>
      </dgm:t>
    </dgm:pt>
    <dgm:pt modelId="{F8D420C6-8F85-4E3D-BBF3-6A702CAD13B7}" type="parTrans" cxnId="{97C0D751-C618-46FE-B6F5-77B05AE0B333}">
      <dgm:prSet/>
      <dgm:spPr/>
      <dgm:t>
        <a:bodyPr/>
        <a:lstStyle/>
        <a:p>
          <a:endParaRPr lang="en-GB"/>
        </a:p>
      </dgm:t>
    </dgm:pt>
    <dgm:pt modelId="{442AB519-9C01-48DA-B3A3-3A2F183C0D38}" type="sibTrans" cxnId="{97C0D751-C618-46FE-B6F5-77B05AE0B333}">
      <dgm:prSet/>
      <dgm:spPr/>
      <dgm:t>
        <a:bodyPr/>
        <a:lstStyle/>
        <a:p>
          <a:endParaRPr lang="en-GB"/>
        </a:p>
      </dgm:t>
    </dgm:pt>
    <dgm:pt modelId="{E7E94122-A3C8-4DB2-BA97-67D04491DE8C}">
      <dgm:prSet phldr="0"/>
      <dgm:spPr/>
      <dgm:t>
        <a:bodyPr/>
        <a:lstStyle/>
        <a:p>
          <a:r>
            <a:rPr lang="en-US" b="1">
              <a:latin typeface="Arial"/>
            </a:rPr>
            <a:t>Communicate to end users</a:t>
          </a:r>
          <a:endParaRPr lang="en-GB"/>
        </a:p>
      </dgm:t>
    </dgm:pt>
    <dgm:pt modelId="{58427D10-4406-420E-9148-A21A4C9E5AC9}" type="parTrans" cxnId="{7BB62762-ADC2-42A6-B648-CDA5F60F0334}">
      <dgm:prSet/>
      <dgm:spPr/>
      <dgm:t>
        <a:bodyPr/>
        <a:lstStyle/>
        <a:p>
          <a:endParaRPr lang="en-GB"/>
        </a:p>
      </dgm:t>
    </dgm:pt>
    <dgm:pt modelId="{420A1D52-58FA-4EDB-91E7-D8FE42933576}" type="sibTrans" cxnId="{7BB62762-ADC2-42A6-B648-CDA5F60F0334}">
      <dgm:prSet/>
      <dgm:spPr/>
      <dgm:t>
        <a:bodyPr/>
        <a:lstStyle/>
        <a:p>
          <a:endParaRPr lang="en-GB"/>
        </a:p>
      </dgm:t>
    </dgm:pt>
    <dgm:pt modelId="{7E791C88-EACC-425F-90E2-50B6CD81773F}">
      <dgm:prSet phldr="0"/>
      <dgm:spPr/>
      <dgm:t>
        <a:bodyPr/>
        <a:lstStyle/>
        <a:p>
          <a:pPr rtl="0"/>
          <a:r>
            <a:rPr lang="en-US" b="1">
              <a:latin typeface="Arial"/>
            </a:rPr>
            <a:t>Introduce and Manage laundry service</a:t>
          </a:r>
        </a:p>
      </dgm:t>
    </dgm:pt>
    <dgm:pt modelId="{0440B46E-FEDC-47F3-92B6-23C6496259F7}" type="parTrans" cxnId="{A8AC3376-014C-4706-899B-F5C9985A172A}">
      <dgm:prSet/>
      <dgm:spPr/>
      <dgm:t>
        <a:bodyPr/>
        <a:lstStyle/>
        <a:p>
          <a:endParaRPr lang="en-GB"/>
        </a:p>
      </dgm:t>
    </dgm:pt>
    <dgm:pt modelId="{3BA33DC9-A069-4EBA-AF8E-D15EEA82DC12}" type="sibTrans" cxnId="{A8AC3376-014C-4706-899B-F5C9985A172A}">
      <dgm:prSet/>
      <dgm:spPr/>
      <dgm:t>
        <a:bodyPr/>
        <a:lstStyle/>
        <a:p>
          <a:endParaRPr lang="en-GB"/>
        </a:p>
      </dgm:t>
    </dgm:pt>
    <dgm:pt modelId="{FCA0141C-F653-4BAA-8C42-1BD420092171}">
      <dgm:prSet phldr="0"/>
      <dgm:spPr/>
      <dgm:t>
        <a:bodyPr/>
        <a:lstStyle/>
        <a:p>
          <a:pPr rtl="0"/>
          <a:r>
            <a:rPr lang="en-US" b="1">
              <a:latin typeface="Arial"/>
            </a:rPr>
            <a:t>Source gowns and laundry service</a:t>
          </a:r>
        </a:p>
      </dgm:t>
    </dgm:pt>
    <dgm:pt modelId="{CEF5B567-E755-4805-81D8-2B14366FC524}" type="parTrans" cxnId="{B2207B99-101B-4EC8-A543-785E473FFDC0}">
      <dgm:prSet/>
      <dgm:spPr/>
      <dgm:t>
        <a:bodyPr/>
        <a:lstStyle/>
        <a:p>
          <a:endParaRPr lang="en-GB"/>
        </a:p>
      </dgm:t>
    </dgm:pt>
    <dgm:pt modelId="{59393989-6A79-4E12-A006-8A043147E31B}" type="sibTrans" cxnId="{B2207B99-101B-4EC8-A543-785E473FFDC0}">
      <dgm:prSet/>
      <dgm:spPr/>
      <dgm:t>
        <a:bodyPr/>
        <a:lstStyle/>
        <a:p>
          <a:endParaRPr lang="en-GB"/>
        </a:p>
      </dgm:t>
    </dgm:pt>
    <dgm:pt modelId="{BD098291-D3F9-460B-A5ED-D9CF5E918627}" type="pres">
      <dgm:prSet presAssocID="{260FC518-510F-49AF-87D8-252875759F68}" presName="Name0" presStyleCnt="0">
        <dgm:presLayoutVars>
          <dgm:dir/>
          <dgm:resizeHandles val="exact"/>
        </dgm:presLayoutVars>
      </dgm:prSet>
      <dgm:spPr/>
    </dgm:pt>
    <dgm:pt modelId="{3D8D164B-0692-4371-AD71-C96FF8F01B8E}" type="pres">
      <dgm:prSet presAssocID="{33EB0402-B070-4817-935D-5E9F78604E58}" presName="parTxOnly" presStyleLbl="node1" presStyleIdx="0" presStyleCnt="5">
        <dgm:presLayoutVars>
          <dgm:bulletEnabled val="1"/>
        </dgm:presLayoutVars>
      </dgm:prSet>
      <dgm:spPr/>
    </dgm:pt>
    <dgm:pt modelId="{B51D8870-A450-4B42-9449-B5B022014C1D}" type="pres">
      <dgm:prSet presAssocID="{F39DDB8A-38C8-4E82-9C94-BAA5FA1C38CD}" presName="parSpace" presStyleCnt="0"/>
      <dgm:spPr/>
    </dgm:pt>
    <dgm:pt modelId="{017A49B6-187C-4355-923E-1E9E952ACC95}" type="pres">
      <dgm:prSet presAssocID="{FCA0141C-F653-4BAA-8C42-1BD420092171}" presName="parTxOnly" presStyleLbl="node1" presStyleIdx="1" presStyleCnt="5">
        <dgm:presLayoutVars>
          <dgm:bulletEnabled val="1"/>
        </dgm:presLayoutVars>
      </dgm:prSet>
      <dgm:spPr/>
    </dgm:pt>
    <dgm:pt modelId="{BF7A83E4-7BF5-468C-A894-086346B8E692}" type="pres">
      <dgm:prSet presAssocID="{59393989-6A79-4E12-A006-8A043147E31B}" presName="parSpace" presStyleCnt="0"/>
      <dgm:spPr/>
    </dgm:pt>
    <dgm:pt modelId="{CDAF04D6-1037-405A-9AE0-938BA7D17DF3}" type="pres">
      <dgm:prSet presAssocID="{C41F9D2D-E250-4D6A-8055-C89600DB30A1}" presName="parTxOnly" presStyleLbl="node1" presStyleIdx="2" presStyleCnt="5">
        <dgm:presLayoutVars>
          <dgm:bulletEnabled val="1"/>
        </dgm:presLayoutVars>
      </dgm:prSet>
      <dgm:spPr/>
    </dgm:pt>
    <dgm:pt modelId="{97ABE347-CE8F-4FAC-BAE5-E6CF8A07B17F}" type="pres">
      <dgm:prSet presAssocID="{442AB519-9C01-48DA-B3A3-3A2F183C0D38}" presName="parSpace" presStyleCnt="0"/>
      <dgm:spPr/>
    </dgm:pt>
    <dgm:pt modelId="{45F9AB9F-E2AA-4362-87C3-AEDF674618C8}" type="pres">
      <dgm:prSet presAssocID="{E7E94122-A3C8-4DB2-BA97-67D04491DE8C}" presName="parTxOnly" presStyleLbl="node1" presStyleIdx="3" presStyleCnt="5">
        <dgm:presLayoutVars>
          <dgm:bulletEnabled val="1"/>
        </dgm:presLayoutVars>
      </dgm:prSet>
      <dgm:spPr/>
    </dgm:pt>
    <dgm:pt modelId="{E99AE345-5A0C-49B7-857C-D77BBB4F9224}" type="pres">
      <dgm:prSet presAssocID="{420A1D52-58FA-4EDB-91E7-D8FE42933576}" presName="parSpace" presStyleCnt="0"/>
      <dgm:spPr/>
    </dgm:pt>
    <dgm:pt modelId="{87F22B5A-D110-4C07-96F3-3D339FDA3BF0}" type="pres">
      <dgm:prSet presAssocID="{7E791C88-EACC-425F-90E2-50B6CD81773F}" presName="parTxOnly" presStyleLbl="node1" presStyleIdx="4" presStyleCnt="5">
        <dgm:presLayoutVars>
          <dgm:bulletEnabled val="1"/>
        </dgm:presLayoutVars>
      </dgm:prSet>
      <dgm:spPr/>
    </dgm:pt>
  </dgm:ptLst>
  <dgm:cxnLst>
    <dgm:cxn modelId="{7B8E0B10-CFA8-4D29-9D49-4307762FAB12}" type="presOf" srcId="{260FC518-510F-49AF-87D8-252875759F68}" destId="{BD098291-D3F9-460B-A5ED-D9CF5E918627}" srcOrd="0" destOrd="0" presId="urn:microsoft.com/office/officeart/2005/8/layout/hChevron3"/>
    <dgm:cxn modelId="{588AB015-6CCE-4FB1-A82D-D742EDD0C178}" type="presOf" srcId="{C41F9D2D-E250-4D6A-8055-C89600DB30A1}" destId="{CDAF04D6-1037-405A-9AE0-938BA7D17DF3}" srcOrd="0" destOrd="0" presId="urn:microsoft.com/office/officeart/2005/8/layout/hChevron3"/>
    <dgm:cxn modelId="{E1130033-B3D1-47BA-8E0D-36449265AD2A}" type="presOf" srcId="{E7E94122-A3C8-4DB2-BA97-67D04491DE8C}" destId="{45F9AB9F-E2AA-4362-87C3-AEDF674618C8}" srcOrd="0" destOrd="0" presId="urn:microsoft.com/office/officeart/2005/8/layout/hChevron3"/>
    <dgm:cxn modelId="{DA524739-A729-420B-9109-C1F322367D3E}" type="presOf" srcId="{7E791C88-EACC-425F-90E2-50B6CD81773F}" destId="{87F22B5A-D110-4C07-96F3-3D339FDA3BF0}" srcOrd="0" destOrd="0" presId="urn:microsoft.com/office/officeart/2005/8/layout/hChevron3"/>
    <dgm:cxn modelId="{7BB62762-ADC2-42A6-B648-CDA5F60F0334}" srcId="{260FC518-510F-49AF-87D8-252875759F68}" destId="{E7E94122-A3C8-4DB2-BA97-67D04491DE8C}" srcOrd="3" destOrd="0" parTransId="{58427D10-4406-420E-9148-A21A4C9E5AC9}" sibTransId="{420A1D52-58FA-4EDB-91E7-D8FE42933576}"/>
    <dgm:cxn modelId="{41808E45-0747-4018-B890-31ED1D9B8A40}" type="presOf" srcId="{FCA0141C-F653-4BAA-8C42-1BD420092171}" destId="{017A49B6-187C-4355-923E-1E9E952ACC95}" srcOrd="0" destOrd="0" presId="urn:microsoft.com/office/officeart/2005/8/layout/hChevron3"/>
    <dgm:cxn modelId="{97C0D751-C618-46FE-B6F5-77B05AE0B333}" srcId="{260FC518-510F-49AF-87D8-252875759F68}" destId="{C41F9D2D-E250-4D6A-8055-C89600DB30A1}" srcOrd="2" destOrd="0" parTransId="{F8D420C6-8F85-4E3D-BBF3-6A702CAD13B7}" sibTransId="{442AB519-9C01-48DA-B3A3-3A2F183C0D38}"/>
    <dgm:cxn modelId="{A8AC3376-014C-4706-899B-F5C9985A172A}" srcId="{260FC518-510F-49AF-87D8-252875759F68}" destId="{7E791C88-EACC-425F-90E2-50B6CD81773F}" srcOrd="4" destOrd="0" parTransId="{0440B46E-FEDC-47F3-92B6-23C6496259F7}" sibTransId="{3BA33DC9-A069-4EBA-AF8E-D15EEA82DC12}"/>
    <dgm:cxn modelId="{B2207B99-101B-4EC8-A543-785E473FFDC0}" srcId="{260FC518-510F-49AF-87D8-252875759F68}" destId="{FCA0141C-F653-4BAA-8C42-1BD420092171}" srcOrd="1" destOrd="0" parTransId="{CEF5B567-E755-4805-81D8-2B14366FC524}" sibTransId="{59393989-6A79-4E12-A006-8A043147E31B}"/>
    <dgm:cxn modelId="{86CABA9F-87D8-4EAD-B901-2E40E204EB26}" srcId="{260FC518-510F-49AF-87D8-252875759F68}" destId="{33EB0402-B070-4817-935D-5E9F78604E58}" srcOrd="0" destOrd="0" parTransId="{53AECBAA-8D8C-46FB-82A5-5D166C79BEE8}" sibTransId="{F39DDB8A-38C8-4E82-9C94-BAA5FA1C38CD}"/>
    <dgm:cxn modelId="{3A9FDEDD-6183-404A-9261-3D337B0F805A}" type="presOf" srcId="{33EB0402-B070-4817-935D-5E9F78604E58}" destId="{3D8D164B-0692-4371-AD71-C96FF8F01B8E}" srcOrd="0" destOrd="0" presId="urn:microsoft.com/office/officeart/2005/8/layout/hChevron3"/>
    <dgm:cxn modelId="{A23E8BB9-CEE1-45E7-9B54-B2DF884122BA}" type="presParOf" srcId="{BD098291-D3F9-460B-A5ED-D9CF5E918627}" destId="{3D8D164B-0692-4371-AD71-C96FF8F01B8E}" srcOrd="0" destOrd="0" presId="urn:microsoft.com/office/officeart/2005/8/layout/hChevron3"/>
    <dgm:cxn modelId="{2A2AC20D-8C9A-4EB8-BD16-63A059B605CF}" type="presParOf" srcId="{BD098291-D3F9-460B-A5ED-D9CF5E918627}" destId="{B51D8870-A450-4B42-9449-B5B022014C1D}" srcOrd="1" destOrd="0" presId="urn:microsoft.com/office/officeart/2005/8/layout/hChevron3"/>
    <dgm:cxn modelId="{E5F95315-567D-4C3A-8900-B9F271CAF96F}" type="presParOf" srcId="{BD098291-D3F9-460B-A5ED-D9CF5E918627}" destId="{017A49B6-187C-4355-923E-1E9E952ACC95}" srcOrd="2" destOrd="0" presId="urn:microsoft.com/office/officeart/2005/8/layout/hChevron3"/>
    <dgm:cxn modelId="{84AA3D24-5188-4347-A20A-7F05D7CBCDFB}" type="presParOf" srcId="{BD098291-D3F9-460B-A5ED-D9CF5E918627}" destId="{BF7A83E4-7BF5-468C-A894-086346B8E692}" srcOrd="3" destOrd="0" presId="urn:microsoft.com/office/officeart/2005/8/layout/hChevron3"/>
    <dgm:cxn modelId="{8D3B9C77-FE2C-493F-B93B-37E8ECE2EB2A}" type="presParOf" srcId="{BD098291-D3F9-460B-A5ED-D9CF5E918627}" destId="{CDAF04D6-1037-405A-9AE0-938BA7D17DF3}" srcOrd="4" destOrd="0" presId="urn:microsoft.com/office/officeart/2005/8/layout/hChevron3"/>
    <dgm:cxn modelId="{025626CC-B9FD-411D-8407-2BE5FA6EA536}" type="presParOf" srcId="{BD098291-D3F9-460B-A5ED-D9CF5E918627}" destId="{97ABE347-CE8F-4FAC-BAE5-E6CF8A07B17F}" srcOrd="5" destOrd="0" presId="urn:microsoft.com/office/officeart/2005/8/layout/hChevron3"/>
    <dgm:cxn modelId="{45990DBE-6A65-44F5-9C0C-CC59F5B8C6EE}" type="presParOf" srcId="{BD098291-D3F9-460B-A5ED-D9CF5E918627}" destId="{45F9AB9F-E2AA-4362-87C3-AEDF674618C8}" srcOrd="6" destOrd="0" presId="urn:microsoft.com/office/officeart/2005/8/layout/hChevron3"/>
    <dgm:cxn modelId="{EF27BF91-C4B1-48DA-A6BB-3CA584BEE6F7}" type="presParOf" srcId="{BD098291-D3F9-460B-A5ED-D9CF5E918627}" destId="{E99AE345-5A0C-49B7-857C-D77BBB4F9224}" srcOrd="7" destOrd="0" presId="urn:microsoft.com/office/officeart/2005/8/layout/hChevron3"/>
    <dgm:cxn modelId="{14181D47-0C6B-4B7B-BEB5-9E107E3E3A28}" type="presParOf" srcId="{BD098291-D3F9-460B-A5ED-D9CF5E918627}" destId="{87F22B5A-D110-4C07-96F3-3D339FDA3BF0}"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23773-94D4-451B-80D0-83C3F87CF2FF}"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47BF6C31-B9B5-4BC3-B41D-004C37C32FD4}">
      <dgm:prSet phldrT="[Text]" phldr="0" custT="1"/>
      <dgm:spPr/>
      <dgm:t>
        <a:bodyPr/>
        <a:lstStyle/>
        <a:p>
          <a:pPr rtl="0"/>
          <a:r>
            <a:rPr lang="en-GB" sz="1200">
              <a:solidFill>
                <a:schemeClr val="bg1"/>
              </a:solidFill>
              <a:latin typeface="Arial"/>
            </a:rPr>
            <a:t>Used gowns sent for laundry. </a:t>
          </a:r>
        </a:p>
        <a:p>
          <a:pPr rtl="0"/>
          <a:r>
            <a:rPr lang="en-GB" sz="1200">
              <a:solidFill>
                <a:schemeClr val="bg1"/>
              </a:solidFill>
              <a:latin typeface="Arial"/>
            </a:rPr>
            <a:t>Infectious gowns double bagged in dissolvable bag inside impermeable bag and placed in collection bins  (</a:t>
          </a:r>
          <a:r>
            <a:rPr lang="en-GB" sz="1200">
              <a:latin typeface="Arial"/>
              <a:hlinkClick xmlns:r="http://schemas.openxmlformats.org/officeDocument/2006/relationships" r:id="rId1"/>
            </a:rPr>
            <a:t>HTM:01-04</a:t>
          </a:r>
          <a:r>
            <a:rPr lang="en-GB" sz="1200">
              <a:latin typeface="Arial"/>
            </a:rPr>
            <a:t>)</a:t>
          </a:r>
          <a:endParaRPr lang="en-GB" sz="1200"/>
        </a:p>
      </dgm:t>
    </dgm:pt>
    <dgm:pt modelId="{00CECA83-095E-43D7-B744-0BFA7BD776BB}" type="parTrans" cxnId="{426DF333-0A99-46BC-AF80-2C204558D0B3}">
      <dgm:prSet/>
      <dgm:spPr/>
      <dgm:t>
        <a:bodyPr/>
        <a:lstStyle/>
        <a:p>
          <a:endParaRPr lang="en-GB"/>
        </a:p>
      </dgm:t>
    </dgm:pt>
    <dgm:pt modelId="{27F7C1FC-92E3-4803-B2E5-B805B4F22AB4}" type="sibTrans" cxnId="{426DF333-0A99-46BC-AF80-2C204558D0B3}">
      <dgm:prSet/>
      <dgm:spPr/>
      <dgm:t>
        <a:bodyPr/>
        <a:lstStyle/>
        <a:p>
          <a:endParaRPr lang="en-GB"/>
        </a:p>
      </dgm:t>
    </dgm:pt>
    <dgm:pt modelId="{80270358-9C3B-4ECE-AA8A-A6C8C5288C45}">
      <dgm:prSet phldrT="[Text]" phldr="0" custT="1"/>
      <dgm:spPr/>
      <dgm:t>
        <a:bodyPr/>
        <a:lstStyle/>
        <a:p>
          <a:pPr rtl="0">
            <a:lnSpc>
              <a:spcPct val="100000"/>
            </a:lnSpc>
          </a:pPr>
          <a:r>
            <a:rPr lang="en-GB" sz="1200" kern="0" baseline="0" dirty="0">
              <a:latin typeface="Arial"/>
            </a:rPr>
            <a:t>  </a:t>
          </a:r>
          <a:endParaRPr lang="en-GB" sz="1200" kern="0" baseline="0" dirty="0"/>
        </a:p>
      </dgm:t>
    </dgm:pt>
    <dgm:pt modelId="{84B78DB7-5F96-4298-997C-D8006297993F}" type="parTrans" cxnId="{1A267495-0C06-44A9-91E5-3922FC04C0D1}">
      <dgm:prSet/>
      <dgm:spPr/>
      <dgm:t>
        <a:bodyPr/>
        <a:lstStyle/>
        <a:p>
          <a:endParaRPr lang="en-GB"/>
        </a:p>
      </dgm:t>
    </dgm:pt>
    <dgm:pt modelId="{00E4AA07-6D9B-40E9-8840-B62AB3625F8A}" type="sibTrans" cxnId="{1A267495-0C06-44A9-91E5-3922FC04C0D1}">
      <dgm:prSet/>
      <dgm:spPr/>
      <dgm:t>
        <a:bodyPr/>
        <a:lstStyle/>
        <a:p>
          <a:endParaRPr lang="en-GB"/>
        </a:p>
      </dgm:t>
    </dgm:pt>
    <dgm:pt modelId="{781D488B-48D1-418A-A54B-493F1E445346}">
      <dgm:prSet phldr="0" custT="1"/>
      <dgm:spPr/>
      <dgm:t>
        <a:bodyPr/>
        <a:lstStyle/>
        <a:p>
          <a:pPr rtl="0"/>
          <a:r>
            <a:rPr lang="en-US" sz="1200" dirty="0">
              <a:latin typeface="Arial"/>
            </a:rPr>
            <a:t>Gowns returned to NHS</a:t>
          </a:r>
          <a:endParaRPr lang="en-GB" sz="1200" dirty="0">
            <a:latin typeface="Arial"/>
          </a:endParaRPr>
        </a:p>
      </dgm:t>
    </dgm:pt>
    <dgm:pt modelId="{CC605C07-7917-4E88-AE76-6F1DD7D587ED}" type="parTrans" cxnId="{A043C563-65E8-4BB8-9682-0C04B9DC591F}">
      <dgm:prSet/>
      <dgm:spPr/>
      <dgm:t>
        <a:bodyPr/>
        <a:lstStyle/>
        <a:p>
          <a:endParaRPr lang="en-GB"/>
        </a:p>
      </dgm:t>
    </dgm:pt>
    <dgm:pt modelId="{345D7AF9-6290-4629-9925-22F27E472642}" type="sibTrans" cxnId="{A043C563-65E8-4BB8-9682-0C04B9DC591F}">
      <dgm:prSet/>
      <dgm:spPr/>
      <dgm:t>
        <a:bodyPr/>
        <a:lstStyle/>
        <a:p>
          <a:endParaRPr lang="en-GB"/>
        </a:p>
      </dgm:t>
    </dgm:pt>
    <dgm:pt modelId="{A197DD06-7A20-4B46-A731-B6914E12AFE7}">
      <dgm:prSet phldr="0" custT="1"/>
      <dgm:spPr/>
      <dgm:t>
        <a:bodyPr/>
        <a:lstStyle/>
        <a:p>
          <a:pPr rtl="0"/>
          <a:r>
            <a:rPr lang="en-GB" sz="1200">
              <a:latin typeface="Arial"/>
            </a:rPr>
            <a:t>Laundry sent for cleaning and repairs</a:t>
          </a:r>
        </a:p>
      </dgm:t>
    </dgm:pt>
    <dgm:pt modelId="{FDA1C7D8-FD3C-4A43-8EE7-0466AEBB7A93}" type="parTrans" cxnId="{0EB103E8-3819-47F5-8DD8-E34F9360C759}">
      <dgm:prSet/>
      <dgm:spPr/>
      <dgm:t>
        <a:bodyPr/>
        <a:lstStyle/>
        <a:p>
          <a:endParaRPr lang="en-GB"/>
        </a:p>
      </dgm:t>
    </dgm:pt>
    <dgm:pt modelId="{04CB80AC-7C03-4880-9AF2-893A3D2C40C3}" type="sibTrans" cxnId="{0EB103E8-3819-47F5-8DD8-E34F9360C759}">
      <dgm:prSet/>
      <dgm:spPr/>
      <dgm:t>
        <a:bodyPr/>
        <a:lstStyle/>
        <a:p>
          <a:endParaRPr lang="en-GB"/>
        </a:p>
      </dgm:t>
    </dgm:pt>
    <dgm:pt modelId="{CB956C07-9CBD-4491-82F9-259152F138D7}">
      <dgm:prSet custT="1"/>
      <dgm:spPr/>
      <dgm:t>
        <a:bodyPr/>
        <a:lstStyle/>
        <a:p>
          <a:pPr rtl="0"/>
          <a:r>
            <a:rPr lang="en-GB" sz="1200">
              <a:latin typeface="Arial"/>
            </a:rPr>
            <a:t>Gowns provided in storerooms and robing rooms</a:t>
          </a:r>
        </a:p>
      </dgm:t>
    </dgm:pt>
    <dgm:pt modelId="{7F4D0766-1D1E-432F-8954-C1304D2E6227}" type="parTrans" cxnId="{494083EB-C4B1-4C88-AEC1-4AAB7B9D4761}">
      <dgm:prSet/>
      <dgm:spPr/>
      <dgm:t>
        <a:bodyPr/>
        <a:lstStyle/>
        <a:p>
          <a:endParaRPr lang="en-GB"/>
        </a:p>
      </dgm:t>
    </dgm:pt>
    <dgm:pt modelId="{0CB4F669-7EA1-41A1-90A2-12B4558C0DC5}" type="sibTrans" cxnId="{494083EB-C4B1-4C88-AEC1-4AAB7B9D4761}">
      <dgm:prSet/>
      <dgm:spPr/>
      <dgm:t>
        <a:bodyPr/>
        <a:lstStyle/>
        <a:p>
          <a:endParaRPr lang="en-GB"/>
        </a:p>
      </dgm:t>
    </dgm:pt>
    <dgm:pt modelId="{60ED25D1-768E-48AC-9B1A-73847E388A8B}">
      <dgm:prSet custT="1"/>
      <dgm:spPr/>
      <dgm:t>
        <a:bodyPr/>
        <a:lstStyle/>
        <a:p>
          <a:r>
            <a:rPr lang="en-US" sz="1200"/>
            <a:t>Gowns donned and used by clinical staff</a:t>
          </a:r>
          <a:endParaRPr lang="en-GB" sz="1200"/>
        </a:p>
      </dgm:t>
    </dgm:pt>
    <dgm:pt modelId="{3963A587-6FD7-4DFF-A160-E990FB030C62}" type="parTrans" cxnId="{E9151B8D-B803-447C-8791-45E808C2E88B}">
      <dgm:prSet/>
      <dgm:spPr/>
      <dgm:t>
        <a:bodyPr/>
        <a:lstStyle/>
        <a:p>
          <a:endParaRPr lang="en-GB"/>
        </a:p>
      </dgm:t>
    </dgm:pt>
    <dgm:pt modelId="{708CC8AD-CE23-41DD-9598-0FBFD01EA07D}" type="sibTrans" cxnId="{E9151B8D-B803-447C-8791-45E808C2E88B}">
      <dgm:prSet/>
      <dgm:spPr/>
      <dgm:t>
        <a:bodyPr/>
        <a:lstStyle/>
        <a:p>
          <a:endParaRPr lang="en-GB"/>
        </a:p>
      </dgm:t>
    </dgm:pt>
    <dgm:pt modelId="{2F5FF71B-CDAD-41AE-8E3E-C74BAE3202AC}" type="pres">
      <dgm:prSet presAssocID="{7FD23773-94D4-451B-80D0-83C3F87CF2FF}" presName="cycle" presStyleCnt="0">
        <dgm:presLayoutVars>
          <dgm:dir/>
          <dgm:resizeHandles val="exact"/>
        </dgm:presLayoutVars>
      </dgm:prSet>
      <dgm:spPr/>
    </dgm:pt>
    <dgm:pt modelId="{FCC7368D-6030-4005-8B6A-1A8327EE0B4B}" type="pres">
      <dgm:prSet presAssocID="{781D488B-48D1-418A-A54B-493F1E445346}" presName="node" presStyleLbl="node1" presStyleIdx="0" presStyleCnt="6" custRadScaleRad="70209" custRadScaleInc="-6898">
        <dgm:presLayoutVars>
          <dgm:bulletEnabled val="1"/>
        </dgm:presLayoutVars>
      </dgm:prSet>
      <dgm:spPr/>
    </dgm:pt>
    <dgm:pt modelId="{FFE23FC0-1BF5-48E2-8E92-E197E740C18E}" type="pres">
      <dgm:prSet presAssocID="{345D7AF9-6290-4629-9925-22F27E472642}" presName="sibTrans" presStyleLbl="sibTrans2D1" presStyleIdx="0" presStyleCnt="6"/>
      <dgm:spPr/>
    </dgm:pt>
    <dgm:pt modelId="{D51BD9D4-D464-40E7-98A1-C5629742DC43}" type="pres">
      <dgm:prSet presAssocID="{345D7AF9-6290-4629-9925-22F27E472642}" presName="connectorText" presStyleLbl="sibTrans2D1" presStyleIdx="0" presStyleCnt="6"/>
      <dgm:spPr/>
    </dgm:pt>
    <dgm:pt modelId="{74CA2F13-70C8-4C49-9BCC-10DCCFB3246F}" type="pres">
      <dgm:prSet presAssocID="{CB956C07-9CBD-4491-82F9-259152F138D7}" presName="node" presStyleLbl="node1" presStyleIdx="1" presStyleCnt="6" custRadScaleRad="118317" custRadScaleInc="16672">
        <dgm:presLayoutVars>
          <dgm:bulletEnabled val="1"/>
        </dgm:presLayoutVars>
      </dgm:prSet>
      <dgm:spPr/>
    </dgm:pt>
    <dgm:pt modelId="{C244BB5D-B7AF-4D03-9514-052E885D7F8E}" type="pres">
      <dgm:prSet presAssocID="{0CB4F669-7EA1-41A1-90A2-12B4558C0DC5}" presName="sibTrans" presStyleLbl="sibTrans2D1" presStyleIdx="1" presStyleCnt="6"/>
      <dgm:spPr/>
    </dgm:pt>
    <dgm:pt modelId="{895752E7-1BB5-4D9A-BF20-8C3DEFC71A18}" type="pres">
      <dgm:prSet presAssocID="{0CB4F669-7EA1-41A1-90A2-12B4558C0DC5}" presName="connectorText" presStyleLbl="sibTrans2D1" presStyleIdx="1" presStyleCnt="6"/>
      <dgm:spPr/>
    </dgm:pt>
    <dgm:pt modelId="{5EDD8D50-A738-4623-9857-FF26B64D892E}" type="pres">
      <dgm:prSet presAssocID="{60ED25D1-768E-48AC-9B1A-73847E388A8B}" presName="node" presStyleLbl="node1" presStyleIdx="2" presStyleCnt="6" custRadScaleRad="121607" custRadScaleInc="-19236">
        <dgm:presLayoutVars>
          <dgm:bulletEnabled val="1"/>
        </dgm:presLayoutVars>
      </dgm:prSet>
      <dgm:spPr/>
    </dgm:pt>
    <dgm:pt modelId="{EFC62077-361C-45D1-BF82-D29610BCCFBB}" type="pres">
      <dgm:prSet presAssocID="{708CC8AD-CE23-41DD-9598-0FBFD01EA07D}" presName="sibTrans" presStyleLbl="sibTrans2D1" presStyleIdx="2" presStyleCnt="6"/>
      <dgm:spPr/>
    </dgm:pt>
    <dgm:pt modelId="{1CFF33BA-AAC7-4954-AFD6-44DF2F7E4483}" type="pres">
      <dgm:prSet presAssocID="{708CC8AD-CE23-41DD-9598-0FBFD01EA07D}" presName="connectorText" presStyleLbl="sibTrans2D1" presStyleIdx="2" presStyleCnt="6"/>
      <dgm:spPr/>
    </dgm:pt>
    <dgm:pt modelId="{10CA1F85-8CCE-46FE-A63D-1CABBC848A7E}" type="pres">
      <dgm:prSet presAssocID="{47BF6C31-B9B5-4BC3-B41D-004C37C32FD4}" presName="node" presStyleLbl="node1" presStyleIdx="3" presStyleCnt="6" custScaleX="168608" custScaleY="162689" custRadScaleRad="67520" custRadScaleInc="2082">
        <dgm:presLayoutVars>
          <dgm:bulletEnabled val="1"/>
        </dgm:presLayoutVars>
      </dgm:prSet>
      <dgm:spPr/>
    </dgm:pt>
    <dgm:pt modelId="{8CB7FD80-C688-49DD-8C0F-49B2480F7D4B}" type="pres">
      <dgm:prSet presAssocID="{27F7C1FC-92E3-4803-B2E5-B805B4F22AB4}" presName="sibTrans" presStyleLbl="sibTrans2D1" presStyleIdx="3" presStyleCnt="6"/>
      <dgm:spPr/>
    </dgm:pt>
    <dgm:pt modelId="{4BF37CDD-4624-4ADE-9C41-B82A4F3AB034}" type="pres">
      <dgm:prSet presAssocID="{27F7C1FC-92E3-4803-B2E5-B805B4F22AB4}" presName="connectorText" presStyleLbl="sibTrans2D1" presStyleIdx="3" presStyleCnt="6"/>
      <dgm:spPr/>
    </dgm:pt>
    <dgm:pt modelId="{F83CF3E0-E8ED-4CEF-B079-EF139724BF8F}" type="pres">
      <dgm:prSet presAssocID="{A197DD06-7A20-4B46-A731-B6914E12AFE7}" presName="node" presStyleLbl="node1" presStyleIdx="4" presStyleCnt="6" custScaleX="114843" custScaleY="101524" custRadScaleRad="121024" custRadScaleInc="21830">
        <dgm:presLayoutVars>
          <dgm:bulletEnabled val="1"/>
        </dgm:presLayoutVars>
      </dgm:prSet>
      <dgm:spPr/>
    </dgm:pt>
    <dgm:pt modelId="{6EADD7AE-0E30-4657-AE5A-CF7F6A69C0D2}" type="pres">
      <dgm:prSet presAssocID="{04CB80AC-7C03-4880-9AF2-893A3D2C40C3}" presName="sibTrans" presStyleLbl="sibTrans2D1" presStyleIdx="4" presStyleCnt="6"/>
      <dgm:spPr/>
    </dgm:pt>
    <dgm:pt modelId="{F653F938-7352-4C2F-9904-00C0B2DDA358}" type="pres">
      <dgm:prSet presAssocID="{04CB80AC-7C03-4880-9AF2-893A3D2C40C3}" presName="connectorText" presStyleLbl="sibTrans2D1" presStyleIdx="4" presStyleCnt="6"/>
      <dgm:spPr/>
    </dgm:pt>
    <dgm:pt modelId="{8817548D-AA81-4A28-9893-116BFAE7DFEF}" type="pres">
      <dgm:prSet presAssocID="{80270358-9C3B-4ECE-AA8A-A6C8C5288C45}" presName="node" presStyleLbl="node1" presStyleIdx="5" presStyleCnt="6" custRadScaleRad="117471" custRadScaleInc="-14997">
        <dgm:presLayoutVars>
          <dgm:bulletEnabled val="1"/>
        </dgm:presLayoutVars>
      </dgm:prSet>
      <dgm:spPr/>
    </dgm:pt>
    <dgm:pt modelId="{09C28B82-B819-4B38-B297-9AED5ABB6027}" type="pres">
      <dgm:prSet presAssocID="{00E4AA07-6D9B-40E9-8840-B62AB3625F8A}" presName="sibTrans" presStyleLbl="sibTrans2D1" presStyleIdx="5" presStyleCnt="6"/>
      <dgm:spPr/>
    </dgm:pt>
    <dgm:pt modelId="{4619E1F8-7475-4B85-9F81-E926132936B5}" type="pres">
      <dgm:prSet presAssocID="{00E4AA07-6D9B-40E9-8840-B62AB3625F8A}" presName="connectorText" presStyleLbl="sibTrans2D1" presStyleIdx="5" presStyleCnt="6"/>
      <dgm:spPr/>
    </dgm:pt>
  </dgm:ptLst>
  <dgm:cxnLst>
    <dgm:cxn modelId="{66495717-08D8-46B1-9B01-2FC5EE437889}" type="presOf" srcId="{708CC8AD-CE23-41DD-9598-0FBFD01EA07D}" destId="{1CFF33BA-AAC7-4954-AFD6-44DF2F7E4483}" srcOrd="1" destOrd="0" presId="urn:microsoft.com/office/officeart/2005/8/layout/cycle2"/>
    <dgm:cxn modelId="{2985D41C-5E6D-4A80-9D83-6936021F377E}" type="presOf" srcId="{7FD23773-94D4-451B-80D0-83C3F87CF2FF}" destId="{2F5FF71B-CDAD-41AE-8E3E-C74BAE3202AC}" srcOrd="0" destOrd="0" presId="urn:microsoft.com/office/officeart/2005/8/layout/cycle2"/>
    <dgm:cxn modelId="{96499C2E-6F52-4B39-9241-34D52D4BDC33}" type="presOf" srcId="{708CC8AD-CE23-41DD-9598-0FBFD01EA07D}" destId="{EFC62077-361C-45D1-BF82-D29610BCCFBB}" srcOrd="0" destOrd="0" presId="urn:microsoft.com/office/officeart/2005/8/layout/cycle2"/>
    <dgm:cxn modelId="{426DF333-0A99-46BC-AF80-2C204558D0B3}" srcId="{7FD23773-94D4-451B-80D0-83C3F87CF2FF}" destId="{47BF6C31-B9B5-4BC3-B41D-004C37C32FD4}" srcOrd="3" destOrd="0" parTransId="{00CECA83-095E-43D7-B744-0BFA7BD776BB}" sibTransId="{27F7C1FC-92E3-4803-B2E5-B805B4F22AB4}"/>
    <dgm:cxn modelId="{A043C563-65E8-4BB8-9682-0C04B9DC591F}" srcId="{7FD23773-94D4-451B-80D0-83C3F87CF2FF}" destId="{781D488B-48D1-418A-A54B-493F1E445346}" srcOrd="0" destOrd="0" parTransId="{CC605C07-7917-4E88-AE76-6F1DD7D587ED}" sibTransId="{345D7AF9-6290-4629-9925-22F27E472642}"/>
    <dgm:cxn modelId="{0870E870-66FC-4744-917E-8AF0A0D35287}" type="presOf" srcId="{04CB80AC-7C03-4880-9AF2-893A3D2C40C3}" destId="{F653F938-7352-4C2F-9904-00C0B2DDA358}" srcOrd="1" destOrd="0" presId="urn:microsoft.com/office/officeart/2005/8/layout/cycle2"/>
    <dgm:cxn modelId="{C483F373-6C51-4C0A-9B57-7C3AB1B37294}" type="presOf" srcId="{345D7AF9-6290-4629-9925-22F27E472642}" destId="{D51BD9D4-D464-40E7-98A1-C5629742DC43}" srcOrd="1" destOrd="0" presId="urn:microsoft.com/office/officeart/2005/8/layout/cycle2"/>
    <dgm:cxn modelId="{E9151B8D-B803-447C-8791-45E808C2E88B}" srcId="{7FD23773-94D4-451B-80D0-83C3F87CF2FF}" destId="{60ED25D1-768E-48AC-9B1A-73847E388A8B}" srcOrd="2" destOrd="0" parTransId="{3963A587-6FD7-4DFF-A160-E990FB030C62}" sibTransId="{708CC8AD-CE23-41DD-9598-0FBFD01EA07D}"/>
    <dgm:cxn modelId="{A54FA492-9E17-45AD-80CC-FB2751861E37}" type="presOf" srcId="{27F7C1FC-92E3-4803-B2E5-B805B4F22AB4}" destId="{8CB7FD80-C688-49DD-8C0F-49B2480F7D4B}" srcOrd="0" destOrd="0" presId="urn:microsoft.com/office/officeart/2005/8/layout/cycle2"/>
    <dgm:cxn modelId="{A763F592-A761-4B02-A59E-2E63544F178D}" type="presOf" srcId="{781D488B-48D1-418A-A54B-493F1E445346}" destId="{FCC7368D-6030-4005-8B6A-1A8327EE0B4B}" srcOrd="0" destOrd="0" presId="urn:microsoft.com/office/officeart/2005/8/layout/cycle2"/>
    <dgm:cxn modelId="{1A267495-0C06-44A9-91E5-3922FC04C0D1}" srcId="{7FD23773-94D4-451B-80D0-83C3F87CF2FF}" destId="{80270358-9C3B-4ECE-AA8A-A6C8C5288C45}" srcOrd="5" destOrd="0" parTransId="{84B78DB7-5F96-4298-997C-D8006297993F}" sibTransId="{00E4AA07-6D9B-40E9-8840-B62AB3625F8A}"/>
    <dgm:cxn modelId="{76C9FC9D-A780-4882-AC50-A9F6A37B061E}" type="presOf" srcId="{47BF6C31-B9B5-4BC3-B41D-004C37C32FD4}" destId="{10CA1F85-8CCE-46FE-A63D-1CABBC848A7E}" srcOrd="0" destOrd="0" presId="urn:microsoft.com/office/officeart/2005/8/layout/cycle2"/>
    <dgm:cxn modelId="{0D9D819E-0B68-4FBF-A2B9-C0F23A1EBD4F}" type="presOf" srcId="{27F7C1FC-92E3-4803-B2E5-B805B4F22AB4}" destId="{4BF37CDD-4624-4ADE-9C41-B82A4F3AB034}" srcOrd="1" destOrd="0" presId="urn:microsoft.com/office/officeart/2005/8/layout/cycle2"/>
    <dgm:cxn modelId="{91C740A6-B2F9-4324-B697-815CE73996CC}" type="presOf" srcId="{80270358-9C3B-4ECE-AA8A-A6C8C5288C45}" destId="{8817548D-AA81-4A28-9893-116BFAE7DFEF}" srcOrd="0" destOrd="0" presId="urn:microsoft.com/office/officeart/2005/8/layout/cycle2"/>
    <dgm:cxn modelId="{108E90AD-8E02-43E4-ACF1-BB5914D973E7}" type="presOf" srcId="{345D7AF9-6290-4629-9925-22F27E472642}" destId="{FFE23FC0-1BF5-48E2-8E92-E197E740C18E}" srcOrd="0" destOrd="0" presId="urn:microsoft.com/office/officeart/2005/8/layout/cycle2"/>
    <dgm:cxn modelId="{B842F2B1-D60C-483D-813E-37E2F37A7F7D}" type="presOf" srcId="{CB956C07-9CBD-4491-82F9-259152F138D7}" destId="{74CA2F13-70C8-4C49-9BCC-10DCCFB3246F}" srcOrd="0" destOrd="0" presId="urn:microsoft.com/office/officeart/2005/8/layout/cycle2"/>
    <dgm:cxn modelId="{5D4A07D1-BBFF-4FB5-97D7-EA693ABBC7A1}" type="presOf" srcId="{00E4AA07-6D9B-40E9-8840-B62AB3625F8A}" destId="{4619E1F8-7475-4B85-9F81-E926132936B5}" srcOrd="1" destOrd="0" presId="urn:microsoft.com/office/officeart/2005/8/layout/cycle2"/>
    <dgm:cxn modelId="{3F2073D4-1F6E-46FB-B259-494ED1171C66}" type="presOf" srcId="{04CB80AC-7C03-4880-9AF2-893A3D2C40C3}" destId="{6EADD7AE-0E30-4657-AE5A-CF7F6A69C0D2}" srcOrd="0" destOrd="0" presId="urn:microsoft.com/office/officeart/2005/8/layout/cycle2"/>
    <dgm:cxn modelId="{6AE015D6-FD3F-416C-8A3C-6BD2D754CC48}" type="presOf" srcId="{A197DD06-7A20-4B46-A731-B6914E12AFE7}" destId="{F83CF3E0-E8ED-4CEF-B079-EF139724BF8F}" srcOrd="0" destOrd="0" presId="urn:microsoft.com/office/officeart/2005/8/layout/cycle2"/>
    <dgm:cxn modelId="{B755D9E5-575B-484C-A2F0-A1FE22B57096}" type="presOf" srcId="{0CB4F669-7EA1-41A1-90A2-12B4558C0DC5}" destId="{895752E7-1BB5-4D9A-BF20-8C3DEFC71A18}" srcOrd="1" destOrd="0" presId="urn:microsoft.com/office/officeart/2005/8/layout/cycle2"/>
    <dgm:cxn modelId="{0EB103E8-3819-47F5-8DD8-E34F9360C759}" srcId="{7FD23773-94D4-451B-80D0-83C3F87CF2FF}" destId="{A197DD06-7A20-4B46-A731-B6914E12AFE7}" srcOrd="4" destOrd="0" parTransId="{FDA1C7D8-FD3C-4A43-8EE7-0466AEBB7A93}" sibTransId="{04CB80AC-7C03-4880-9AF2-893A3D2C40C3}"/>
    <dgm:cxn modelId="{494083EB-C4B1-4C88-AEC1-4AAB7B9D4761}" srcId="{7FD23773-94D4-451B-80D0-83C3F87CF2FF}" destId="{CB956C07-9CBD-4491-82F9-259152F138D7}" srcOrd="1" destOrd="0" parTransId="{7F4D0766-1D1E-432F-8954-C1304D2E6227}" sibTransId="{0CB4F669-7EA1-41A1-90A2-12B4558C0DC5}"/>
    <dgm:cxn modelId="{D783C3EB-70F0-4507-A19C-450619F478F0}" type="presOf" srcId="{0CB4F669-7EA1-41A1-90A2-12B4558C0DC5}" destId="{C244BB5D-B7AF-4D03-9514-052E885D7F8E}" srcOrd="0" destOrd="0" presId="urn:microsoft.com/office/officeart/2005/8/layout/cycle2"/>
    <dgm:cxn modelId="{C661F7EF-CEAD-4A4B-9A2C-A3EBCB59E875}" type="presOf" srcId="{60ED25D1-768E-48AC-9B1A-73847E388A8B}" destId="{5EDD8D50-A738-4623-9857-FF26B64D892E}" srcOrd="0" destOrd="0" presId="urn:microsoft.com/office/officeart/2005/8/layout/cycle2"/>
    <dgm:cxn modelId="{FBF396F1-A66A-4EE5-BD23-3424F04653AD}" type="presOf" srcId="{00E4AA07-6D9B-40E9-8840-B62AB3625F8A}" destId="{09C28B82-B819-4B38-B297-9AED5ABB6027}" srcOrd="0" destOrd="0" presId="urn:microsoft.com/office/officeart/2005/8/layout/cycle2"/>
    <dgm:cxn modelId="{46AC2E72-52A2-47A1-9719-E1CAB6C21322}" type="presParOf" srcId="{2F5FF71B-CDAD-41AE-8E3E-C74BAE3202AC}" destId="{FCC7368D-6030-4005-8B6A-1A8327EE0B4B}" srcOrd="0" destOrd="0" presId="urn:microsoft.com/office/officeart/2005/8/layout/cycle2"/>
    <dgm:cxn modelId="{8692BAE3-83CA-4ADD-B1E0-F926D61931D9}" type="presParOf" srcId="{2F5FF71B-CDAD-41AE-8E3E-C74BAE3202AC}" destId="{FFE23FC0-1BF5-48E2-8E92-E197E740C18E}" srcOrd="1" destOrd="0" presId="urn:microsoft.com/office/officeart/2005/8/layout/cycle2"/>
    <dgm:cxn modelId="{20776CB8-E1B5-49FA-A86B-D972D5A63BDA}" type="presParOf" srcId="{FFE23FC0-1BF5-48E2-8E92-E197E740C18E}" destId="{D51BD9D4-D464-40E7-98A1-C5629742DC43}" srcOrd="0" destOrd="0" presId="urn:microsoft.com/office/officeart/2005/8/layout/cycle2"/>
    <dgm:cxn modelId="{31EF3C2E-B851-4CC7-86B5-A3B9D3ABC628}" type="presParOf" srcId="{2F5FF71B-CDAD-41AE-8E3E-C74BAE3202AC}" destId="{74CA2F13-70C8-4C49-9BCC-10DCCFB3246F}" srcOrd="2" destOrd="0" presId="urn:microsoft.com/office/officeart/2005/8/layout/cycle2"/>
    <dgm:cxn modelId="{573DF5E7-F513-42A8-BF92-FBFBFEC2DE5E}" type="presParOf" srcId="{2F5FF71B-CDAD-41AE-8E3E-C74BAE3202AC}" destId="{C244BB5D-B7AF-4D03-9514-052E885D7F8E}" srcOrd="3" destOrd="0" presId="urn:microsoft.com/office/officeart/2005/8/layout/cycle2"/>
    <dgm:cxn modelId="{16624267-CF8F-43D0-A581-4DA8DBA583A4}" type="presParOf" srcId="{C244BB5D-B7AF-4D03-9514-052E885D7F8E}" destId="{895752E7-1BB5-4D9A-BF20-8C3DEFC71A18}" srcOrd="0" destOrd="0" presId="urn:microsoft.com/office/officeart/2005/8/layout/cycle2"/>
    <dgm:cxn modelId="{1C749A87-7E20-4E14-9970-269A5CEE0A76}" type="presParOf" srcId="{2F5FF71B-CDAD-41AE-8E3E-C74BAE3202AC}" destId="{5EDD8D50-A738-4623-9857-FF26B64D892E}" srcOrd="4" destOrd="0" presId="urn:microsoft.com/office/officeart/2005/8/layout/cycle2"/>
    <dgm:cxn modelId="{FD4F6D20-E382-460F-BC46-FD3B5E7D339B}" type="presParOf" srcId="{2F5FF71B-CDAD-41AE-8E3E-C74BAE3202AC}" destId="{EFC62077-361C-45D1-BF82-D29610BCCFBB}" srcOrd="5" destOrd="0" presId="urn:microsoft.com/office/officeart/2005/8/layout/cycle2"/>
    <dgm:cxn modelId="{98D52FDB-9947-4269-89F7-BF5C4F3BD969}" type="presParOf" srcId="{EFC62077-361C-45D1-BF82-D29610BCCFBB}" destId="{1CFF33BA-AAC7-4954-AFD6-44DF2F7E4483}" srcOrd="0" destOrd="0" presId="urn:microsoft.com/office/officeart/2005/8/layout/cycle2"/>
    <dgm:cxn modelId="{55642AC8-DF78-4636-95FE-286E756CA8C2}" type="presParOf" srcId="{2F5FF71B-CDAD-41AE-8E3E-C74BAE3202AC}" destId="{10CA1F85-8CCE-46FE-A63D-1CABBC848A7E}" srcOrd="6" destOrd="0" presId="urn:microsoft.com/office/officeart/2005/8/layout/cycle2"/>
    <dgm:cxn modelId="{D883222E-C7BA-4AFB-8527-B85A7F440093}" type="presParOf" srcId="{2F5FF71B-CDAD-41AE-8E3E-C74BAE3202AC}" destId="{8CB7FD80-C688-49DD-8C0F-49B2480F7D4B}" srcOrd="7" destOrd="0" presId="urn:microsoft.com/office/officeart/2005/8/layout/cycle2"/>
    <dgm:cxn modelId="{8DBC4511-7B25-4E87-B792-506693E0439A}" type="presParOf" srcId="{8CB7FD80-C688-49DD-8C0F-49B2480F7D4B}" destId="{4BF37CDD-4624-4ADE-9C41-B82A4F3AB034}" srcOrd="0" destOrd="0" presId="urn:microsoft.com/office/officeart/2005/8/layout/cycle2"/>
    <dgm:cxn modelId="{BC81DC6E-A3D8-400F-AC3D-08555F850854}" type="presParOf" srcId="{2F5FF71B-CDAD-41AE-8E3E-C74BAE3202AC}" destId="{F83CF3E0-E8ED-4CEF-B079-EF139724BF8F}" srcOrd="8" destOrd="0" presId="urn:microsoft.com/office/officeart/2005/8/layout/cycle2"/>
    <dgm:cxn modelId="{DEC80B19-BE10-4174-80B2-ECED2277CE63}" type="presParOf" srcId="{2F5FF71B-CDAD-41AE-8E3E-C74BAE3202AC}" destId="{6EADD7AE-0E30-4657-AE5A-CF7F6A69C0D2}" srcOrd="9" destOrd="0" presId="urn:microsoft.com/office/officeart/2005/8/layout/cycle2"/>
    <dgm:cxn modelId="{4C709289-1890-4359-B3D4-233C8A30858E}" type="presParOf" srcId="{6EADD7AE-0E30-4657-AE5A-CF7F6A69C0D2}" destId="{F653F938-7352-4C2F-9904-00C0B2DDA358}" srcOrd="0" destOrd="0" presId="urn:microsoft.com/office/officeart/2005/8/layout/cycle2"/>
    <dgm:cxn modelId="{174191B1-4176-48C1-91DA-7ABB575219EC}" type="presParOf" srcId="{2F5FF71B-CDAD-41AE-8E3E-C74BAE3202AC}" destId="{8817548D-AA81-4A28-9893-116BFAE7DFEF}" srcOrd="10" destOrd="0" presId="urn:microsoft.com/office/officeart/2005/8/layout/cycle2"/>
    <dgm:cxn modelId="{F04926A3-B19C-4524-A98D-BBC7DC46AEC1}" type="presParOf" srcId="{2F5FF71B-CDAD-41AE-8E3E-C74BAE3202AC}" destId="{09C28B82-B819-4B38-B297-9AED5ABB6027}" srcOrd="11" destOrd="0" presId="urn:microsoft.com/office/officeart/2005/8/layout/cycle2"/>
    <dgm:cxn modelId="{D5EF48B4-2565-4624-AB75-AC79543324BE}" type="presParOf" srcId="{09C28B82-B819-4B38-B297-9AED5ABB6027}" destId="{4619E1F8-7475-4B85-9F81-E926132936B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D164B-0692-4371-AD71-C96FF8F01B8E}">
      <dsp:nvSpPr>
        <dsp:cNvPr id="0" name=""/>
        <dsp:cNvSpPr/>
      </dsp:nvSpPr>
      <dsp:spPr>
        <a:xfrm>
          <a:off x="1313" y="887957"/>
          <a:ext cx="2561089" cy="102443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Consult and investigate </a:t>
          </a:r>
          <a:endParaRPr lang="en-GB" sz="1700" b="0" kern="1200">
            <a:latin typeface="Arial"/>
          </a:endParaRPr>
        </a:p>
      </dsp:txBody>
      <dsp:txXfrm>
        <a:off x="1313" y="887957"/>
        <a:ext cx="2304980" cy="1024435"/>
      </dsp:txXfrm>
    </dsp:sp>
    <dsp:sp modelId="{017A49B6-187C-4355-923E-1E9E952ACC95}">
      <dsp:nvSpPr>
        <dsp:cNvPr id="0" name=""/>
        <dsp:cNvSpPr/>
      </dsp:nvSpPr>
      <dsp:spPr>
        <a:xfrm>
          <a:off x="2050185" y="887957"/>
          <a:ext cx="2561089" cy="1024435"/>
        </a:xfrm>
        <a:prstGeom prst="chevron">
          <a:avLst/>
        </a:prstGeom>
        <a:solidFill>
          <a:schemeClr val="accent5">
            <a:hueOff val="-444592"/>
            <a:satOff val="-20384"/>
            <a:lumOff val="11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Source gowns and laundry service</a:t>
          </a:r>
        </a:p>
      </dsp:txBody>
      <dsp:txXfrm>
        <a:off x="2562403" y="887957"/>
        <a:ext cx="1536654" cy="1024435"/>
      </dsp:txXfrm>
    </dsp:sp>
    <dsp:sp modelId="{CDAF04D6-1037-405A-9AE0-938BA7D17DF3}">
      <dsp:nvSpPr>
        <dsp:cNvPr id="0" name=""/>
        <dsp:cNvSpPr/>
      </dsp:nvSpPr>
      <dsp:spPr>
        <a:xfrm>
          <a:off x="4099057" y="887957"/>
          <a:ext cx="2561089" cy="1024435"/>
        </a:xfrm>
        <a:prstGeom prst="chevron">
          <a:avLst/>
        </a:prstGeom>
        <a:solidFill>
          <a:schemeClr val="accent5">
            <a:hueOff val="-889185"/>
            <a:satOff val="-40769"/>
            <a:lumOff val="22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a:rPr>
            <a:t>Develop procedures and training </a:t>
          </a:r>
          <a:endParaRPr lang="en-GB" sz="1700" b="0" kern="1200">
            <a:latin typeface="Arial"/>
          </a:endParaRPr>
        </a:p>
      </dsp:txBody>
      <dsp:txXfrm>
        <a:off x="4611275" y="887957"/>
        <a:ext cx="1536654" cy="1024435"/>
      </dsp:txXfrm>
    </dsp:sp>
    <dsp:sp modelId="{45F9AB9F-E2AA-4362-87C3-AEDF674618C8}">
      <dsp:nvSpPr>
        <dsp:cNvPr id="0" name=""/>
        <dsp:cNvSpPr/>
      </dsp:nvSpPr>
      <dsp:spPr>
        <a:xfrm>
          <a:off x="6147928" y="887957"/>
          <a:ext cx="2561089" cy="1024435"/>
        </a:xfrm>
        <a:prstGeom prst="chevron">
          <a:avLst/>
        </a:prstGeom>
        <a:solidFill>
          <a:schemeClr val="accent5">
            <a:hueOff val="-1333777"/>
            <a:satOff val="-61153"/>
            <a:lumOff val="34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a:rPr>
            <a:t>Communicate to end users</a:t>
          </a:r>
          <a:endParaRPr lang="en-GB" sz="1700" kern="1200"/>
        </a:p>
      </dsp:txBody>
      <dsp:txXfrm>
        <a:off x="6660146" y="887957"/>
        <a:ext cx="1536654" cy="1024435"/>
      </dsp:txXfrm>
    </dsp:sp>
    <dsp:sp modelId="{87F22B5A-D110-4C07-96F3-3D339FDA3BF0}">
      <dsp:nvSpPr>
        <dsp:cNvPr id="0" name=""/>
        <dsp:cNvSpPr/>
      </dsp:nvSpPr>
      <dsp:spPr>
        <a:xfrm>
          <a:off x="8196800" y="887957"/>
          <a:ext cx="2561089" cy="1024435"/>
        </a:xfrm>
        <a:prstGeom prst="chevron">
          <a:avLst/>
        </a:prstGeom>
        <a:solidFill>
          <a:schemeClr val="accent5">
            <a:hueOff val="-1778370"/>
            <a:satOff val="-81538"/>
            <a:lumOff val="4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Introduce and Manage laundry service</a:t>
          </a:r>
        </a:p>
      </dsp:txBody>
      <dsp:txXfrm>
        <a:off x="8709018" y="887957"/>
        <a:ext cx="1536654" cy="1024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7368D-6030-4005-8B6A-1A8327EE0B4B}">
      <dsp:nvSpPr>
        <dsp:cNvPr id="0" name=""/>
        <dsp:cNvSpPr/>
      </dsp:nvSpPr>
      <dsp:spPr>
        <a:xfrm>
          <a:off x="4422203" y="368446"/>
          <a:ext cx="1258205" cy="125820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a:rPr>
            <a:t>Gowns returned to NHS</a:t>
          </a:r>
          <a:endParaRPr lang="en-GB" sz="1200" kern="1200" dirty="0">
            <a:latin typeface="Arial"/>
          </a:endParaRPr>
        </a:p>
      </dsp:txBody>
      <dsp:txXfrm>
        <a:off x="4606463" y="552706"/>
        <a:ext cx="889685" cy="889685"/>
      </dsp:txXfrm>
    </dsp:sp>
    <dsp:sp modelId="{FFE23FC0-1BF5-48E2-8E92-E197E740C18E}">
      <dsp:nvSpPr>
        <dsp:cNvPr id="0" name=""/>
        <dsp:cNvSpPr/>
      </dsp:nvSpPr>
      <dsp:spPr>
        <a:xfrm rot="624516">
          <a:off x="5850748" y="973562"/>
          <a:ext cx="451689" cy="4246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851796" y="1046983"/>
        <a:ext cx="324296" cy="254786"/>
      </dsp:txXfrm>
    </dsp:sp>
    <dsp:sp modelId="{74CA2F13-70C8-4C49-9BCC-10DCCFB3246F}">
      <dsp:nvSpPr>
        <dsp:cNvPr id="0" name=""/>
        <dsp:cNvSpPr/>
      </dsp:nvSpPr>
      <dsp:spPr>
        <a:xfrm>
          <a:off x="6497924" y="749735"/>
          <a:ext cx="1258205" cy="1258205"/>
        </a:xfrm>
        <a:prstGeom prst="ellipse">
          <a:avLst/>
        </a:prstGeom>
        <a:solidFill>
          <a:schemeClr val="accent5">
            <a:hueOff val="-355674"/>
            <a:satOff val="-16308"/>
            <a:lumOff val="9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Arial"/>
            </a:rPr>
            <a:t>Gowns provided in storerooms and robing rooms</a:t>
          </a:r>
        </a:p>
      </dsp:txBody>
      <dsp:txXfrm>
        <a:off x="6682184" y="933995"/>
        <a:ext cx="889685" cy="889685"/>
      </dsp:txXfrm>
    </dsp:sp>
    <dsp:sp modelId="{C244BB5D-B7AF-4D03-9514-052E885D7F8E}">
      <dsp:nvSpPr>
        <dsp:cNvPr id="0" name=""/>
        <dsp:cNvSpPr/>
      </dsp:nvSpPr>
      <dsp:spPr>
        <a:xfrm rot="5274056">
          <a:off x="6993745" y="2101650"/>
          <a:ext cx="335112" cy="424644"/>
        </a:xfrm>
        <a:prstGeom prst="rightArrow">
          <a:avLst>
            <a:gd name="adj1" fmla="val 60000"/>
            <a:gd name="adj2" fmla="val 50000"/>
          </a:avLst>
        </a:prstGeom>
        <a:solidFill>
          <a:schemeClr val="accent5">
            <a:hueOff val="-355674"/>
            <a:satOff val="-16308"/>
            <a:lumOff val="9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7042171" y="2136346"/>
        <a:ext cx="234578" cy="254786"/>
      </dsp:txXfrm>
    </dsp:sp>
    <dsp:sp modelId="{5EDD8D50-A738-4623-9857-FF26B64D892E}">
      <dsp:nvSpPr>
        <dsp:cNvPr id="0" name=""/>
        <dsp:cNvSpPr/>
      </dsp:nvSpPr>
      <dsp:spPr>
        <a:xfrm>
          <a:off x="6567168" y="2638960"/>
          <a:ext cx="1258205" cy="1258205"/>
        </a:xfrm>
        <a:prstGeom prst="ellipse">
          <a:avLst/>
        </a:prstGeom>
        <a:solidFill>
          <a:schemeClr val="accent5">
            <a:hueOff val="-711348"/>
            <a:satOff val="-32615"/>
            <a:lumOff val="18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Gowns donned and used by clinical staff</a:t>
          </a:r>
          <a:endParaRPr lang="en-GB" sz="1200" kern="1200"/>
        </a:p>
      </dsp:txBody>
      <dsp:txXfrm>
        <a:off x="6751428" y="2823220"/>
        <a:ext cx="889685" cy="889685"/>
      </dsp:txXfrm>
    </dsp:sp>
    <dsp:sp modelId="{EFC62077-361C-45D1-BF82-D29610BCCFBB}">
      <dsp:nvSpPr>
        <dsp:cNvPr id="0" name=""/>
        <dsp:cNvSpPr/>
      </dsp:nvSpPr>
      <dsp:spPr>
        <a:xfrm rot="10262122">
          <a:off x="6241373" y="3187641"/>
          <a:ext cx="237535" cy="424644"/>
        </a:xfrm>
        <a:prstGeom prst="rightArrow">
          <a:avLst>
            <a:gd name="adj1" fmla="val 60000"/>
            <a:gd name="adj2" fmla="val 50000"/>
          </a:avLst>
        </a:prstGeom>
        <a:solidFill>
          <a:schemeClr val="accent5">
            <a:hueOff val="-711348"/>
            <a:satOff val="-32615"/>
            <a:lumOff val="18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6312198" y="3267018"/>
        <a:ext cx="166275" cy="254786"/>
      </dsp:txXfrm>
    </dsp:sp>
    <dsp:sp modelId="{10CA1F85-8CCE-46FE-A63D-1CABBC848A7E}">
      <dsp:nvSpPr>
        <dsp:cNvPr id="0" name=""/>
        <dsp:cNvSpPr/>
      </dsp:nvSpPr>
      <dsp:spPr>
        <a:xfrm>
          <a:off x="4024611" y="2577587"/>
          <a:ext cx="2121435" cy="2046961"/>
        </a:xfrm>
        <a:prstGeom prst="ellipse">
          <a:avLst/>
        </a:prstGeom>
        <a:solidFill>
          <a:schemeClr val="accent5">
            <a:hueOff val="-1067022"/>
            <a:satOff val="-48923"/>
            <a:lumOff val="27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bg1"/>
              </a:solidFill>
              <a:latin typeface="Arial"/>
            </a:rPr>
            <a:t>Used gowns sent for laundry. </a:t>
          </a:r>
        </a:p>
        <a:p>
          <a:pPr marL="0" lvl="0" indent="0" algn="ctr" defTabSz="533400" rtl="0">
            <a:lnSpc>
              <a:spcPct val="90000"/>
            </a:lnSpc>
            <a:spcBef>
              <a:spcPct val="0"/>
            </a:spcBef>
            <a:spcAft>
              <a:spcPct val="35000"/>
            </a:spcAft>
            <a:buNone/>
          </a:pPr>
          <a:r>
            <a:rPr lang="en-GB" sz="1200" kern="1200">
              <a:solidFill>
                <a:schemeClr val="bg1"/>
              </a:solidFill>
              <a:latin typeface="Arial"/>
            </a:rPr>
            <a:t>Infectious gowns double bagged in dissolvable bag inside impermeable bag and placed in collection bins  (</a:t>
          </a:r>
          <a:r>
            <a:rPr lang="en-GB" sz="1200" kern="1200">
              <a:latin typeface="Arial"/>
              <a:hlinkClick xmlns:r="http://schemas.openxmlformats.org/officeDocument/2006/relationships" r:id="rId1"/>
            </a:rPr>
            <a:t>HTM:01-04</a:t>
          </a:r>
          <a:r>
            <a:rPr lang="en-GB" sz="1200" kern="1200">
              <a:latin typeface="Arial"/>
            </a:rPr>
            <a:t>)</a:t>
          </a:r>
          <a:endParaRPr lang="en-GB" sz="1200" kern="1200"/>
        </a:p>
      </dsp:txBody>
      <dsp:txXfrm>
        <a:off x="4335288" y="2877357"/>
        <a:ext cx="1500081" cy="1447421"/>
      </dsp:txXfrm>
    </dsp:sp>
    <dsp:sp modelId="{8CB7FD80-C688-49DD-8C0F-49B2480F7D4B}">
      <dsp:nvSpPr>
        <dsp:cNvPr id="0" name=""/>
        <dsp:cNvSpPr/>
      </dsp:nvSpPr>
      <dsp:spPr>
        <a:xfrm rot="11397138">
          <a:off x="3790358" y="3177256"/>
          <a:ext cx="179379" cy="424644"/>
        </a:xfrm>
        <a:prstGeom prst="rightArrow">
          <a:avLst>
            <a:gd name="adj1" fmla="val 60000"/>
            <a:gd name="adj2" fmla="val 50000"/>
          </a:avLst>
        </a:prstGeom>
        <a:solidFill>
          <a:schemeClr val="accent5">
            <a:hueOff val="-1067022"/>
            <a:satOff val="-48923"/>
            <a:lumOff val="27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843767" y="3266835"/>
        <a:ext cx="125565" cy="254786"/>
      </dsp:txXfrm>
    </dsp:sp>
    <dsp:sp modelId="{F83CF3E0-E8ED-4CEF-B079-EF139724BF8F}">
      <dsp:nvSpPr>
        <dsp:cNvPr id="0" name=""/>
        <dsp:cNvSpPr/>
      </dsp:nvSpPr>
      <dsp:spPr>
        <a:xfrm>
          <a:off x="2277232" y="2596417"/>
          <a:ext cx="1444960" cy="1277380"/>
        </a:xfrm>
        <a:prstGeom prst="ellipse">
          <a:avLst/>
        </a:prstGeom>
        <a:solidFill>
          <a:schemeClr val="accent5">
            <a:hueOff val="-1422696"/>
            <a:satOff val="-65230"/>
            <a:lumOff val="36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Arial"/>
            </a:rPr>
            <a:t>Laundry sent for cleaning and repairs</a:t>
          </a:r>
        </a:p>
      </dsp:txBody>
      <dsp:txXfrm>
        <a:off x="2488841" y="2783485"/>
        <a:ext cx="1021742" cy="903244"/>
      </dsp:txXfrm>
    </dsp:sp>
    <dsp:sp modelId="{6EADD7AE-0E30-4657-AE5A-CF7F6A69C0D2}">
      <dsp:nvSpPr>
        <dsp:cNvPr id="0" name=""/>
        <dsp:cNvSpPr/>
      </dsp:nvSpPr>
      <dsp:spPr>
        <a:xfrm rot="16373961">
          <a:off x="2887374" y="2093355"/>
          <a:ext cx="318822" cy="424644"/>
        </a:xfrm>
        <a:prstGeom prst="rightArrow">
          <a:avLst>
            <a:gd name="adj1" fmla="val 60000"/>
            <a:gd name="adj2" fmla="val 50000"/>
          </a:avLst>
        </a:prstGeom>
        <a:solidFill>
          <a:schemeClr val="accent5">
            <a:hueOff val="-1422696"/>
            <a:satOff val="-65230"/>
            <a:lumOff val="36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932779" y="2226046"/>
        <a:ext cx="223175" cy="254786"/>
      </dsp:txXfrm>
    </dsp:sp>
    <dsp:sp modelId="{8817548D-AA81-4A28-9893-116BFAE7DFEF}">
      <dsp:nvSpPr>
        <dsp:cNvPr id="0" name=""/>
        <dsp:cNvSpPr/>
      </dsp:nvSpPr>
      <dsp:spPr>
        <a:xfrm>
          <a:off x="2465174" y="738875"/>
          <a:ext cx="1258205" cy="1258205"/>
        </a:xfrm>
        <a:prstGeom prst="ellipse">
          <a:avLst/>
        </a:prstGeom>
        <a:solidFill>
          <a:schemeClr val="accent5">
            <a:hueOff val="-1778370"/>
            <a:satOff val="-81538"/>
            <a:lumOff val="4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100000"/>
            </a:lnSpc>
            <a:spcBef>
              <a:spcPct val="0"/>
            </a:spcBef>
            <a:spcAft>
              <a:spcPct val="35000"/>
            </a:spcAft>
            <a:buNone/>
          </a:pPr>
          <a:r>
            <a:rPr lang="en-GB" sz="1200" kern="0" baseline="0" dirty="0">
              <a:latin typeface="Arial"/>
            </a:rPr>
            <a:t>  </a:t>
          </a:r>
          <a:endParaRPr lang="en-GB" sz="1200" kern="0" baseline="0" dirty="0"/>
        </a:p>
      </dsp:txBody>
      <dsp:txXfrm>
        <a:off x="2649434" y="923135"/>
        <a:ext cx="889685" cy="889685"/>
      </dsp:txXfrm>
    </dsp:sp>
    <dsp:sp modelId="{09C28B82-B819-4B38-B297-9AED5ABB6027}">
      <dsp:nvSpPr>
        <dsp:cNvPr id="0" name=""/>
        <dsp:cNvSpPr/>
      </dsp:nvSpPr>
      <dsp:spPr>
        <a:xfrm rot="20956908">
          <a:off x="3867583" y="972488"/>
          <a:ext cx="388793" cy="424644"/>
        </a:xfrm>
        <a:prstGeom prst="rightArrow">
          <a:avLst>
            <a:gd name="adj1" fmla="val 60000"/>
            <a:gd name="adj2" fmla="val 50000"/>
          </a:avLst>
        </a:prstGeom>
        <a:solidFill>
          <a:schemeClr val="accent5">
            <a:hueOff val="-1778370"/>
            <a:satOff val="-81538"/>
            <a:lumOff val="456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868600" y="1068263"/>
        <a:ext cx="272155" cy="2547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B119A-F2B7-4F0C-8F3E-04C6C0220B2C}" type="datetimeFigureOut">
              <a:t>4/15/2024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B7045-6E81-4FE6-8EA7-766CB61E57C3}" type="slidenum">
              <a:t>‹#›</a:t>
            </a:fld>
            <a:endParaRPr lang="en-GB"/>
          </a:p>
        </p:txBody>
      </p:sp>
    </p:spTree>
    <p:extLst>
      <p:ext uri="{BB962C8B-B14F-4D97-AF65-F5344CB8AC3E}">
        <p14:creationId xmlns:p14="http://schemas.microsoft.com/office/powerpoint/2010/main" val="38884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412162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01146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07319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15CA8A-6960-4E32-A0E8-C8AA6F860CD0}" type="slidenum">
              <a:rPr lang="en-GB" smtClean="0"/>
              <a:t>4</a:t>
            </a:fld>
            <a:endParaRPr lang="en-GB"/>
          </a:p>
        </p:txBody>
      </p:sp>
    </p:spTree>
    <p:extLst>
      <p:ext uri="{BB962C8B-B14F-4D97-AF65-F5344CB8AC3E}">
        <p14:creationId xmlns:p14="http://schemas.microsoft.com/office/powerpoint/2010/main" val="377307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15CA8A-6960-4E32-A0E8-C8AA6F860CD0}" type="slidenum">
              <a:rPr lang="en-GB" smtClean="0"/>
              <a:t>5</a:t>
            </a:fld>
            <a:endParaRPr lang="en-GB"/>
          </a:p>
        </p:txBody>
      </p:sp>
    </p:spTree>
    <p:extLst>
      <p:ext uri="{BB962C8B-B14F-4D97-AF65-F5344CB8AC3E}">
        <p14:creationId xmlns:p14="http://schemas.microsoft.com/office/powerpoint/2010/main" val="353393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5CA8A-6960-4E32-A0E8-C8AA6F860CD0}" type="slidenum">
              <a:rPr lang="en-GB" smtClean="0"/>
              <a:t>6</a:t>
            </a:fld>
            <a:endParaRPr lang="en-GB"/>
          </a:p>
        </p:txBody>
      </p:sp>
    </p:spTree>
    <p:extLst>
      <p:ext uri="{BB962C8B-B14F-4D97-AF65-F5344CB8AC3E}">
        <p14:creationId xmlns:p14="http://schemas.microsoft.com/office/powerpoint/2010/main" val="56705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15CA8A-6960-4E32-A0E8-C8AA6F860CD0}" type="slidenum">
              <a:rPr lang="en-GB" smtClean="0"/>
              <a:t>7</a:t>
            </a:fld>
            <a:endParaRPr lang="en-GB"/>
          </a:p>
        </p:txBody>
      </p:sp>
    </p:spTree>
    <p:extLst>
      <p:ext uri="{BB962C8B-B14F-4D97-AF65-F5344CB8AC3E}">
        <p14:creationId xmlns:p14="http://schemas.microsoft.com/office/powerpoint/2010/main" val="312607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30530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01505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uture.nhs.uk/CCF_Hub/view?objectId=28690032" TargetMode="External"/><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svg"/><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7.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chemeClr val="accent5"/>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116063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rgbClr val="0070C0"/>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rgbClr val="0070C0"/>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314581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11934520" y="232757"/>
            <a:ext cx="56270"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285069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1029316" y="226818"/>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256430" y="145344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5" y="5609882"/>
            <a:ext cx="6922631"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1029316" y="903887"/>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319743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6"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3"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92485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1"/>
            <a:ext cx="4766464"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6"/>
            <a:ext cx="4873849"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8" y="2286001"/>
            <a:ext cx="4873846"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6"/>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419318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6"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6389095"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6"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579966"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6389095"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6" y="4491317"/>
            <a:ext cx="4845543"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3990650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3" y="2437796"/>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3" y="3166599"/>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3" y="3895401"/>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3" y="462420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3" y="170899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75683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56430" y="226818"/>
            <a:ext cx="9969231"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3254794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389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095763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4244791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349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spTree>
    <p:extLst>
      <p:ext uri="{BB962C8B-B14F-4D97-AF65-F5344CB8AC3E}">
        <p14:creationId xmlns:p14="http://schemas.microsoft.com/office/powerpoint/2010/main" val="2819022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88352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167488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26770" y="226818"/>
            <a:ext cx="9969231" cy="831850"/>
          </a:xfrm>
        </p:spPr>
        <p:txBody>
          <a:bodyPr anchor="t"/>
          <a:lstStyle>
            <a:lvl1pPr>
              <a:defRPr/>
            </a:lvl1pPr>
          </a:lstStyle>
          <a:p>
            <a:r>
              <a:rPr lang="en-US"/>
              <a:t>Slide title</a:t>
            </a:r>
            <a:endParaRPr lang="en-GB"/>
          </a:p>
        </p:txBody>
      </p:sp>
      <p:sp>
        <p:nvSpPr>
          <p:cNvPr id="4" name="Text Placeholder 3"/>
          <p:cNvSpPr>
            <a:spLocks noGrp="1"/>
          </p:cNvSpPr>
          <p:nvPr>
            <p:ph type="body" sz="quarter" idx="12" hasCustomPrompt="1"/>
          </p:nvPr>
        </p:nvSpPr>
        <p:spPr>
          <a:xfrm>
            <a:off x="326770" y="749106"/>
            <a:ext cx="9969231"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497365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38738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36925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4033980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0490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spTree>
    <p:extLst>
      <p:ext uri="{BB962C8B-B14F-4D97-AF65-F5344CB8AC3E}">
        <p14:creationId xmlns:p14="http://schemas.microsoft.com/office/powerpoint/2010/main" val="14200241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200063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p:cNvSpPr txBox="1"/>
          <p:nvPr userDrawn="1"/>
        </p:nvSpPr>
        <p:spPr>
          <a:xfrm>
            <a:off x="4760538" y="96253"/>
            <a:ext cx="2670924" cy="246221"/>
          </a:xfrm>
          <a:prstGeom prst="rect">
            <a:avLst/>
          </a:prstGeom>
          <a:noFill/>
        </p:spPr>
        <p:txBody>
          <a:bodyPr wrap="none" rtlCol="0">
            <a:spAutoFit/>
          </a:bodyPr>
          <a:lstStyle/>
          <a:p>
            <a:r>
              <a:rPr lang="en-GB" sz="1000" b="1">
                <a:solidFill>
                  <a:srgbClr val="FF0000"/>
                </a:solidFill>
                <a:latin typeface="Arial" panose="020B0604020202020204" pitchFamily="34" charset="0"/>
                <a:cs typeface="Arial" panose="020B0604020202020204" pitchFamily="34" charset="0"/>
              </a:rPr>
              <a:t>[CONFIDENTIAL</a:t>
            </a:r>
            <a:r>
              <a:rPr lang="en-GB" sz="1000" b="1" baseline="0">
                <a:solidFill>
                  <a:srgbClr val="FF0000"/>
                </a:solidFill>
                <a:latin typeface="Arial" panose="020B0604020202020204" pitchFamily="34" charset="0"/>
                <a:cs typeface="Arial" panose="020B0604020202020204" pitchFamily="34" charset="0"/>
              </a:rPr>
              <a:t> – DO NOT DISTRIBUTE]</a:t>
            </a:r>
            <a:endParaRPr lang="en-GB" sz="1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228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4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45790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51511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A picture containing clipart&#10;&#10;Description generated with very high confidence">
            <a:extLst>
              <a:ext uri="{FF2B5EF4-FFF2-40B4-BE49-F238E27FC236}">
                <a16:creationId xmlns:a16="http://schemas.microsoft.com/office/drawing/2014/main" id="{AF7E60E3-86B7-4D0A-ACE6-009AE5C9F54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733892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6" name="Picture 5" descr="A picture containing clipart&#10;&#10;Description generated with very high confidence">
            <a:extLst>
              <a:ext uri="{FF2B5EF4-FFF2-40B4-BE49-F238E27FC236}">
                <a16:creationId xmlns:a16="http://schemas.microsoft.com/office/drawing/2014/main" id="{B45DD683-86F3-4365-81BA-FA7593BB8D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09576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pic>
        <p:nvPicPr>
          <p:cNvPr id="6" name="Picture 5" descr="A picture containing clipart&#10;&#10;Description generated with very high confidence">
            <a:extLst>
              <a:ext uri="{FF2B5EF4-FFF2-40B4-BE49-F238E27FC236}">
                <a16:creationId xmlns:a16="http://schemas.microsoft.com/office/drawing/2014/main" id="{5DCA86CF-6273-4237-B1C9-222A8313C8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244791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clipart&#10;&#10;Description generated with very high confidence">
            <a:extLst>
              <a:ext uri="{FF2B5EF4-FFF2-40B4-BE49-F238E27FC236}">
                <a16:creationId xmlns:a16="http://schemas.microsoft.com/office/drawing/2014/main" id="{F7A505AE-4382-468B-A462-AFB1B713EE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016349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pic>
        <p:nvPicPr>
          <p:cNvPr id="6" name="Picture 5" descr="A picture containing clipart&#10;&#10;Description generated with very high confidence">
            <a:extLst>
              <a:ext uri="{FF2B5EF4-FFF2-40B4-BE49-F238E27FC236}">
                <a16:creationId xmlns:a16="http://schemas.microsoft.com/office/drawing/2014/main" id="{EBE492F6-3BD0-403C-B327-8260CD9751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819022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pic>
        <p:nvPicPr>
          <p:cNvPr id="5" name="Picture 4" descr="A picture containing clipart&#10;&#10;Description generated with very high confidence">
            <a:extLst>
              <a:ext uri="{FF2B5EF4-FFF2-40B4-BE49-F238E27FC236}">
                <a16:creationId xmlns:a16="http://schemas.microsoft.com/office/drawing/2014/main" id="{0F7BC85F-A30C-4E8E-888C-B4C079CFEE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88352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pic>
        <p:nvPicPr>
          <p:cNvPr id="4" name="Picture 3" descr="A picture containing clipart&#10;&#10;Description generated with very high confidence">
            <a:extLst>
              <a:ext uri="{FF2B5EF4-FFF2-40B4-BE49-F238E27FC236}">
                <a16:creationId xmlns:a16="http://schemas.microsoft.com/office/drawing/2014/main" id="{17F51D9F-6FF7-4EDE-8212-707FE8E8B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67488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26770" y="226818"/>
            <a:ext cx="9969231" cy="831850"/>
          </a:xfrm>
        </p:spPr>
        <p:txBody>
          <a:bodyPr anchor="t"/>
          <a:lstStyle>
            <a:lvl1pPr>
              <a:defRPr/>
            </a:lvl1pPr>
          </a:lstStyle>
          <a:p>
            <a:r>
              <a:rPr lang="en-US"/>
              <a:t>Slide title</a:t>
            </a:r>
            <a:endParaRPr lang="en-GB"/>
          </a:p>
        </p:txBody>
      </p:sp>
      <p:sp>
        <p:nvSpPr>
          <p:cNvPr id="4" name="Text Placeholder 3"/>
          <p:cNvSpPr>
            <a:spLocks noGrp="1"/>
          </p:cNvSpPr>
          <p:nvPr>
            <p:ph type="body" sz="quarter" idx="12" hasCustomPrompt="1"/>
          </p:nvPr>
        </p:nvSpPr>
        <p:spPr>
          <a:xfrm>
            <a:off x="326770" y="749106"/>
            <a:ext cx="9969231"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B572C225-7C73-4811-9F66-D7E0741A9E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497365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11" name="Picture 10" descr="A picture containing clipart&#10;&#10;Description generated with very high confidence">
            <a:extLst>
              <a:ext uri="{FF2B5EF4-FFF2-40B4-BE49-F238E27FC236}">
                <a16:creationId xmlns:a16="http://schemas.microsoft.com/office/drawing/2014/main" id="{0199814A-D79B-45FA-AEDD-3FC46AB307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387389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pic>
        <p:nvPicPr>
          <p:cNvPr id="5" name="Picture 4" descr="A picture containing clipart&#10;&#10;Description generated with very high confidence">
            <a:extLst>
              <a:ext uri="{FF2B5EF4-FFF2-40B4-BE49-F238E27FC236}">
                <a16:creationId xmlns:a16="http://schemas.microsoft.com/office/drawing/2014/main" id="{9C67F71C-4920-4550-9B4D-DD117B82D5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36925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C77E42E-F919-44EC-95A1-6E1901EE4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033980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639190B9-8755-4727-BD29-6DDD328253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82049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26F17B0E-A94B-46F2-9732-0EEEDE7DDD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548732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328E1ACC-94AC-4A8A-97FC-DA30D14F2C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549887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71D52B05-C7F8-4C8C-B175-17662105EA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5962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EFF65C9E-AD3A-459B-87FE-CB1D933B1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4200241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A8C61589-C452-4A93-B2AB-A8C9C8F70C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239428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pic>
        <p:nvPicPr>
          <p:cNvPr id="9" name="Picture 8" descr="A picture containing clipart&#10;&#10;Description generated with very high confidence">
            <a:extLst>
              <a:ext uri="{FF2B5EF4-FFF2-40B4-BE49-F238E27FC236}">
                <a16:creationId xmlns:a16="http://schemas.microsoft.com/office/drawing/2014/main" id="{E9874B31-2F2F-4C73-BAFD-0E6DA32A1F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000635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A210E282-CADF-48BA-83CA-4E454FF702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956616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p:cNvSpPr txBox="1"/>
          <p:nvPr userDrawn="1"/>
        </p:nvSpPr>
        <p:spPr>
          <a:xfrm>
            <a:off x="4760538" y="96253"/>
            <a:ext cx="2670924" cy="246221"/>
          </a:xfrm>
          <a:prstGeom prst="rect">
            <a:avLst/>
          </a:prstGeom>
          <a:noFill/>
        </p:spPr>
        <p:txBody>
          <a:bodyPr wrap="none" rtlCol="0">
            <a:spAutoFit/>
          </a:bodyPr>
          <a:lstStyle/>
          <a:p>
            <a:r>
              <a:rPr lang="en-GB" sz="1000" b="1">
                <a:solidFill>
                  <a:srgbClr val="FF0000"/>
                </a:solidFill>
                <a:latin typeface="Arial" panose="020B0604020202020204" pitchFamily="34" charset="0"/>
                <a:cs typeface="Arial" panose="020B0604020202020204" pitchFamily="34" charset="0"/>
              </a:rPr>
              <a:t>[CONFIDENTIAL</a:t>
            </a:r>
            <a:r>
              <a:rPr lang="en-GB" sz="1000" b="1" baseline="0">
                <a:solidFill>
                  <a:srgbClr val="FF0000"/>
                </a:solidFill>
                <a:latin typeface="Arial" panose="020B0604020202020204" pitchFamily="34" charset="0"/>
                <a:cs typeface="Arial" panose="020B0604020202020204" pitchFamily="34" charset="0"/>
              </a:rPr>
              <a:t> – DO NOT DISTRIBUTE]</a:t>
            </a:r>
            <a:endParaRPr lang="en-GB" sz="1000" b="1">
              <a:solidFill>
                <a:srgbClr val="FF0000"/>
              </a:solidFill>
              <a:latin typeface="Arial" panose="020B0604020202020204" pitchFamily="34" charset="0"/>
              <a:cs typeface="Arial" panose="020B0604020202020204" pitchFamily="34" charset="0"/>
            </a:endParaRPr>
          </a:p>
        </p:txBody>
      </p:sp>
      <p:pic>
        <p:nvPicPr>
          <p:cNvPr id="8" name="Picture 7" descr="A picture containing clipart&#10;&#10;Description generated with very high confidence">
            <a:extLst>
              <a:ext uri="{FF2B5EF4-FFF2-40B4-BE49-F238E27FC236}">
                <a16:creationId xmlns:a16="http://schemas.microsoft.com/office/drawing/2014/main" id="{428C54A4-F8CF-4DA1-8ED5-F70714B6A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271228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4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pic>
        <p:nvPicPr>
          <p:cNvPr id="5" name="Picture 4" descr="A picture containing clipart&#10;&#10;Description generated with very high confidence">
            <a:extLst>
              <a:ext uri="{FF2B5EF4-FFF2-40B4-BE49-F238E27FC236}">
                <a16:creationId xmlns:a16="http://schemas.microsoft.com/office/drawing/2014/main" id="{17C7F37A-C34D-4B40-99A0-323D81F369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457909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pic>
        <p:nvPicPr>
          <p:cNvPr id="5" name="Picture 4" descr="A picture containing clipart&#10;&#10;Description generated with very high confidence">
            <a:extLst>
              <a:ext uri="{FF2B5EF4-FFF2-40B4-BE49-F238E27FC236}">
                <a16:creationId xmlns:a16="http://schemas.microsoft.com/office/drawing/2014/main" id="{B04CFC38-3AD5-4382-87A9-5674540BF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5151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25039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1612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0855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308850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69" y="2808746"/>
            <a:ext cx="6371321"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england.ccf-sustainability@nhs.net</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company/nhs-ccf/</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3"/>
              </a:rPr>
              <a:t>Our Future NHS Hub</a:t>
            </a:r>
            <a:endParaRPr lang="en-GB" sz="2400" b="1">
              <a:solidFill>
                <a:schemeClr val="tx1"/>
              </a:solidFill>
            </a:endParaRPr>
          </a:p>
        </p:txBody>
      </p:sp>
      <p:pic>
        <p:nvPicPr>
          <p:cNvPr id="5" name="Picture 4" descr="Envelope with solid fil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10"/>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946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E3C9D-9C5C-46C8-877C-35DC15A8E412}"/>
              </a:ext>
            </a:extLst>
          </p:cNvPr>
          <p:cNvSpPr>
            <a:spLocks noGrp="1"/>
          </p:cNvSpPr>
          <p:nvPr>
            <p:ph type="dt" sz="half" idx="10"/>
          </p:nvPr>
        </p:nvSpPr>
        <p:spPr/>
        <p:txBody>
          <a:bodyPr/>
          <a:lstStyle/>
          <a:p>
            <a:fld id="{F72FE131-A687-4E99-9FB5-6804B04B623C}" type="datetimeFigureOut">
              <a:rPr lang="en-GB" smtClean="0"/>
              <a:t>15/04/2024</a:t>
            </a:fld>
            <a:endParaRPr lang="en-GB"/>
          </a:p>
        </p:txBody>
      </p:sp>
      <p:sp>
        <p:nvSpPr>
          <p:cNvPr id="3" name="Footer Placeholder 2">
            <a:extLst>
              <a:ext uri="{FF2B5EF4-FFF2-40B4-BE49-F238E27FC236}">
                <a16:creationId xmlns:a16="http://schemas.microsoft.com/office/drawing/2014/main" id="{F1CA907E-5732-40BF-BF4E-E56D7F2E48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84F5EB-D58B-4B77-AF34-C60504B3FB59}"/>
              </a:ext>
            </a:extLst>
          </p:cNvPr>
          <p:cNvSpPr>
            <a:spLocks noGrp="1"/>
          </p:cNvSpPr>
          <p:nvPr>
            <p:ph type="sldNum" sz="quarter" idx="12"/>
          </p:nvPr>
        </p:nvSpPr>
        <p:spPr/>
        <p:txBody>
          <a:bodyPr/>
          <a:lstStyle/>
          <a:p>
            <a:fld id="{9A4F3475-DBF2-443C-A845-FA25E118DA32}" type="slidenum">
              <a:rPr lang="en-GB" smtClean="0"/>
              <a:t>‹#›</a:t>
            </a:fld>
            <a:endParaRPr lang="en-GB"/>
          </a:p>
        </p:txBody>
      </p:sp>
    </p:spTree>
    <p:extLst>
      <p:ext uri="{BB962C8B-B14F-4D97-AF65-F5344CB8AC3E}">
        <p14:creationId xmlns:p14="http://schemas.microsoft.com/office/powerpoint/2010/main" val="40519395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a:extLst>
              <a:ext uri="{FF2B5EF4-FFF2-40B4-BE49-F238E27FC236}">
                <a16:creationId xmlns:a16="http://schemas.microsoft.com/office/drawing/2014/main" id="{C7C00583-D965-4F25-947C-C281ECA035FE}"/>
              </a:ext>
            </a:extLst>
          </p:cNvPr>
          <p:cNvSpPr>
            <a:spLocks noGrp="1"/>
          </p:cNvSpPr>
          <p:nvPr>
            <p:ph type="title" hasCustomPrompt="1"/>
          </p:nvPr>
        </p:nvSpPr>
        <p:spPr>
          <a:xfrm>
            <a:off x="579965" y="163513"/>
            <a:ext cx="9829309" cy="458226"/>
          </a:xfrm>
          <a:prstGeom prst="rect">
            <a:avLst/>
          </a:prstGeom>
        </p:spPr>
        <p:txBody>
          <a:bodyPr lIns="0" anchor="t"/>
          <a:lstStyle>
            <a:lvl1pPr>
              <a:defRPr/>
            </a:lvl1pPr>
          </a:lstStyle>
          <a:p>
            <a:r>
              <a:rPr lang="en-US"/>
              <a:t>Slide title</a:t>
            </a:r>
            <a:endParaRPr lang="en-GB"/>
          </a:p>
        </p:txBody>
      </p:sp>
      <p:sp>
        <p:nvSpPr>
          <p:cNvPr id="7" name="Text Placeholder 3">
            <a:extLst>
              <a:ext uri="{FF2B5EF4-FFF2-40B4-BE49-F238E27FC236}">
                <a16:creationId xmlns:a16="http://schemas.microsoft.com/office/drawing/2014/main" id="{6E50510B-166B-4DDB-81C3-024F84E9D2D5}"/>
              </a:ext>
            </a:extLst>
          </p:cNvPr>
          <p:cNvSpPr>
            <a:spLocks noGrp="1"/>
          </p:cNvSpPr>
          <p:nvPr>
            <p:ph type="body" sz="quarter" idx="13" hasCustomPrompt="1"/>
          </p:nvPr>
        </p:nvSpPr>
        <p:spPr>
          <a:xfrm>
            <a:off x="580292" y="621739"/>
            <a:ext cx="9829309"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7410485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4215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845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11127" y="3200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7999"/>
            <a:ext cx="3564000" cy="4067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406696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ext Placeholder 7">
            <a:extLst>
              <a:ext uri="{FF2B5EF4-FFF2-40B4-BE49-F238E27FC236}">
                <a16:creationId xmlns:a16="http://schemas.microsoft.com/office/drawing/2014/main" id="{C630CB45-54FF-D916-3408-EE572766FDF2}"/>
              </a:ext>
            </a:extLst>
          </p:cNvPr>
          <p:cNvSpPr>
            <a:spLocks noGrp="1"/>
          </p:cNvSpPr>
          <p:nvPr>
            <p:ph type="body" sz="quarter" idx="22"/>
          </p:nvPr>
        </p:nvSpPr>
        <p:spPr>
          <a:xfrm>
            <a:off x="8352000" y="2104589"/>
            <a:ext cx="3564000" cy="404076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6" name="Rectangle: Top Corners Rounded 5">
            <a:extLst>
              <a:ext uri="{FF2B5EF4-FFF2-40B4-BE49-F238E27FC236}">
                <a16:creationId xmlns:a16="http://schemas.microsoft.com/office/drawing/2014/main" id="{CB07E9CD-575C-A22B-EDBD-1537F1C15190}"/>
              </a:ext>
            </a:extLst>
          </p:cNvPr>
          <p:cNvSpPr/>
          <p:nvPr userDrawn="1"/>
        </p:nvSpPr>
        <p:spPr>
          <a:xfrm>
            <a:off x="8352000" y="1203556"/>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0CA4EAED-5C17-E42C-57EB-5DAD525DB767}"/>
              </a:ext>
            </a:extLst>
          </p:cNvPr>
          <p:cNvSpPr>
            <a:spLocks noGrp="1"/>
          </p:cNvSpPr>
          <p:nvPr>
            <p:ph type="body" sz="quarter" idx="23" hasCustomPrompt="1"/>
          </p:nvPr>
        </p:nvSpPr>
        <p:spPr>
          <a:xfrm>
            <a:off x="8460000" y="1318018"/>
            <a:ext cx="3348000" cy="684000"/>
          </a:xfrm>
        </p:spPr>
        <p:txBody>
          <a:bodyPr anchor="ctr"/>
          <a:lstStyle>
            <a:lvl1pPr algn="ctr">
              <a:buNone/>
              <a:defRPr sz="2200" b="1">
                <a:solidFill>
                  <a:schemeClr val="accent6"/>
                </a:solidFill>
              </a:defRPr>
            </a:lvl1pPr>
          </a:lstStyle>
          <a:p>
            <a:pPr lvl="0"/>
            <a:r>
              <a:rPr lang="en-GB"/>
              <a:t>Insert title</a:t>
            </a:r>
          </a:p>
        </p:txBody>
      </p:sp>
    </p:spTree>
    <p:extLst>
      <p:ext uri="{BB962C8B-B14F-4D97-AF65-F5344CB8AC3E}">
        <p14:creationId xmlns:p14="http://schemas.microsoft.com/office/powerpoint/2010/main" val="162221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rotWithShape="1">
          <a:blip r:embed="rId2"/>
          <a:srcRect r="45757"/>
          <a:stretch/>
        </p:blipFill>
        <p:spPr>
          <a:xfrm>
            <a:off x="1" y="0"/>
            <a:ext cx="12332675"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24742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029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ags" Target="../tags/tag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oleObject" Target="../embeddings/oleObject1.bin"/><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theme" Target="../theme/theme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4060"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50"/>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51" imgW="360" imgH="360" progId="TCLayout.ActiveDocument.1">
                  <p:embed/>
                </p:oleObj>
              </mc:Choice>
              <mc:Fallback>
                <p:oleObj name="think-cell Slide" r:id="rId51" imgW="360" imgH="360" progId="TCLayout.ActiveDocument.1">
                  <p:embed/>
                  <p:pic>
                    <p:nvPicPr>
                      <p:cNvPr id="16" name="Object 15" hidden="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256430" y="226818"/>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256411" y="1573019"/>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1007621" y="6333440"/>
            <a:ext cx="704389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358540" y="6372537"/>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sp>
        <p:nvSpPr>
          <p:cNvPr id="4" name="Rectangle 3">
            <a:extLst>
              <a:ext uri="{FF2B5EF4-FFF2-40B4-BE49-F238E27FC236}">
                <a16:creationId xmlns:a16="http://schemas.microsoft.com/office/drawing/2014/main" id="{2CD58B5C-5F0C-4554-85D8-AC304F033AEF}"/>
              </a:ext>
            </a:extLst>
          </p:cNvPr>
          <p:cNvSpPr/>
          <p:nvPr userDrawn="1"/>
        </p:nvSpPr>
        <p:spPr bwMode="auto">
          <a:xfrm>
            <a:off x="11950074" y="302931"/>
            <a:ext cx="84276"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3450573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670" r:id="rId27"/>
    <p:sldLayoutId id="2147483671" r:id="rId28"/>
    <p:sldLayoutId id="2147483672" r:id="rId29"/>
    <p:sldLayoutId id="2147483673" r:id="rId30"/>
    <p:sldLayoutId id="2147483675" r:id="rId31"/>
    <p:sldLayoutId id="2147483676" r:id="rId32"/>
    <p:sldLayoutId id="2147483677" r:id="rId33"/>
    <p:sldLayoutId id="2147483678" r:id="rId34"/>
    <p:sldLayoutId id="2147483679" r:id="rId35"/>
    <p:sldLayoutId id="2147483680" r:id="rId36"/>
    <p:sldLayoutId id="2147483681" r:id="rId37"/>
    <p:sldLayoutId id="2147483682" r:id="rId38"/>
    <p:sldLayoutId id="2147483683" r:id="rId39"/>
    <p:sldLayoutId id="2147483684" r:id="rId40"/>
    <p:sldLayoutId id="2147483685" r:id="rId41"/>
    <p:sldLayoutId id="2147483686" r:id="rId42"/>
    <p:sldLayoutId id="2147483687" r:id="rId43"/>
    <p:sldLayoutId id="2147483688" r:id="rId44"/>
    <p:sldLayoutId id="2147483689" r:id="rId45"/>
    <p:sldLayoutId id="2147483690" r:id="rId46"/>
    <p:sldLayoutId id="2147483691" r:id="rId47"/>
    <p:sldLayoutId id="2147483692" r:id="rId48"/>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15/04/2024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59" r:id="rId14"/>
    <p:sldLayoutId id="2147483960" r:id="rId15"/>
    <p:sldLayoutId id="2147483961" r:id="rId16"/>
    <p:sldLayoutId id="2147483962" r:id="rId17"/>
    <p:sldLayoutId id="2147483938" r:id="rId18"/>
    <p:sldLayoutId id="2147483939" r:id="rId19"/>
    <p:sldLayoutId id="2147483933" r:id="rId20"/>
    <p:sldLayoutId id="2147483824" r:id="rId21"/>
    <p:sldLayoutId id="2147483926" r:id="rId22"/>
    <p:sldLayoutId id="2147483927" r:id="rId23"/>
    <p:sldLayoutId id="2147483929" r:id="rId24"/>
    <p:sldLayoutId id="2147483928" r:id="rId25"/>
    <p:sldLayoutId id="2147483930" r:id="rId26"/>
    <p:sldLayoutId id="2147483968" r:id="rId27"/>
    <p:sldLayoutId id="2147483924" r:id="rId28"/>
    <p:sldLayoutId id="2147483940" r:id="rId29"/>
    <p:sldLayoutId id="2147483934" r:id="rId30"/>
    <p:sldLayoutId id="2147483937" r:id="rId31"/>
    <p:sldLayoutId id="2147483825" r:id="rId32"/>
    <p:sldLayoutId id="2147484058" r:id="rId33"/>
    <p:sldLayoutId id="2147483943" r:id="rId34"/>
    <p:sldLayoutId id="2147483944" r:id="rId35"/>
    <p:sldLayoutId id="2147483976" r:id="rId36"/>
    <p:sldLayoutId id="2147483977" r:id="rId37"/>
    <p:sldLayoutId id="2147483978" r:id="rId38"/>
    <p:sldLayoutId id="2147484057"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future.nhs.uk/CCF_Hub/view?objectId=28690032" TargetMode="External"/><Relationship Id="rId7" Type="http://schemas.openxmlformats.org/officeDocument/2006/relationships/hyperlink" Target="https://www.england.nhs.uk/nhs-commercial/central-commercial-function-ccf/evergreen/" TargetMode="External"/><Relationship Id="rId2" Type="http://schemas.openxmlformats.org/officeDocument/2006/relationships/notesSlide" Target="../notesSlides/notesSlide10.xml"/><Relationship Id="rId1" Type="http://schemas.openxmlformats.org/officeDocument/2006/relationships/slideLayout" Target="../slideLayouts/slideLayout67.xml"/><Relationship Id="rId6" Type="http://schemas.openxmlformats.org/officeDocument/2006/relationships/hyperlink" Target="https://www.england.nhs.uk/greenernhs/get-involved/suppliers/" TargetMode="External"/><Relationship Id="rId11" Type="http://schemas.openxmlformats.org/officeDocument/2006/relationships/image" Target="../media/image56.png"/><Relationship Id="rId5" Type="http://schemas.openxmlformats.org/officeDocument/2006/relationships/hyperlink" Target="https://future.nhs.uk/sustainabilitynetwork/view?objectID=40530256" TargetMode="External"/><Relationship Id="rId10" Type="http://schemas.openxmlformats.org/officeDocument/2006/relationships/image" Target="../media/image55.png"/><Relationship Id="rId4" Type="http://schemas.openxmlformats.org/officeDocument/2006/relationships/hyperlink" Target="https://future.nhs.uk/CCF_Hub/view?objectId=31559152" TargetMode="External"/><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8" Type="http://schemas.openxmlformats.org/officeDocument/2006/relationships/hyperlink" Target="https://journals.sagepub.com/doi/full/10.1177/01410768211001583#bibr8-01410768211001583" TargetMode="External"/><Relationship Id="rId3" Type="http://schemas.openxmlformats.org/officeDocument/2006/relationships/hyperlink" Target="https://mcusercontent.com/aa2ab73f5abeaf7fa577a1399/files/a24a011d-da03-2b21-cb52-634c328e3eed/Life_Cycle_Assessment_of_Elis_Reusable_Gowns_Executive_Summary.pdf" TargetMode="External"/><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hyperlink" Target="https://www.cambridge.org/core/journals/infection-control-and-hospital-epidemiology/article/estimated-incidence-rate-of-healthcareassociated-infections-hais-linked-to-laundered-reusable-healthcare-textiles-hcts-in-the-united-states-and-united-kingdom-over-a-50year-period-do-the-data-support-the-efficacy-of-approved-laundry-practices/93253E00A94CEE5E17FE086AB2AEF3BC" TargetMode="External"/><Relationship Id="rId5" Type="http://schemas.openxmlformats.org/officeDocument/2006/relationships/hyperlink" Target="https://www.ajicjournal.org/article/S0196-6553(20)30929-9/fulltext" TargetMode="External"/><Relationship Id="rId4" Type="http://schemas.openxmlformats.org/officeDocument/2006/relationships/hyperlink" Target="https://pubmed.ncbi.nlm.nih.gov/32128776/" TargetMode="External"/><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hyperlink" Target="https://www.ajicjournal.org/article/S0196-6553(20)30929-9/fulltext" TargetMode="External"/><Relationship Id="rId7" Type="http://schemas.openxmlformats.org/officeDocument/2006/relationships/hyperlink" Target="https://www.iso.org/iso-13485-medical-devices.html" TargetMode="Externa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hyperlink" Target="https://www.england.nhs.uk/publication/decontamination-of-linen-for-health-and-social-care-htm-01-04/" TargetMode="External"/><Relationship Id="rId5" Type="http://schemas.openxmlformats.org/officeDocument/2006/relationships/hyperlink" Target="https://www.england.nhs.uk/publication/decontamination-of-surgical-instruments-htm-01-01/" TargetMode="External"/><Relationship Id="rId4" Type="http://schemas.openxmlformats.org/officeDocument/2006/relationships/hyperlink" Target="https://www.freestandardsdownload.com/bs-en-13795-1-2019-pdf-download.html"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hyperlink" Target="https://www.lpp.nhs.uk/categories/estates,-facilities-corporate-services/linen-and-laundry-dynamic-purchasing-system/" TargetMode="External"/><Relationship Id="rId3" Type="http://schemas.openxmlformats.org/officeDocument/2006/relationships/image" Target="../media/image30.emf"/><Relationship Id="rId7" Type="http://schemas.openxmlformats.org/officeDocument/2006/relationships/diagramQuickStyle" Target="../diagrams/quickStyle1.xml"/><Relationship Id="rId12" Type="http://schemas.openxmlformats.org/officeDocument/2006/relationships/hyperlink" Target="https://www.england.nhs.uk/publication/national-infection-prevention-and-control/" TargetMode="External"/><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emf"/><Relationship Id="rId1" Type="http://schemas.openxmlformats.org/officeDocument/2006/relationships/slideLayout" Target="../slideLayouts/slideLayout45.xml"/><Relationship Id="rId6" Type="http://schemas.openxmlformats.org/officeDocument/2006/relationships/diagramLayout" Target="../diagrams/layout1.xml"/><Relationship Id="rId11" Type="http://schemas.openxmlformats.org/officeDocument/2006/relationships/hyperlink" Target="https://www.nipcm.hps.scot.nhs.uk/media/1775/2022-01-10-ppe-aprons-and-gowns-v11.pdf" TargetMode="External"/><Relationship Id="rId5" Type="http://schemas.openxmlformats.org/officeDocument/2006/relationships/diagramData" Target="../diagrams/data1.xml"/><Relationship Id="rId15" Type="http://schemas.openxmlformats.org/officeDocument/2006/relationships/hyperlink" Target="mailto:england.ccf-sustainability@nhs.net" TargetMode="External"/><Relationship Id="rId10" Type="http://schemas.openxmlformats.org/officeDocument/2006/relationships/hyperlink" Target="https://www.bsif.co.uk/wp-content/uploads/2021/04/Essential_technical_specifications_PPE_and_medical_devices-v0.3_Oct2020_accessible.pdf" TargetMode="External"/><Relationship Id="rId4" Type="http://schemas.openxmlformats.org/officeDocument/2006/relationships/image" Target="../media/image31.emf"/><Relationship Id="rId9" Type="http://schemas.microsoft.com/office/2007/relationships/diagramDrawing" Target="../diagrams/drawing1.xml"/><Relationship Id="rId14" Type="http://schemas.openxmlformats.org/officeDocument/2006/relationships/hyperlink" Target="https://www.noecpc.nhs.uk/contracts/laundry-and-linen-services-total-solutions-noe-057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mcusercontent.com/aa2ab73f5abeaf7fa577a1399/files/a24a011d-da03-2b21-cb52-634c328e3eed/Life_Cycle_Assessment_of_Elis_Reusable_Gowns_Executive_Summary.pdf" TargetMode="External"/><Relationship Id="rId13"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hyperlink" Target="https://www.nipcm.hps.scot.nhs.uk/media/1775/2022-01-10-ppe-aprons-and-gowns-v11.pdf" TargetMode="External"/><Relationship Id="rId4" Type="http://schemas.openxmlformats.org/officeDocument/2006/relationships/diagramLayout" Target="../diagrams/layout2.xml"/><Relationship Id="rId9" Type="http://schemas.openxmlformats.org/officeDocument/2006/relationships/hyperlink" Target="https://www.england.nhs.uk/publication/national-infection-prevention-and-contro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hyperlink" Target="https://future.nhs.uk/CCF_Hub/view?objectId=31559152" TargetMode="Externa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svg"/><Relationship Id="rId4" Type="http://schemas.openxmlformats.org/officeDocument/2006/relationships/image" Target="../media/image45.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385212" y="2178680"/>
            <a:ext cx="6083100" cy="2507695"/>
          </a:xfrm>
        </p:spPr>
        <p:txBody>
          <a:bodyPr/>
          <a:lstStyle/>
          <a:p>
            <a:r>
              <a:rPr lang="en-GB" sz="4800" dirty="0"/>
              <a:t>How-to guide launch </a:t>
            </a:r>
            <a:br>
              <a:rPr lang="en-GB" sz="4800" dirty="0">
                <a:cs typeface="Arial"/>
              </a:rPr>
            </a:br>
            <a:r>
              <a:rPr lang="en-GB" sz="4800" dirty="0"/>
              <a:t>Reusable sterile and isolation gowns</a:t>
            </a:r>
            <a:endParaRPr lang="en-GB" sz="4800" dirty="0">
              <a:cs typeface="Arial"/>
            </a:endParaRPr>
          </a:p>
        </p:txBody>
      </p:sp>
      <p:sp>
        <p:nvSpPr>
          <p:cNvPr id="4" name="Text Placeholder 14">
            <a:extLst>
              <a:ext uri="{FF2B5EF4-FFF2-40B4-BE49-F238E27FC236}">
                <a16:creationId xmlns:a16="http://schemas.microsoft.com/office/drawing/2014/main" id="{05F2D08D-9FD2-CC5C-2999-F2C13A02D30C}"/>
              </a:ext>
            </a:extLst>
          </p:cNvPr>
          <p:cNvSpPr txBox="1">
            <a:spLocks/>
          </p:cNvSpPr>
          <p:nvPr/>
        </p:nvSpPr>
        <p:spPr>
          <a:xfrm>
            <a:off x="387236" y="5070407"/>
            <a:ext cx="5990384" cy="84826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42767">
              <a:lnSpc>
                <a:spcPct val="100000"/>
              </a:lnSpc>
              <a:spcBef>
                <a:spcPts val="0"/>
              </a:spcBef>
              <a:buNone/>
              <a:defRPr/>
            </a:pPr>
            <a:r>
              <a:rPr lang="en-GB" sz="2000" kern="0" dirty="0">
                <a:latin typeface="Arial"/>
              </a:rPr>
              <a:t>Nicole Fletcher, Sustainable Procurement Lead</a:t>
            </a:r>
            <a:endParaRPr lang="en-GB" sz="2000" dirty="0">
              <a:solidFill>
                <a:srgbClr val="000000"/>
              </a:solidFill>
              <a:latin typeface="Arial"/>
              <a:cs typeface="Arial"/>
            </a:endParaRPr>
          </a:p>
          <a:p>
            <a:pPr marL="0" indent="0" defTabSz="742767">
              <a:lnSpc>
                <a:spcPct val="100000"/>
              </a:lnSpc>
              <a:spcBef>
                <a:spcPts val="0"/>
              </a:spcBef>
              <a:buFontTx/>
              <a:buNone/>
              <a:defRPr/>
            </a:pPr>
            <a:endParaRPr lang="en-GB" sz="2000" kern="0" dirty="0">
              <a:latin typeface="Arial"/>
              <a:cs typeface="Arial"/>
            </a:endParaRPr>
          </a:p>
          <a:p>
            <a:pPr marL="0" indent="0" defTabSz="742767">
              <a:lnSpc>
                <a:spcPct val="100000"/>
              </a:lnSpc>
              <a:spcBef>
                <a:spcPts val="0"/>
              </a:spcBef>
              <a:buFontTx/>
              <a:buNone/>
              <a:defRPr/>
            </a:pPr>
            <a:r>
              <a:rPr lang="en-GB" sz="2000" kern="0" dirty="0">
                <a:latin typeface="Arial"/>
              </a:rPr>
              <a:t>16.04.2024  </a:t>
            </a:r>
            <a:endParaRPr lang="en-GB" sz="1600" dirty="0">
              <a:solidFill>
                <a:srgbClr val="000000"/>
              </a:solidFill>
              <a:latin typeface="Arial"/>
              <a:cs typeface="Arial"/>
            </a:endParaRPr>
          </a:p>
          <a:p>
            <a:endParaRPr lang="en-GB" sz="160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323C52-F4F2-BBF2-03CF-B862C96BECF3}"/>
              </a:ext>
            </a:extLst>
          </p:cNvPr>
          <p:cNvSpPr>
            <a:spLocks noGrp="1"/>
          </p:cNvSpPr>
          <p:nvPr>
            <p:ph type="body" sz="quarter" idx="13"/>
          </p:nvPr>
        </p:nvSpPr>
        <p:spPr>
          <a:xfrm>
            <a:off x="445252" y="1278398"/>
            <a:ext cx="11012644" cy="2554565"/>
          </a:xfrm>
        </p:spPr>
        <p:txBody>
          <a:bodyPr>
            <a:noAutofit/>
          </a:bodyPr>
          <a:lstStyle/>
          <a:p>
            <a:pPr marL="342900" indent="-342900">
              <a:buFont typeface="Arial" panose="020B0604020202020204" pitchFamily="34" charset="0"/>
              <a:buChar char="•"/>
            </a:pPr>
            <a:r>
              <a:rPr lang="en-GB" sz="1600" b="0" dirty="0">
                <a:latin typeface="+mj-lt"/>
                <a:hlinkClick r:id="rId3"/>
              </a:rPr>
              <a:t>Our Future NHS page</a:t>
            </a:r>
            <a:endParaRPr lang="en-GB" sz="1600" b="0" dirty="0">
              <a:latin typeface="+mj-lt"/>
            </a:endParaRPr>
          </a:p>
          <a:p>
            <a:pPr marL="342900" indent="-342900">
              <a:buFont typeface="Arial" panose="020B0604020202020204" pitchFamily="34" charset="0"/>
              <a:buChar char="•"/>
            </a:pPr>
            <a:r>
              <a:rPr lang="en-GB" sz="1600" b="0" dirty="0">
                <a:latin typeface="+mj-lt"/>
                <a:hlinkClick r:id="rId4"/>
              </a:rPr>
              <a:t>Product How to Guides</a:t>
            </a:r>
            <a:endParaRPr lang="en-GB" sz="1600" b="0" dirty="0">
              <a:latin typeface="+mj-lt"/>
            </a:endParaRPr>
          </a:p>
          <a:p>
            <a:pPr marL="342900" indent="-342900">
              <a:buFont typeface="Arial" panose="020B0604020202020204" pitchFamily="34" charset="0"/>
              <a:buChar char="•"/>
            </a:pPr>
            <a:r>
              <a:rPr lang="en-GB" sz="1600" b="0" dirty="0">
                <a:latin typeface="+mj-lt"/>
                <a:hlinkClick r:id="rId5"/>
              </a:rPr>
              <a:t>Tacking action and measuring progress</a:t>
            </a:r>
            <a:endParaRPr lang="en-GB" sz="1600" b="0" dirty="0">
              <a:latin typeface="+mj-lt"/>
            </a:endParaRPr>
          </a:p>
          <a:p>
            <a:pPr marL="342900" indent="-342900">
              <a:buFont typeface="Arial" panose="020B0604020202020204" pitchFamily="34" charset="0"/>
              <a:buChar char="•"/>
            </a:pPr>
            <a:r>
              <a:rPr lang="en-GB" sz="1600" b="0" dirty="0">
                <a:latin typeface="+mj-lt"/>
                <a:hlinkClick r:id="rId6"/>
              </a:rPr>
              <a:t>Net Zero Supplier Roadmap</a:t>
            </a:r>
            <a:endParaRPr lang="en-GB" sz="1600" b="0" dirty="0">
              <a:latin typeface="+mj-lt"/>
            </a:endParaRPr>
          </a:p>
          <a:p>
            <a:pPr marL="342900" indent="-342900">
              <a:buFont typeface="Arial" panose="020B0604020202020204" pitchFamily="34" charset="0"/>
              <a:buChar char="•"/>
            </a:pPr>
            <a:r>
              <a:rPr lang="en-GB" sz="1600" b="0" dirty="0">
                <a:solidFill>
                  <a:srgbClr val="0070C0"/>
                </a:solidFill>
                <a:latin typeface="+mj-lt"/>
                <a:hlinkClick r:id="rId7">
                  <a:extLst>
                    <a:ext uri="{A12FA001-AC4F-418D-AE19-62706E023703}">
                      <ahyp:hlinkClr xmlns:ahyp="http://schemas.microsoft.com/office/drawing/2018/hyperlinkcolor" val="tx"/>
                    </a:ext>
                  </a:extLst>
                </a:hlinkClick>
              </a:rPr>
              <a:t>Evergreen Sustainable Supplier Assessment</a:t>
            </a:r>
            <a:r>
              <a:rPr lang="en-GB" sz="1600" b="0" dirty="0">
                <a:solidFill>
                  <a:srgbClr val="0070C0"/>
                </a:solidFill>
                <a:latin typeface="+mj-lt"/>
              </a:rPr>
              <a:t> </a:t>
            </a:r>
          </a:p>
          <a:p>
            <a:endParaRPr lang="en-GB" sz="1600" dirty="0">
              <a:latin typeface="+mj-lt"/>
            </a:endParaRPr>
          </a:p>
          <a:p>
            <a:endParaRPr lang="en-GB" sz="1600" dirty="0">
              <a:latin typeface="+mj-lt"/>
            </a:endParaRPr>
          </a:p>
        </p:txBody>
      </p:sp>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445252" y="185037"/>
            <a:ext cx="11404154" cy="865186"/>
          </a:xfrm>
        </p:spPr>
        <p:txBody>
          <a:bodyPr>
            <a:normAutofit/>
          </a:bodyPr>
          <a:lstStyle/>
          <a:p>
            <a:r>
              <a:rPr lang="en-GB" sz="2800"/>
              <a:t>Key resources &amp; Future NHS </a:t>
            </a:r>
          </a:p>
        </p:txBody>
      </p:sp>
      <p:sp>
        <p:nvSpPr>
          <p:cNvPr id="9" name="Slide Number Placeholder 8">
            <a:extLst>
              <a:ext uri="{FF2B5EF4-FFF2-40B4-BE49-F238E27FC236}">
                <a16:creationId xmlns:a16="http://schemas.microsoft.com/office/drawing/2014/main" id="{AF12B3A7-3914-8E31-E6E8-ADDA0DDF2D59}"/>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8696F-9FBB-4A73-8880-1B6C3B46431B}"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7461CFB0-31C0-E3EA-6D21-2465A77CC2C6}"/>
              </a:ext>
            </a:extLst>
          </p:cNvPr>
          <p:cNvPicPr>
            <a:picLocks noChangeAspect="1"/>
          </p:cNvPicPr>
          <p:nvPr/>
        </p:nvPicPr>
        <p:blipFill rotWithShape="1">
          <a:blip r:embed="rId8"/>
          <a:srcRect b="18388"/>
          <a:stretch/>
        </p:blipFill>
        <p:spPr>
          <a:xfrm>
            <a:off x="734104" y="3176071"/>
            <a:ext cx="4080964" cy="308058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348A571-3327-9AE2-73A6-CB07BF2BF9FA}"/>
              </a:ext>
            </a:extLst>
          </p:cNvPr>
          <p:cNvPicPr>
            <a:picLocks noChangeAspect="1"/>
          </p:cNvPicPr>
          <p:nvPr/>
        </p:nvPicPr>
        <p:blipFill>
          <a:blip r:embed="rId9"/>
          <a:stretch>
            <a:fillRect/>
          </a:stretch>
        </p:blipFill>
        <p:spPr>
          <a:xfrm>
            <a:off x="5905274" y="615093"/>
            <a:ext cx="1981200" cy="428625"/>
          </a:xfrm>
          <a:prstGeom prst="rect">
            <a:avLst/>
          </a:prstGeom>
        </p:spPr>
      </p:pic>
      <p:pic>
        <p:nvPicPr>
          <p:cNvPr id="13" name="Picture 12">
            <a:extLst>
              <a:ext uri="{FF2B5EF4-FFF2-40B4-BE49-F238E27FC236}">
                <a16:creationId xmlns:a16="http://schemas.microsoft.com/office/drawing/2014/main" id="{35C72A6C-728B-8204-8911-393C9A871713}"/>
              </a:ext>
            </a:extLst>
          </p:cNvPr>
          <p:cNvPicPr>
            <a:picLocks noChangeAspect="1"/>
          </p:cNvPicPr>
          <p:nvPr/>
        </p:nvPicPr>
        <p:blipFill>
          <a:blip r:embed="rId10"/>
          <a:stretch>
            <a:fillRect/>
          </a:stretch>
        </p:blipFill>
        <p:spPr>
          <a:xfrm>
            <a:off x="5882124" y="1043718"/>
            <a:ext cx="5795174" cy="1314533"/>
          </a:xfrm>
          <a:prstGeom prst="rect">
            <a:avLst/>
          </a:prstGeom>
        </p:spPr>
      </p:pic>
      <p:pic>
        <p:nvPicPr>
          <p:cNvPr id="8" name="Picture 7">
            <a:extLst>
              <a:ext uri="{FF2B5EF4-FFF2-40B4-BE49-F238E27FC236}">
                <a16:creationId xmlns:a16="http://schemas.microsoft.com/office/drawing/2014/main" id="{12FBF24D-67F0-B76B-30B2-E0116F581B88}"/>
              </a:ext>
            </a:extLst>
          </p:cNvPr>
          <p:cNvPicPr>
            <a:picLocks noChangeAspect="1"/>
          </p:cNvPicPr>
          <p:nvPr/>
        </p:nvPicPr>
        <p:blipFill>
          <a:blip r:embed="rId11"/>
          <a:stretch>
            <a:fillRect/>
          </a:stretch>
        </p:blipFill>
        <p:spPr>
          <a:xfrm>
            <a:off x="5863996" y="2198159"/>
            <a:ext cx="5882752" cy="4076519"/>
          </a:xfrm>
          <a:prstGeom prst="rect">
            <a:avLst/>
          </a:prstGeom>
        </p:spPr>
      </p:pic>
    </p:spTree>
    <p:extLst>
      <p:ext uri="{BB962C8B-B14F-4D97-AF65-F5344CB8AC3E}">
        <p14:creationId xmlns:p14="http://schemas.microsoft.com/office/powerpoint/2010/main" val="12803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Tree>
    <p:extLst>
      <p:ext uri="{BB962C8B-B14F-4D97-AF65-F5344CB8AC3E}">
        <p14:creationId xmlns:p14="http://schemas.microsoft.com/office/powerpoint/2010/main" val="27799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3CC07BC8-9CC4-6108-580F-64E05BDC9697}"/>
              </a:ext>
            </a:extLst>
          </p:cNvPr>
          <p:cNvSpPr>
            <a:spLocks noGrp="1"/>
          </p:cNvSpPr>
          <p:nvPr>
            <p:ph type="title"/>
          </p:nvPr>
        </p:nvSpPr>
        <p:spPr>
          <a:xfrm>
            <a:off x="427347" y="164827"/>
            <a:ext cx="11404154" cy="848265"/>
          </a:xfrm>
        </p:spPr>
        <p:txBody>
          <a:bodyPr>
            <a:normAutofit/>
          </a:bodyPr>
          <a:lstStyle/>
          <a:p>
            <a:r>
              <a:rPr lang="en-GB" sz="3200"/>
              <a:t>NHS Net Zero Targets</a:t>
            </a:r>
            <a:endParaRPr lang="en-GB" sz="4000"/>
          </a:p>
        </p:txBody>
      </p:sp>
      <p:sp>
        <p:nvSpPr>
          <p:cNvPr id="8" name="Text Placeholder 14">
            <a:extLst>
              <a:ext uri="{FF2B5EF4-FFF2-40B4-BE49-F238E27FC236}">
                <a16:creationId xmlns:a16="http://schemas.microsoft.com/office/drawing/2014/main" id="{C84FA6BA-CDF2-6C3E-F273-77C93CD12B73}"/>
              </a:ext>
            </a:extLst>
          </p:cNvPr>
          <p:cNvSpPr txBox="1">
            <a:spLocks/>
          </p:cNvSpPr>
          <p:nvPr/>
        </p:nvSpPr>
        <p:spPr>
          <a:xfrm>
            <a:off x="360499" y="1013092"/>
            <a:ext cx="11718752" cy="848265"/>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42767">
              <a:lnSpc>
                <a:spcPct val="100000"/>
              </a:lnSpc>
              <a:spcBef>
                <a:spcPts val="0"/>
              </a:spcBef>
              <a:buFontTx/>
              <a:buNone/>
              <a:defRPr/>
            </a:pPr>
            <a:r>
              <a:rPr lang="en-GB" sz="1600" b="1" kern="0">
                <a:latin typeface="Arial"/>
              </a:rPr>
              <a:t>The 'Delivering a Net Zero NHS' report outlined that </a:t>
            </a:r>
            <a:r>
              <a:rPr lang="en-GB" sz="2000" b="1" kern="0">
                <a:latin typeface="Arial"/>
              </a:rPr>
              <a:t>66% </a:t>
            </a:r>
            <a:r>
              <a:rPr lang="en-GB" sz="1600" b="1" kern="0">
                <a:latin typeface="Arial"/>
              </a:rPr>
              <a:t>of the NHS Carbon footprint plus sits within supply chain - equivalent to emissions from powering 15 million UK homes with electricity. </a:t>
            </a:r>
            <a:endParaRPr lang="en-GB" sz="1600" b="1">
              <a:solidFill>
                <a:srgbClr val="000000"/>
              </a:solidFill>
              <a:latin typeface="Arial"/>
            </a:endParaRPr>
          </a:p>
          <a:p>
            <a:endParaRPr lang="en-GB" sz="1600"/>
          </a:p>
        </p:txBody>
      </p:sp>
      <p:grpSp>
        <p:nvGrpSpPr>
          <p:cNvPr id="2" name="Group 1">
            <a:extLst>
              <a:ext uri="{FF2B5EF4-FFF2-40B4-BE49-F238E27FC236}">
                <a16:creationId xmlns:a16="http://schemas.microsoft.com/office/drawing/2014/main" id="{9FA97FDD-3B4D-B775-F749-B3C722D5D96D}"/>
              </a:ext>
            </a:extLst>
          </p:cNvPr>
          <p:cNvGrpSpPr/>
          <p:nvPr/>
        </p:nvGrpSpPr>
        <p:grpSpPr>
          <a:xfrm>
            <a:off x="800634" y="1956109"/>
            <a:ext cx="10838481" cy="946421"/>
            <a:chOff x="992300" y="944484"/>
            <a:chExt cx="10358418" cy="757126"/>
          </a:xfrm>
        </p:grpSpPr>
        <p:sp>
          <p:nvSpPr>
            <p:cNvPr id="10" name="TextBox 9">
              <a:extLst>
                <a:ext uri="{FF2B5EF4-FFF2-40B4-BE49-F238E27FC236}">
                  <a16:creationId xmlns:a16="http://schemas.microsoft.com/office/drawing/2014/main" id="{1006C40C-BDF2-59CD-7E62-8915EE9061B1}"/>
                </a:ext>
              </a:extLst>
            </p:cNvPr>
            <p:cNvSpPr txBox="1"/>
            <p:nvPr/>
          </p:nvSpPr>
          <p:spPr>
            <a:xfrm>
              <a:off x="5106936" y="1344594"/>
              <a:ext cx="6243782" cy="3570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20FF7142-B306-D641-F5E2-8D5719948518}"/>
                </a:ext>
              </a:extLst>
            </p:cNvPr>
            <p:cNvSpPr txBox="1"/>
            <p:nvPr/>
          </p:nvSpPr>
          <p:spPr>
            <a:xfrm>
              <a:off x="992300" y="944484"/>
              <a:ext cx="42096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2"/>
                  </a:solidFill>
                  <a:effectLst/>
                  <a:uLnTx/>
                  <a:uFillTx/>
                  <a:latin typeface="Arial" panose="020B0604020202020204" pitchFamily="34" charset="0"/>
                  <a:ea typeface="+mn-ea"/>
                  <a:cs typeface="+mn-cs"/>
                </a:rPr>
                <a:t>The NHS Carbon Footprint Plus</a:t>
              </a:r>
              <a:endParaRPr kumimoji="0" lang="en-GB" sz="2000" b="1" i="0" u="none" strike="noStrike" kern="1200" cap="none" spc="0" normalizeH="0" baseline="0" noProof="0">
                <a:ln>
                  <a:noFill/>
                </a:ln>
                <a:solidFill>
                  <a:schemeClr val="bg2"/>
                </a:solidFill>
                <a:effectLst/>
                <a:uLnTx/>
                <a:uFillTx/>
                <a:latin typeface="Arial" panose="020B0604020202020204"/>
                <a:ea typeface="+mn-ea"/>
                <a:cs typeface="+mn-cs"/>
              </a:endParaRPr>
            </a:p>
          </p:txBody>
        </p:sp>
      </p:grpSp>
      <p:sp>
        <p:nvSpPr>
          <p:cNvPr id="3" name="Rectangle 2">
            <a:extLst>
              <a:ext uri="{FF2B5EF4-FFF2-40B4-BE49-F238E27FC236}">
                <a16:creationId xmlns:a16="http://schemas.microsoft.com/office/drawing/2014/main" id="{CF61E402-0C56-019B-2C5A-5A7CABDFD3E8}"/>
              </a:ext>
            </a:extLst>
          </p:cNvPr>
          <p:cNvSpPr/>
          <p:nvPr/>
        </p:nvSpPr>
        <p:spPr>
          <a:xfrm>
            <a:off x="6096000" y="1956109"/>
            <a:ext cx="5442400" cy="3600986"/>
          </a:xfrm>
          <a:prstGeom prst="rect">
            <a:avLst/>
          </a:prstGeom>
        </p:spPr>
        <p:txBody>
          <a:bodyPr wrap="square" lIns="91440" tIns="45720" rIns="91440" bIns="45720" anchor="t">
            <a:spAutoFit/>
          </a:bodyPr>
          <a:lstStyle/>
          <a:p>
            <a:pPr>
              <a:spcBef>
                <a:spcPts val="600"/>
              </a:spcBef>
              <a:spcAft>
                <a:spcPts val="600"/>
              </a:spcAft>
            </a:pPr>
            <a:r>
              <a:rPr lang="en-GB" b="1" dirty="0">
                <a:solidFill>
                  <a:srgbClr val="231F20"/>
                </a:solidFill>
                <a:latin typeface="Arial"/>
                <a:cs typeface="Arial"/>
              </a:rPr>
              <a:t>Reaching net zero carbon</a:t>
            </a:r>
          </a:p>
          <a:p>
            <a:pPr marL="285750" indent="-285750">
              <a:spcBef>
                <a:spcPts val="600"/>
              </a:spcBef>
              <a:spcAft>
                <a:spcPts val="600"/>
              </a:spcAft>
              <a:buFont typeface="Arial" panose="020B0604020202020204" pitchFamily="34" charset="0"/>
              <a:buChar char="•"/>
            </a:pPr>
            <a:r>
              <a:rPr lang="en-GB" b="1">
                <a:solidFill>
                  <a:srgbClr val="0070C0"/>
                </a:solidFill>
                <a:latin typeface="Arial"/>
                <a:cs typeface="Arial"/>
              </a:rPr>
              <a:t> by 2040 for the emissions we control directly</a:t>
            </a:r>
            <a:r>
              <a:rPr lang="en-GB" b="1" dirty="0">
                <a:solidFill>
                  <a:srgbClr val="00B050"/>
                </a:solidFill>
                <a:latin typeface="Arial"/>
                <a:cs typeface="Arial"/>
              </a:rPr>
              <a:t> </a:t>
            </a:r>
            <a:r>
              <a:rPr lang="en-GB">
                <a:solidFill>
                  <a:srgbClr val="231F20"/>
                </a:solidFill>
                <a:latin typeface="Arial"/>
                <a:cs typeface="Arial"/>
              </a:rPr>
              <a:t>(the NHS Carbon Footprint) </a:t>
            </a:r>
            <a:endParaRPr lang="en-GB">
              <a:solidFill>
                <a:srgbClr val="231F20"/>
              </a:solidFill>
              <a:latin typeface="Arial" panose="020B0604020202020204" pitchFamily="34" charset="0"/>
              <a:cs typeface="Arial"/>
            </a:endParaRPr>
          </a:p>
          <a:p>
            <a:pPr marL="742950" lvl="1" indent="-285750">
              <a:spcBef>
                <a:spcPts val="600"/>
              </a:spcBef>
              <a:spcAft>
                <a:spcPts val="600"/>
              </a:spcAft>
              <a:buFont typeface="Wingdings" panose="05000000000000000000" pitchFamily="2" charset="2"/>
              <a:buChar char="Ø"/>
            </a:pPr>
            <a:r>
              <a:rPr lang="en-GB" sz="1600" i="1" dirty="0">
                <a:solidFill>
                  <a:srgbClr val="231F20"/>
                </a:solidFill>
                <a:latin typeface="Arial"/>
                <a:cs typeface="Arial"/>
              </a:rPr>
              <a:t>with an ambition to reach an </a:t>
            </a:r>
            <a:r>
              <a:rPr lang="en-GB" sz="1600" b="1" i="1" dirty="0">
                <a:solidFill>
                  <a:srgbClr val="231F20"/>
                </a:solidFill>
                <a:latin typeface="Arial"/>
                <a:cs typeface="Arial"/>
              </a:rPr>
              <a:t>80% reduction</a:t>
            </a:r>
            <a:r>
              <a:rPr lang="en-GB" sz="1600" i="1" dirty="0">
                <a:solidFill>
                  <a:srgbClr val="231F20"/>
                </a:solidFill>
                <a:latin typeface="Arial"/>
                <a:cs typeface="Arial"/>
              </a:rPr>
              <a:t>, compared with a 1990 baseline, </a:t>
            </a:r>
            <a:r>
              <a:rPr lang="en-GB" sz="1600" b="1" i="1" dirty="0">
                <a:solidFill>
                  <a:srgbClr val="231F20"/>
                </a:solidFill>
                <a:latin typeface="Arial"/>
                <a:cs typeface="Arial"/>
              </a:rPr>
              <a:t>by 2028 to 2032</a:t>
            </a:r>
            <a:r>
              <a:rPr lang="en-GB" sz="1600" i="1" dirty="0">
                <a:solidFill>
                  <a:srgbClr val="231F20"/>
                </a:solidFill>
                <a:latin typeface="Arial"/>
                <a:cs typeface="Arial"/>
              </a:rPr>
              <a:t>. </a:t>
            </a:r>
            <a:endParaRPr lang="en-GB" sz="1600" i="1" dirty="0">
              <a:solidFill>
                <a:srgbClr val="231F20"/>
              </a:solidFill>
              <a:latin typeface="Arial" panose="020B0604020202020204" pitchFamily="34" charset="0"/>
              <a:cs typeface="Arial"/>
            </a:endParaRPr>
          </a:p>
          <a:p>
            <a:pPr marL="285750" indent="-285750">
              <a:spcBef>
                <a:spcPts val="600"/>
              </a:spcBef>
              <a:spcAft>
                <a:spcPts val="600"/>
              </a:spcAft>
              <a:buFont typeface="Arial" panose="020B0604020202020204" pitchFamily="34" charset="0"/>
              <a:buChar char="•"/>
            </a:pPr>
            <a:r>
              <a:rPr lang="en-GB" b="1" dirty="0">
                <a:solidFill>
                  <a:srgbClr val="0070C0"/>
                </a:solidFill>
                <a:latin typeface="Arial"/>
                <a:cs typeface="Arial"/>
              </a:rPr>
              <a:t>by</a:t>
            </a:r>
            <a:r>
              <a:rPr lang="en-GB" dirty="0">
                <a:solidFill>
                  <a:srgbClr val="0070C0"/>
                </a:solidFill>
                <a:latin typeface="Arial"/>
                <a:cs typeface="Arial"/>
              </a:rPr>
              <a:t> </a:t>
            </a:r>
            <a:r>
              <a:rPr lang="en-GB" b="1" dirty="0">
                <a:solidFill>
                  <a:srgbClr val="0070C0"/>
                </a:solidFill>
                <a:latin typeface="Arial"/>
                <a:cs typeface="Arial"/>
              </a:rPr>
              <a:t>2045 for all emissions</a:t>
            </a:r>
            <a:r>
              <a:rPr lang="en-GB" b="1" dirty="0">
                <a:solidFill>
                  <a:srgbClr val="231F20"/>
                </a:solidFill>
                <a:latin typeface="Arial"/>
                <a:cs typeface="Arial"/>
              </a:rPr>
              <a:t>, </a:t>
            </a:r>
            <a:r>
              <a:rPr lang="en-GB" dirty="0">
                <a:solidFill>
                  <a:srgbClr val="231F20"/>
                </a:solidFill>
                <a:latin typeface="Arial"/>
                <a:cs typeface="Arial"/>
              </a:rPr>
              <a:t>including those embedded in the supply chain (the NHS Carbon Footprint Plus)</a:t>
            </a:r>
          </a:p>
          <a:p>
            <a:pPr marL="742950" lvl="1" indent="-285750">
              <a:spcBef>
                <a:spcPts val="600"/>
              </a:spcBef>
              <a:spcAft>
                <a:spcPts val="600"/>
              </a:spcAft>
              <a:buFont typeface="Wingdings" panose="05000000000000000000" pitchFamily="2" charset="2"/>
              <a:buChar char="Ø"/>
            </a:pPr>
            <a:r>
              <a:rPr lang="en-GB" sz="1600" i="1" dirty="0">
                <a:solidFill>
                  <a:srgbClr val="231F20"/>
                </a:solidFill>
                <a:latin typeface="Arial"/>
                <a:cs typeface="Arial"/>
              </a:rPr>
              <a:t>with an ambition for an </a:t>
            </a:r>
            <a:r>
              <a:rPr lang="en-GB" sz="1600" b="1" i="1" dirty="0">
                <a:solidFill>
                  <a:srgbClr val="231F20"/>
                </a:solidFill>
                <a:latin typeface="Arial"/>
                <a:cs typeface="Arial"/>
              </a:rPr>
              <a:t>80% reduction</a:t>
            </a:r>
            <a:r>
              <a:rPr lang="en-GB" sz="1600" i="1" dirty="0">
                <a:solidFill>
                  <a:srgbClr val="231F20"/>
                </a:solidFill>
                <a:latin typeface="Arial"/>
                <a:cs typeface="Arial"/>
              </a:rPr>
              <a:t>, compared with a 1990 baseline, </a:t>
            </a:r>
            <a:r>
              <a:rPr lang="en-GB" sz="1600" b="1" i="1" dirty="0">
                <a:solidFill>
                  <a:srgbClr val="231F20"/>
                </a:solidFill>
                <a:latin typeface="Arial"/>
                <a:cs typeface="Arial"/>
              </a:rPr>
              <a:t>by 2036 to 2039</a:t>
            </a:r>
            <a:r>
              <a:rPr lang="en-GB" sz="1600" i="1" dirty="0">
                <a:solidFill>
                  <a:srgbClr val="231F20"/>
                </a:solidFill>
                <a:latin typeface="Arial"/>
                <a:cs typeface="Arial"/>
              </a:rPr>
              <a:t>.  </a:t>
            </a:r>
            <a:endParaRPr lang="en-GB" sz="1600" i="1" dirty="0">
              <a:latin typeface="Arial"/>
              <a:cs typeface="Arial"/>
            </a:endParaRPr>
          </a:p>
        </p:txBody>
      </p:sp>
      <p:pic>
        <p:nvPicPr>
          <p:cNvPr id="4" name="Content Placeholder 4" descr="Chart, diagram&#10;&#10;Description automatically generated">
            <a:extLst>
              <a:ext uri="{FF2B5EF4-FFF2-40B4-BE49-F238E27FC236}">
                <a16:creationId xmlns:a16="http://schemas.microsoft.com/office/drawing/2014/main" id="{CF69E4C5-053C-F66B-7D23-8C5045F1768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48993" y="2196556"/>
            <a:ext cx="5053263" cy="4098576"/>
          </a:xfrm>
          <a:prstGeom prst="rect">
            <a:avLst/>
          </a:prstGeom>
        </p:spPr>
      </p:pic>
    </p:spTree>
    <p:extLst>
      <p:ext uri="{BB962C8B-B14F-4D97-AF65-F5344CB8AC3E}">
        <p14:creationId xmlns:p14="http://schemas.microsoft.com/office/powerpoint/2010/main" val="165643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DE77AC-2F9F-64C6-20A9-14F067B508B0}"/>
              </a:ext>
            </a:extLst>
          </p:cNvPr>
          <p:cNvSpPr/>
          <p:nvPr/>
        </p:nvSpPr>
        <p:spPr>
          <a:xfrm>
            <a:off x="171854" y="5239787"/>
            <a:ext cx="11848289" cy="1371600"/>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3CFC57A8-7C6F-7A00-C991-C18C053DD7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9207" y="1073463"/>
            <a:ext cx="11073585" cy="5638046"/>
          </a:xfrm>
          <a:prstGeom prst="rect">
            <a:avLst/>
          </a:prstGeom>
        </p:spPr>
      </p:pic>
      <p:sp>
        <p:nvSpPr>
          <p:cNvPr id="12" name="Title 11">
            <a:extLst>
              <a:ext uri="{FF2B5EF4-FFF2-40B4-BE49-F238E27FC236}">
                <a16:creationId xmlns:a16="http://schemas.microsoft.com/office/drawing/2014/main" id="{505BC9B0-C33D-26A4-703A-EB9969D33544}"/>
              </a:ext>
            </a:extLst>
          </p:cNvPr>
          <p:cNvSpPr>
            <a:spLocks noGrp="1"/>
          </p:cNvSpPr>
          <p:nvPr>
            <p:ph type="title"/>
          </p:nvPr>
        </p:nvSpPr>
        <p:spPr>
          <a:xfrm>
            <a:off x="393922" y="311286"/>
            <a:ext cx="11404154" cy="865186"/>
          </a:xfrm>
        </p:spPr>
        <p:txBody>
          <a:bodyPr>
            <a:normAutofit/>
          </a:bodyPr>
          <a:lstStyle/>
          <a:p>
            <a:r>
              <a:rPr lang="en-GB" sz="3200"/>
              <a:t>The Net Zero Supplier Roadmap</a:t>
            </a:r>
          </a:p>
        </p:txBody>
      </p:sp>
    </p:spTree>
    <p:extLst>
      <p:ext uri="{BB962C8B-B14F-4D97-AF65-F5344CB8AC3E}">
        <p14:creationId xmlns:p14="http://schemas.microsoft.com/office/powerpoint/2010/main" val="91882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a:xfrm>
            <a:off x="326770" y="208003"/>
            <a:ext cx="9969231" cy="831850"/>
          </a:xfrm>
        </p:spPr>
        <p:txBody>
          <a:bodyPr/>
          <a:lstStyle/>
          <a:p>
            <a:r>
              <a:rPr lang="en-GB"/>
              <a:t>The Business Case</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71034" y="576017"/>
            <a:ext cx="9766526" cy="822100"/>
          </a:xfrm>
        </p:spPr>
        <p:txBody>
          <a:bodyPr/>
          <a:lstStyle/>
          <a:p>
            <a:r>
              <a:rPr lang="en-GB" sz="1200" dirty="0"/>
              <a:t>Sterile surgical gowns provide essential barrier protection between patients and staff during invasive procedures. Reusable surgical gowns have been shown to be superior for safety with no increased risk of infection, they can be laundered for reuse some 75 times or more and save around 45%*</a:t>
            </a:r>
            <a:r>
              <a:rPr lang="en-GB" sz="1200" dirty="0">
                <a:solidFill>
                  <a:srgbClr val="000000"/>
                </a:solidFill>
              </a:rPr>
              <a:t> </a:t>
            </a:r>
            <a:r>
              <a:rPr lang="en-GB" sz="1200" dirty="0"/>
              <a:t>on cost and </a:t>
            </a:r>
            <a:r>
              <a:rPr lang="en-GB" sz="1200" dirty="0">
                <a:solidFill>
                  <a:schemeClr val="tx2"/>
                </a:solidFill>
                <a:hlinkClick r:id="rId3">
                  <a:extLst>
                    <a:ext uri="{A12FA001-AC4F-418D-AE19-62706E023703}">
                      <ahyp:hlinkClr xmlns:ahyp="http://schemas.microsoft.com/office/drawing/2018/hyperlinkcolor" val="tx"/>
                    </a:ext>
                  </a:extLst>
                </a:hlinkClick>
              </a:rPr>
              <a:t>69% on carbon</a:t>
            </a:r>
            <a:r>
              <a:rPr lang="en-GB" sz="1200" kern="0" dirty="0">
                <a:solidFill>
                  <a:schemeClr val="tx2"/>
                </a:solidFill>
                <a:cs typeface="Arial"/>
              </a:rPr>
              <a:t> </a:t>
            </a:r>
            <a:r>
              <a:rPr lang="en-GB" sz="1200" dirty="0"/>
              <a:t>compared to single use gowns </a:t>
            </a:r>
            <a:endParaRPr lang="en-GB" sz="1200" dirty="0">
              <a:ea typeface="+mj-lt"/>
              <a:cs typeface="+mj-lt"/>
            </a:endParaRPr>
          </a:p>
        </p:txBody>
      </p:sp>
      <p:sp>
        <p:nvSpPr>
          <p:cNvPr id="51" name="Rectangle 50">
            <a:extLst>
              <a:ext uri="{FF2B5EF4-FFF2-40B4-BE49-F238E27FC236}">
                <a16:creationId xmlns:a16="http://schemas.microsoft.com/office/drawing/2014/main" id="{950C6B16-BCC3-4A2C-990C-E4D21001802B}"/>
              </a:ext>
            </a:extLst>
          </p:cNvPr>
          <p:cNvSpPr/>
          <p:nvPr/>
        </p:nvSpPr>
        <p:spPr>
          <a:xfrm>
            <a:off x="890888" y="1488614"/>
            <a:ext cx="5123469" cy="986809"/>
          </a:xfrm>
          <a:prstGeom prst="rect">
            <a:avLst/>
          </a:prstGeom>
        </p:spPr>
        <p:txBody>
          <a:bodyPr wrap="square" lIns="91440" tIns="45720" rIns="91440" bIns="45720" anchor="t">
            <a:spAutoFit/>
          </a:bodyPr>
          <a:lstStyle/>
          <a:p>
            <a:pPr>
              <a:lnSpc>
                <a:spcPct val="112500"/>
              </a:lnSpc>
              <a:spcAft>
                <a:spcPts val="600"/>
              </a:spcAft>
            </a:pPr>
            <a:r>
              <a:rPr lang="en-GB" sz="1200" dirty="0">
                <a:cs typeface="Arial"/>
              </a:rPr>
              <a:t>Reusable gowns currently make up around 30% of the surgical gowns and 8% of the isolation gowns used by the NHS each year*, indicating significant scope to switch to reusable to save money and carbon.</a:t>
            </a:r>
            <a:endParaRPr lang="en-GB" sz="1200" dirty="0">
              <a:effectLst/>
              <a:cs typeface="Arial"/>
            </a:endParaRPr>
          </a:p>
          <a:p>
            <a:pPr>
              <a:lnSpc>
                <a:spcPct val="112500"/>
              </a:lnSpc>
              <a:spcAft>
                <a:spcPts val="600"/>
              </a:spcAft>
            </a:pPr>
            <a:endParaRPr lang="en-GB" sz="1200" dirty="0">
              <a:latin typeface="Arial"/>
              <a:cs typeface="Arial"/>
            </a:endParaRPr>
          </a:p>
        </p:txBody>
      </p:sp>
      <p:grpSp>
        <p:nvGrpSpPr>
          <p:cNvPr id="52" name="Group 51">
            <a:extLst>
              <a:ext uri="{FF2B5EF4-FFF2-40B4-BE49-F238E27FC236}">
                <a16:creationId xmlns:a16="http://schemas.microsoft.com/office/drawing/2014/main" id="{F8B64877-53A7-46DE-A883-560568D732FB}"/>
              </a:ext>
            </a:extLst>
          </p:cNvPr>
          <p:cNvGrpSpPr/>
          <p:nvPr/>
        </p:nvGrpSpPr>
        <p:grpSpPr>
          <a:xfrm>
            <a:off x="995391" y="2295880"/>
            <a:ext cx="5019166" cy="778162"/>
            <a:chOff x="329334" y="3714171"/>
            <a:chExt cx="5019166" cy="778162"/>
          </a:xfrm>
        </p:grpSpPr>
        <p:sp>
          <p:nvSpPr>
            <p:cNvPr id="53" name="Rectangle 52">
              <a:extLst>
                <a:ext uri="{FF2B5EF4-FFF2-40B4-BE49-F238E27FC236}">
                  <a16:creationId xmlns:a16="http://schemas.microsoft.com/office/drawing/2014/main" id="{F1944108-E274-4776-9251-B9B513B371EE}"/>
                </a:ext>
              </a:extLst>
            </p:cNvPr>
            <p:cNvSpPr>
              <a:spLocks/>
            </p:cNvSpPr>
            <p:nvPr/>
          </p:nvSpPr>
          <p:spPr>
            <a:xfrm>
              <a:off x="780131" y="3714171"/>
              <a:ext cx="4568369" cy="778162"/>
            </a:xfrm>
            <a:prstGeom prst="rect">
              <a:avLst/>
            </a:prstGeom>
          </p:spPr>
          <p:txBody>
            <a:bodyPr wrap="square" lIns="91440" tIns="45720" rIns="91440" bIns="45720" anchor="t">
              <a:spAutoFit/>
            </a:bodyPr>
            <a:lstStyle/>
            <a:p>
              <a:pPr>
                <a:lnSpc>
                  <a:spcPct val="112500"/>
                </a:lnSpc>
                <a:spcAft>
                  <a:spcPts val="600"/>
                </a:spcAft>
              </a:pPr>
              <a:r>
                <a:rPr lang="en-GB" sz="1200" b="1" kern="0">
                  <a:solidFill>
                    <a:schemeClr val="tx1">
                      <a:lumMod val="95000"/>
                      <a:lumOff val="5000"/>
                    </a:schemeClr>
                  </a:solidFill>
                </a:rPr>
                <a:t>Revenue and savings</a:t>
              </a:r>
            </a:p>
            <a:p>
              <a:pPr>
                <a:lnSpc>
                  <a:spcPct val="112500"/>
                </a:lnSpc>
                <a:spcAft>
                  <a:spcPts val="600"/>
                </a:spcAft>
              </a:pPr>
              <a:r>
                <a:rPr lang="en-GB" sz="1200" kern="0">
                  <a:cs typeface="Arial"/>
                </a:rPr>
                <a:t>On average reusable surgical gowns are 45%* cheaper, with VAT reclaimable on reusable products (NHS service code).</a:t>
              </a:r>
            </a:p>
          </p:txBody>
        </p:sp>
        <p:sp>
          <p:nvSpPr>
            <p:cNvPr id="54" name="Freeform 351">
              <a:extLst>
                <a:ext uri="{FF2B5EF4-FFF2-40B4-BE49-F238E27FC236}">
                  <a16:creationId xmlns:a16="http://schemas.microsoft.com/office/drawing/2014/main" id="{F3A79C78-6EC5-418D-8926-00CF700D3A4F}"/>
                </a:ext>
              </a:extLst>
            </p:cNvPr>
            <p:cNvSpPr>
              <a:spLocks noChangeAspect="1" noEditPoints="1"/>
            </p:cNvSpPr>
            <p:nvPr/>
          </p:nvSpPr>
          <p:spPr bwMode="auto">
            <a:xfrm>
              <a:off x="329334" y="3942183"/>
              <a:ext cx="369021" cy="369021"/>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endParaRPr lang="en-GB" sz="1200"/>
            </a:p>
          </p:txBody>
        </p:sp>
      </p:grpSp>
      <p:grpSp>
        <p:nvGrpSpPr>
          <p:cNvPr id="55" name="Group 54">
            <a:extLst>
              <a:ext uri="{FF2B5EF4-FFF2-40B4-BE49-F238E27FC236}">
                <a16:creationId xmlns:a16="http://schemas.microsoft.com/office/drawing/2014/main" id="{8AC19EC5-F606-4540-AE67-FBC2E0D7F6E4}"/>
              </a:ext>
            </a:extLst>
          </p:cNvPr>
          <p:cNvGrpSpPr/>
          <p:nvPr/>
        </p:nvGrpSpPr>
        <p:grpSpPr>
          <a:xfrm>
            <a:off x="994188" y="4297488"/>
            <a:ext cx="5001306" cy="1000920"/>
            <a:chOff x="1994569" y="4930449"/>
            <a:chExt cx="4081672" cy="1000920"/>
          </a:xfrm>
        </p:grpSpPr>
        <p:sp>
          <p:nvSpPr>
            <p:cNvPr id="56" name="Rectangle 55">
              <a:extLst>
                <a:ext uri="{FF2B5EF4-FFF2-40B4-BE49-F238E27FC236}">
                  <a16:creationId xmlns:a16="http://schemas.microsoft.com/office/drawing/2014/main" id="{6CFA7CA7-A3A2-437C-AE55-9FC1FA3F98B1}"/>
                </a:ext>
              </a:extLst>
            </p:cNvPr>
            <p:cNvSpPr>
              <a:spLocks/>
            </p:cNvSpPr>
            <p:nvPr/>
          </p:nvSpPr>
          <p:spPr>
            <a:xfrm>
              <a:off x="2362474" y="4930449"/>
              <a:ext cx="3713767" cy="1000920"/>
            </a:xfrm>
            <a:prstGeom prst="rect">
              <a:avLst/>
            </a:prstGeom>
          </p:spPr>
          <p:txBody>
            <a:bodyPr wrap="square" lIns="91440" tIns="45720" rIns="91440" bIns="45720" anchor="t">
              <a:spAutoFit/>
            </a:bodyPr>
            <a:lstStyle/>
            <a:p>
              <a:pPr>
                <a:lnSpc>
                  <a:spcPct val="112500"/>
                </a:lnSpc>
                <a:spcAft>
                  <a:spcPts val="600"/>
                </a:spcAft>
              </a:pPr>
              <a:r>
                <a:rPr lang="en-GB" sz="1200" b="1" kern="0" dirty="0">
                  <a:solidFill>
                    <a:schemeClr val="tx1">
                      <a:lumMod val="95000"/>
                      <a:lumOff val="5000"/>
                    </a:schemeClr>
                  </a:solidFill>
                </a:rPr>
                <a:t>Greener NHS ambition</a:t>
              </a:r>
            </a:p>
            <a:p>
              <a:pPr>
                <a:lnSpc>
                  <a:spcPct val="112500"/>
                </a:lnSpc>
                <a:spcAft>
                  <a:spcPts val="600"/>
                </a:spcAft>
              </a:pPr>
              <a:r>
                <a:rPr lang="en-GB" sz="1200" kern="0" dirty="0">
                  <a:cs typeface="Arial"/>
                </a:rPr>
                <a:t>Life Cycle Assessments (</a:t>
              </a:r>
              <a:r>
                <a:rPr lang="en-GB" sz="1200" kern="0" dirty="0" err="1">
                  <a:solidFill>
                    <a:schemeClr val="tx2"/>
                  </a:solidFill>
                  <a:cs typeface="Arial"/>
                  <a:hlinkClick r:id="rId3">
                    <a:extLst>
                      <a:ext uri="{A12FA001-AC4F-418D-AE19-62706E023703}">
                        <ahyp:hlinkClr xmlns:ahyp="http://schemas.microsoft.com/office/drawing/2018/hyperlinkcolor" val="tx"/>
                      </a:ext>
                    </a:extLst>
                  </a:hlinkClick>
                </a:rPr>
                <a:t>Blazewski</a:t>
              </a:r>
              <a:r>
                <a:rPr lang="en-GB" sz="1200" kern="0" dirty="0">
                  <a:solidFill>
                    <a:schemeClr val="tx2"/>
                  </a:solidFill>
                  <a:cs typeface="Arial"/>
                  <a:hlinkClick r:id="rId3">
                    <a:extLst>
                      <a:ext uri="{A12FA001-AC4F-418D-AE19-62706E023703}">
                        <ahyp:hlinkClr xmlns:ahyp="http://schemas.microsoft.com/office/drawing/2018/hyperlinkcolor" val="tx"/>
                      </a:ext>
                    </a:extLst>
                  </a:hlinkClick>
                </a:rPr>
                <a:t> &amp; Rothman</a:t>
              </a:r>
              <a:r>
                <a:rPr lang="en-GB" sz="1200" kern="0" dirty="0">
                  <a:cs typeface="Arial"/>
                </a:rPr>
                <a:t>; </a:t>
              </a:r>
              <a:r>
                <a:rPr lang="en-GB" sz="1200" kern="0" dirty="0" err="1">
                  <a:solidFill>
                    <a:schemeClr val="tx2"/>
                  </a:solidFill>
                  <a:cs typeface="Arial"/>
                  <a:hlinkClick r:id="rId4">
                    <a:extLst>
                      <a:ext uri="{A12FA001-AC4F-418D-AE19-62706E023703}">
                        <ahyp:hlinkClr xmlns:ahyp="http://schemas.microsoft.com/office/drawing/2018/hyperlinkcolor" val="tx"/>
                      </a:ext>
                    </a:extLst>
                  </a:hlinkClick>
                </a:rPr>
                <a:t>Vozzola</a:t>
              </a:r>
              <a:r>
                <a:rPr lang="en-GB" sz="1200" kern="0" dirty="0">
                  <a:solidFill>
                    <a:schemeClr val="tx2"/>
                  </a:solidFill>
                  <a:cs typeface="Arial"/>
                  <a:hlinkClick r:id="rId4">
                    <a:extLst>
                      <a:ext uri="{A12FA001-AC4F-418D-AE19-62706E023703}">
                        <ahyp:hlinkClr xmlns:ahyp="http://schemas.microsoft.com/office/drawing/2018/hyperlinkcolor" val="tx"/>
                      </a:ext>
                    </a:extLst>
                  </a:hlinkClick>
                </a:rPr>
                <a:t> et al</a:t>
              </a:r>
              <a:r>
                <a:rPr lang="en-GB" sz="1200" kern="0" dirty="0">
                  <a:cs typeface="Arial"/>
                </a:rPr>
                <a:t>)</a:t>
              </a:r>
              <a:r>
                <a:rPr lang="en-GB" sz="1200" kern="0" dirty="0">
                  <a:solidFill>
                    <a:schemeClr val="tx2"/>
                  </a:solidFill>
                  <a:cs typeface="Arial"/>
                </a:rPr>
                <a:t> </a:t>
              </a:r>
              <a:r>
                <a:rPr lang="en-GB" sz="1200" kern="0" dirty="0">
                  <a:cs typeface="Arial"/>
                </a:rPr>
                <a:t>report carbon reductions of 69% by switching, which also supports NHS aims to reduce single-use clinical plastics by 10%.</a:t>
              </a:r>
            </a:p>
          </p:txBody>
        </p:sp>
        <p:sp>
          <p:nvSpPr>
            <p:cNvPr id="57" name="Freeform 591">
              <a:extLst>
                <a:ext uri="{FF2B5EF4-FFF2-40B4-BE49-F238E27FC236}">
                  <a16:creationId xmlns:a16="http://schemas.microsoft.com/office/drawing/2014/main" id="{A911A35D-EF92-4CDF-B856-D15B51BC0DD0}"/>
                </a:ext>
              </a:extLst>
            </p:cNvPr>
            <p:cNvSpPr>
              <a:spLocks noChangeAspect="1" noEditPoints="1"/>
            </p:cNvSpPr>
            <p:nvPr/>
          </p:nvSpPr>
          <p:spPr bwMode="auto">
            <a:xfrm>
              <a:off x="1994569" y="5133205"/>
              <a:ext cx="325217" cy="369021"/>
            </a:xfrm>
            <a:custGeom>
              <a:avLst/>
              <a:gdLst>
                <a:gd name="T0" fmla="*/ 0 w 512"/>
                <a:gd name="T1" fmla="*/ 256 h 512"/>
                <a:gd name="T2" fmla="*/ 512 w 512"/>
                <a:gd name="T3" fmla="*/ 256 h 512"/>
                <a:gd name="T4" fmla="*/ 295 w 512"/>
                <a:gd name="T5" fmla="*/ 202 h 512"/>
                <a:gd name="T6" fmla="*/ 253 w 512"/>
                <a:gd name="T7" fmla="*/ 138 h 512"/>
                <a:gd name="T8" fmla="*/ 192 w 512"/>
                <a:gd name="T9" fmla="*/ 222 h 512"/>
                <a:gd name="T10" fmla="*/ 237 w 512"/>
                <a:gd name="T11" fmla="*/ 121 h 512"/>
                <a:gd name="T12" fmla="*/ 264 w 512"/>
                <a:gd name="T13" fmla="*/ 117 h 512"/>
                <a:gd name="T14" fmla="*/ 273 w 512"/>
                <a:gd name="T15" fmla="*/ 122 h 512"/>
                <a:gd name="T16" fmla="*/ 314 w 512"/>
                <a:gd name="T17" fmla="*/ 174 h 512"/>
                <a:gd name="T18" fmla="*/ 335 w 512"/>
                <a:gd name="T19" fmla="*/ 177 h 512"/>
                <a:gd name="T20" fmla="*/ 317 w 512"/>
                <a:gd name="T21" fmla="*/ 227 h 512"/>
                <a:gd name="T22" fmla="*/ 274 w 512"/>
                <a:gd name="T23" fmla="*/ 220 h 512"/>
                <a:gd name="T24" fmla="*/ 277 w 512"/>
                <a:gd name="T25" fmla="*/ 199 h 512"/>
                <a:gd name="T26" fmla="*/ 234 w 512"/>
                <a:gd name="T27" fmla="*/ 362 h 512"/>
                <a:gd name="T28" fmla="*/ 124 w 512"/>
                <a:gd name="T29" fmla="*/ 373 h 512"/>
                <a:gd name="T30" fmla="*/ 107 w 512"/>
                <a:gd name="T31" fmla="*/ 354 h 512"/>
                <a:gd name="T32" fmla="*/ 143 w 512"/>
                <a:gd name="T33" fmla="*/ 280 h 512"/>
                <a:gd name="T34" fmla="*/ 120 w 512"/>
                <a:gd name="T35" fmla="*/ 277 h 512"/>
                <a:gd name="T36" fmla="*/ 166 w 512"/>
                <a:gd name="T37" fmla="*/ 249 h 512"/>
                <a:gd name="T38" fmla="*/ 194 w 512"/>
                <a:gd name="T39" fmla="*/ 295 h 512"/>
                <a:gd name="T40" fmla="*/ 184 w 512"/>
                <a:gd name="T41" fmla="*/ 309 h 512"/>
                <a:gd name="T42" fmla="*/ 166 w 512"/>
                <a:gd name="T43" fmla="*/ 283 h 512"/>
                <a:gd name="T44" fmla="*/ 130 w 512"/>
                <a:gd name="T45" fmla="*/ 352 h 512"/>
                <a:gd name="T46" fmla="*/ 234 w 512"/>
                <a:gd name="T47" fmla="*/ 362 h 512"/>
                <a:gd name="T48" fmla="*/ 396 w 512"/>
                <a:gd name="T49" fmla="*/ 368 h 512"/>
                <a:gd name="T50" fmla="*/ 295 w 512"/>
                <a:gd name="T51" fmla="*/ 373 h 512"/>
                <a:gd name="T52" fmla="*/ 311 w 512"/>
                <a:gd name="T53" fmla="*/ 404 h 512"/>
                <a:gd name="T54" fmla="*/ 296 w 512"/>
                <a:gd name="T55" fmla="*/ 404 h 512"/>
                <a:gd name="T56" fmla="*/ 266 w 512"/>
                <a:gd name="T57" fmla="*/ 359 h 512"/>
                <a:gd name="T58" fmla="*/ 311 w 512"/>
                <a:gd name="T59" fmla="*/ 330 h 512"/>
                <a:gd name="T60" fmla="*/ 304 w 512"/>
                <a:gd name="T61" fmla="*/ 352 h 512"/>
                <a:gd name="T62" fmla="*/ 383 w 512"/>
                <a:gd name="T63" fmla="*/ 348 h 512"/>
                <a:gd name="T64" fmla="*/ 341 w 512"/>
                <a:gd name="T65" fmla="*/ 254 h 512"/>
                <a:gd name="T66" fmla="*/ 405 w 512"/>
                <a:gd name="T67" fmla="*/ 34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5" y="202"/>
                  </a:moveTo>
                  <a:cubicBezTo>
                    <a:pt x="258" y="138"/>
                    <a:pt x="258" y="138"/>
                    <a:pt x="258" y="138"/>
                  </a:cubicBezTo>
                  <a:cubicBezTo>
                    <a:pt x="253" y="138"/>
                    <a:pt x="253" y="138"/>
                    <a:pt x="253" y="138"/>
                  </a:cubicBezTo>
                  <a:cubicBezTo>
                    <a:pt x="206" y="218"/>
                    <a:pt x="206" y="218"/>
                    <a:pt x="206" y="218"/>
                  </a:cubicBezTo>
                  <a:cubicBezTo>
                    <a:pt x="203" y="224"/>
                    <a:pt x="197" y="225"/>
                    <a:pt x="192" y="222"/>
                  </a:cubicBezTo>
                  <a:cubicBezTo>
                    <a:pt x="186" y="219"/>
                    <a:pt x="185" y="212"/>
                    <a:pt x="188" y="207"/>
                  </a:cubicBezTo>
                  <a:cubicBezTo>
                    <a:pt x="237" y="121"/>
                    <a:pt x="237" y="121"/>
                    <a:pt x="237" y="121"/>
                  </a:cubicBezTo>
                  <a:cubicBezTo>
                    <a:pt x="239" y="118"/>
                    <a:pt x="243" y="116"/>
                    <a:pt x="247" y="116"/>
                  </a:cubicBezTo>
                  <a:cubicBezTo>
                    <a:pt x="264" y="117"/>
                    <a:pt x="264" y="117"/>
                    <a:pt x="264" y="117"/>
                  </a:cubicBezTo>
                  <a:cubicBezTo>
                    <a:pt x="264" y="117"/>
                    <a:pt x="264" y="117"/>
                    <a:pt x="264" y="117"/>
                  </a:cubicBezTo>
                  <a:cubicBezTo>
                    <a:pt x="267" y="117"/>
                    <a:pt x="271" y="118"/>
                    <a:pt x="273" y="122"/>
                  </a:cubicBezTo>
                  <a:cubicBezTo>
                    <a:pt x="311" y="187"/>
                    <a:pt x="311" y="187"/>
                    <a:pt x="311" y="187"/>
                  </a:cubicBezTo>
                  <a:cubicBezTo>
                    <a:pt x="314" y="174"/>
                    <a:pt x="314" y="174"/>
                    <a:pt x="314" y="174"/>
                  </a:cubicBezTo>
                  <a:cubicBezTo>
                    <a:pt x="315" y="168"/>
                    <a:pt x="320" y="164"/>
                    <a:pt x="326" y="165"/>
                  </a:cubicBezTo>
                  <a:cubicBezTo>
                    <a:pt x="332" y="166"/>
                    <a:pt x="336" y="171"/>
                    <a:pt x="335" y="177"/>
                  </a:cubicBezTo>
                  <a:cubicBezTo>
                    <a:pt x="327" y="219"/>
                    <a:pt x="327" y="219"/>
                    <a:pt x="327" y="219"/>
                  </a:cubicBezTo>
                  <a:cubicBezTo>
                    <a:pt x="326" y="224"/>
                    <a:pt x="322" y="227"/>
                    <a:pt x="317" y="227"/>
                  </a:cubicBezTo>
                  <a:cubicBezTo>
                    <a:pt x="316" y="227"/>
                    <a:pt x="315" y="227"/>
                    <a:pt x="315" y="227"/>
                  </a:cubicBezTo>
                  <a:cubicBezTo>
                    <a:pt x="274" y="220"/>
                    <a:pt x="274" y="220"/>
                    <a:pt x="274" y="220"/>
                  </a:cubicBezTo>
                  <a:cubicBezTo>
                    <a:pt x="268" y="219"/>
                    <a:pt x="264" y="213"/>
                    <a:pt x="265" y="207"/>
                  </a:cubicBezTo>
                  <a:cubicBezTo>
                    <a:pt x="266" y="202"/>
                    <a:pt x="271" y="198"/>
                    <a:pt x="277" y="199"/>
                  </a:cubicBezTo>
                  <a:lnTo>
                    <a:pt x="295" y="202"/>
                  </a:lnTo>
                  <a:close/>
                  <a:moveTo>
                    <a:pt x="234" y="362"/>
                  </a:moveTo>
                  <a:cubicBezTo>
                    <a:pt x="234" y="368"/>
                    <a:pt x="230" y="373"/>
                    <a:pt x="224" y="373"/>
                  </a:cubicBezTo>
                  <a:cubicBezTo>
                    <a:pt x="124" y="373"/>
                    <a:pt x="124" y="373"/>
                    <a:pt x="124" y="373"/>
                  </a:cubicBezTo>
                  <a:cubicBezTo>
                    <a:pt x="121" y="373"/>
                    <a:pt x="117" y="371"/>
                    <a:pt x="115" y="368"/>
                  </a:cubicBezTo>
                  <a:cubicBezTo>
                    <a:pt x="107" y="354"/>
                    <a:pt x="107" y="354"/>
                    <a:pt x="107" y="354"/>
                  </a:cubicBezTo>
                  <a:cubicBezTo>
                    <a:pt x="105" y="351"/>
                    <a:pt x="105" y="347"/>
                    <a:pt x="107" y="343"/>
                  </a:cubicBezTo>
                  <a:cubicBezTo>
                    <a:pt x="143" y="280"/>
                    <a:pt x="143" y="280"/>
                    <a:pt x="143" y="280"/>
                  </a:cubicBezTo>
                  <a:cubicBezTo>
                    <a:pt x="134" y="283"/>
                    <a:pt x="134" y="283"/>
                    <a:pt x="134" y="283"/>
                  </a:cubicBezTo>
                  <a:cubicBezTo>
                    <a:pt x="128" y="285"/>
                    <a:pt x="122" y="282"/>
                    <a:pt x="120" y="277"/>
                  </a:cubicBezTo>
                  <a:cubicBezTo>
                    <a:pt x="118" y="271"/>
                    <a:pt x="121" y="265"/>
                    <a:pt x="126" y="263"/>
                  </a:cubicBezTo>
                  <a:cubicBezTo>
                    <a:pt x="166" y="249"/>
                    <a:pt x="166" y="249"/>
                    <a:pt x="166" y="249"/>
                  </a:cubicBezTo>
                  <a:cubicBezTo>
                    <a:pt x="171" y="247"/>
                    <a:pt x="178" y="250"/>
                    <a:pt x="180" y="256"/>
                  </a:cubicBezTo>
                  <a:cubicBezTo>
                    <a:pt x="194" y="295"/>
                    <a:pt x="194" y="295"/>
                    <a:pt x="194" y="295"/>
                  </a:cubicBezTo>
                  <a:cubicBezTo>
                    <a:pt x="196" y="301"/>
                    <a:pt x="193" y="307"/>
                    <a:pt x="187" y="309"/>
                  </a:cubicBezTo>
                  <a:cubicBezTo>
                    <a:pt x="186" y="309"/>
                    <a:pt x="185" y="309"/>
                    <a:pt x="184" y="309"/>
                  </a:cubicBezTo>
                  <a:cubicBezTo>
                    <a:pt x="179" y="309"/>
                    <a:pt x="175" y="307"/>
                    <a:pt x="174" y="302"/>
                  </a:cubicBezTo>
                  <a:cubicBezTo>
                    <a:pt x="166" y="283"/>
                    <a:pt x="166" y="283"/>
                    <a:pt x="166" y="283"/>
                  </a:cubicBezTo>
                  <a:cubicBezTo>
                    <a:pt x="128" y="348"/>
                    <a:pt x="128" y="348"/>
                    <a:pt x="128" y="348"/>
                  </a:cubicBezTo>
                  <a:cubicBezTo>
                    <a:pt x="130" y="352"/>
                    <a:pt x="130" y="352"/>
                    <a:pt x="130" y="352"/>
                  </a:cubicBezTo>
                  <a:cubicBezTo>
                    <a:pt x="224" y="352"/>
                    <a:pt x="224" y="352"/>
                    <a:pt x="224" y="352"/>
                  </a:cubicBezTo>
                  <a:cubicBezTo>
                    <a:pt x="230" y="352"/>
                    <a:pt x="234" y="356"/>
                    <a:pt x="234" y="362"/>
                  </a:cubicBezTo>
                  <a:close/>
                  <a:moveTo>
                    <a:pt x="405" y="354"/>
                  </a:moveTo>
                  <a:cubicBezTo>
                    <a:pt x="396" y="368"/>
                    <a:pt x="396" y="368"/>
                    <a:pt x="396" y="368"/>
                  </a:cubicBezTo>
                  <a:cubicBezTo>
                    <a:pt x="394" y="371"/>
                    <a:pt x="391" y="373"/>
                    <a:pt x="387" y="373"/>
                  </a:cubicBezTo>
                  <a:cubicBezTo>
                    <a:pt x="295" y="373"/>
                    <a:pt x="295" y="373"/>
                    <a:pt x="295" y="373"/>
                  </a:cubicBezTo>
                  <a:cubicBezTo>
                    <a:pt x="311" y="389"/>
                    <a:pt x="311" y="389"/>
                    <a:pt x="311" y="389"/>
                  </a:cubicBezTo>
                  <a:cubicBezTo>
                    <a:pt x="315" y="393"/>
                    <a:pt x="315" y="400"/>
                    <a:pt x="311" y="404"/>
                  </a:cubicBezTo>
                  <a:cubicBezTo>
                    <a:pt x="309" y="406"/>
                    <a:pt x="306" y="407"/>
                    <a:pt x="303" y="407"/>
                  </a:cubicBezTo>
                  <a:cubicBezTo>
                    <a:pt x="300" y="407"/>
                    <a:pt x="298" y="406"/>
                    <a:pt x="296" y="404"/>
                  </a:cubicBezTo>
                  <a:cubicBezTo>
                    <a:pt x="266" y="374"/>
                    <a:pt x="266" y="374"/>
                    <a:pt x="266" y="374"/>
                  </a:cubicBezTo>
                  <a:cubicBezTo>
                    <a:pt x="262" y="370"/>
                    <a:pt x="262" y="363"/>
                    <a:pt x="266" y="359"/>
                  </a:cubicBezTo>
                  <a:cubicBezTo>
                    <a:pt x="296" y="330"/>
                    <a:pt x="296" y="330"/>
                    <a:pt x="296" y="330"/>
                  </a:cubicBezTo>
                  <a:cubicBezTo>
                    <a:pt x="300" y="325"/>
                    <a:pt x="307" y="325"/>
                    <a:pt x="311" y="330"/>
                  </a:cubicBezTo>
                  <a:cubicBezTo>
                    <a:pt x="315" y="334"/>
                    <a:pt x="315" y="341"/>
                    <a:pt x="311" y="345"/>
                  </a:cubicBezTo>
                  <a:cubicBezTo>
                    <a:pt x="304" y="352"/>
                    <a:pt x="304" y="352"/>
                    <a:pt x="304" y="352"/>
                  </a:cubicBezTo>
                  <a:cubicBezTo>
                    <a:pt x="381" y="352"/>
                    <a:pt x="381" y="352"/>
                    <a:pt x="381" y="352"/>
                  </a:cubicBezTo>
                  <a:cubicBezTo>
                    <a:pt x="383" y="348"/>
                    <a:pt x="383" y="348"/>
                    <a:pt x="383" y="348"/>
                  </a:cubicBezTo>
                  <a:cubicBezTo>
                    <a:pt x="337" y="268"/>
                    <a:pt x="337" y="268"/>
                    <a:pt x="337" y="268"/>
                  </a:cubicBezTo>
                  <a:cubicBezTo>
                    <a:pt x="334" y="263"/>
                    <a:pt x="335" y="257"/>
                    <a:pt x="341" y="254"/>
                  </a:cubicBezTo>
                  <a:cubicBezTo>
                    <a:pt x="346" y="251"/>
                    <a:pt x="352" y="253"/>
                    <a:pt x="355" y="258"/>
                  </a:cubicBezTo>
                  <a:cubicBezTo>
                    <a:pt x="405" y="343"/>
                    <a:pt x="405" y="343"/>
                    <a:pt x="405" y="343"/>
                  </a:cubicBezTo>
                  <a:cubicBezTo>
                    <a:pt x="407" y="347"/>
                    <a:pt x="407" y="351"/>
                    <a:pt x="405" y="354"/>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endParaRPr lang="en-GB" sz="1200"/>
            </a:p>
          </p:txBody>
        </p:sp>
      </p:grpSp>
      <p:sp>
        <p:nvSpPr>
          <p:cNvPr id="5" name="Rectangle: Rounded Corners 4">
            <a:extLst>
              <a:ext uri="{FF2B5EF4-FFF2-40B4-BE49-F238E27FC236}">
                <a16:creationId xmlns:a16="http://schemas.microsoft.com/office/drawing/2014/main" id="{148F6BBC-08BF-4B10-A9FF-E4DB898979AD}"/>
              </a:ext>
            </a:extLst>
          </p:cNvPr>
          <p:cNvSpPr/>
          <p:nvPr/>
        </p:nvSpPr>
        <p:spPr bwMode="auto">
          <a:xfrm>
            <a:off x="-180575" y="1328055"/>
            <a:ext cx="725519" cy="972000"/>
          </a:xfrm>
          <a:prstGeom prst="roundRect">
            <a:avLst>
              <a:gd name="adj" fmla="val 19330"/>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6" name="Rectangle: Rounded Corners 5">
            <a:extLst>
              <a:ext uri="{FF2B5EF4-FFF2-40B4-BE49-F238E27FC236}">
                <a16:creationId xmlns:a16="http://schemas.microsoft.com/office/drawing/2014/main" id="{A0BF3D10-F30E-46FD-BA8B-228378AAF42C}"/>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7" name="Rectangle: Rounded Corners 6">
            <a:extLst>
              <a:ext uri="{FF2B5EF4-FFF2-40B4-BE49-F238E27FC236}">
                <a16:creationId xmlns:a16="http://schemas.microsoft.com/office/drawing/2014/main" id="{893775FD-38AA-48E6-A57A-CBC391CEB40B}"/>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8" name="Rectangle: Rounded Corners 7">
            <a:extLst>
              <a:ext uri="{FF2B5EF4-FFF2-40B4-BE49-F238E27FC236}">
                <a16:creationId xmlns:a16="http://schemas.microsoft.com/office/drawing/2014/main" id="{8E20C1D5-1014-4F41-AD25-05F7FFEFF249}"/>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24C02BAD-04E5-44CC-A63C-39F8347063F7}"/>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20" name="Rectangle 19">
            <a:extLst>
              <a:ext uri="{FF2B5EF4-FFF2-40B4-BE49-F238E27FC236}">
                <a16:creationId xmlns:a16="http://schemas.microsoft.com/office/drawing/2014/main" id="{EA5634D7-85C2-4658-9771-35E0F91DE1A5}"/>
              </a:ext>
            </a:extLst>
          </p:cNvPr>
          <p:cNvSpPr/>
          <p:nvPr/>
        </p:nvSpPr>
        <p:spPr bwMode="auto">
          <a:xfrm>
            <a:off x="6473506" y="3074042"/>
            <a:ext cx="5354316" cy="311460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2448735-3396-40CC-A70C-B550B566ECD9}"/>
              </a:ext>
            </a:extLst>
          </p:cNvPr>
          <p:cNvSpPr/>
          <p:nvPr/>
        </p:nvSpPr>
        <p:spPr>
          <a:xfrm>
            <a:off x="6600243" y="3175030"/>
            <a:ext cx="5083437" cy="168110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500"/>
              </a:lnSpc>
              <a:spcBef>
                <a:spcPts val="0"/>
              </a:spcBef>
              <a:spcAft>
                <a:spcPts val="30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a:ea typeface="Times New Roman" panose="02020603050405020304" pitchFamily="18" charset="0"/>
                <a:cs typeface="Arial"/>
              </a:rPr>
              <a:t>Case study </a:t>
            </a:r>
            <a:r>
              <a:rPr lang="en-GB" sz="1200" b="1" dirty="0">
                <a:solidFill>
                  <a:schemeClr val="tx2"/>
                </a:solidFill>
                <a:latin typeface="Arial"/>
                <a:ea typeface="Times New Roman" panose="02020603050405020304" pitchFamily="18" charset="0"/>
                <a:cs typeface="Arial"/>
              </a:rPr>
              <a:t>e</a:t>
            </a:r>
            <a:r>
              <a:rPr kumimoji="0" lang="en-GB" sz="1200" b="1" i="0" u="none" strike="noStrike" kern="1200" cap="none" spc="0" normalizeH="0" baseline="0" noProof="0" dirty="0">
                <a:ln>
                  <a:noFill/>
                </a:ln>
                <a:solidFill>
                  <a:schemeClr val="tx2"/>
                </a:solidFill>
                <a:effectLst/>
                <a:uLnTx/>
                <a:uFillTx/>
                <a:latin typeface="Arial"/>
                <a:ea typeface="Times New Roman" panose="02020603050405020304" pitchFamily="18" charset="0"/>
                <a:cs typeface="Arial"/>
              </a:rPr>
              <a:t>xample</a:t>
            </a:r>
          </a:p>
          <a:p>
            <a:pPr>
              <a:lnSpc>
                <a:spcPct val="112500"/>
              </a:lnSpc>
              <a:spcAft>
                <a:spcPts val="300"/>
              </a:spcAft>
              <a:defRPr/>
            </a:pPr>
            <a:r>
              <a:rPr lang="en-GB" sz="1200" dirty="0">
                <a:ea typeface="+mn-lt"/>
                <a:cs typeface="+mn-lt"/>
              </a:rPr>
              <a:t>Royal Derby Hospital moved to reusable sterile gowns reducing the number of single use gowns purchased annually from 100K to some 3k reusable gowns servicing the same 100k use requirements, delivering £91k financial savings, 19 Tonnes CO2e and storage efficiencies.</a:t>
            </a:r>
          </a:p>
          <a:p>
            <a:pPr>
              <a:defRPr/>
            </a:pPr>
            <a:endParaRPr lang="en-GB" dirty="0">
              <a:ea typeface="+mn-lt"/>
              <a:cs typeface="+mn-lt"/>
            </a:endParaRPr>
          </a:p>
          <a:p>
            <a:pPr>
              <a:lnSpc>
                <a:spcPct val="112500"/>
              </a:lnSpc>
              <a:spcAft>
                <a:spcPts val="300"/>
              </a:spcAft>
              <a:defRPr/>
            </a:pPr>
            <a:endParaRPr lang="en-GB" sz="1200" b="0" i="0" u="none" strike="noStrike" kern="1200" cap="none" spc="0" normalizeH="0" baseline="0" noProof="0" dirty="0">
              <a:ln>
                <a:noFill/>
              </a:ln>
              <a:solidFill>
                <a:srgbClr val="000000"/>
              </a:solidFill>
              <a:effectLst/>
              <a:highlight>
                <a:srgbClr val="FFFF00"/>
              </a:highlight>
              <a:uLnTx/>
              <a:uFillTx/>
              <a:latin typeface="Arial"/>
              <a:ea typeface="Times New Roman" panose="02020603050405020304" pitchFamily="18" charset="0"/>
              <a:cs typeface="Arial"/>
            </a:endParaRPr>
          </a:p>
        </p:txBody>
      </p:sp>
      <p:sp>
        <p:nvSpPr>
          <p:cNvPr id="27" name="Rectangle 26">
            <a:extLst>
              <a:ext uri="{FF2B5EF4-FFF2-40B4-BE49-F238E27FC236}">
                <a16:creationId xmlns:a16="http://schemas.microsoft.com/office/drawing/2014/main" id="{C5733A24-59A9-4E0A-B2ED-8C5047DBEE7E}"/>
              </a:ext>
            </a:extLst>
          </p:cNvPr>
          <p:cNvSpPr>
            <a:spLocks/>
          </p:cNvSpPr>
          <p:nvPr/>
        </p:nvSpPr>
        <p:spPr>
          <a:xfrm>
            <a:off x="1449313" y="5348382"/>
            <a:ext cx="4690904" cy="98680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2500"/>
              </a:lnSpc>
              <a:spcAft>
                <a:spcPts val="600"/>
              </a:spcAft>
              <a:defRPr/>
            </a:pPr>
            <a:r>
              <a:rPr lang="en-GB" sz="1200" b="1" kern="0" dirty="0">
                <a:solidFill>
                  <a:schemeClr val="tx1">
                    <a:lumMod val="95000"/>
                    <a:lumOff val="5000"/>
                  </a:schemeClr>
                </a:solidFill>
                <a:latin typeface="Arial"/>
              </a:rPr>
              <a:t>Ease of implementation</a:t>
            </a:r>
          </a:p>
          <a:p>
            <a:pPr>
              <a:lnSpc>
                <a:spcPct val="112500"/>
              </a:lnSpc>
              <a:spcAft>
                <a:spcPts val="600"/>
              </a:spcAft>
              <a:defRPr/>
            </a:pPr>
            <a:r>
              <a:rPr lang="en-GB" sz="1200" kern="0" dirty="0">
                <a:latin typeface="Arial"/>
                <a:cs typeface="Arial"/>
              </a:rPr>
              <a:t>Laundered gowns are frequently replenished,</a:t>
            </a:r>
            <a:r>
              <a:rPr lang="en-GB" sz="1200" i="0" u="none" strike="noStrike" kern="0" cap="none" spc="0" normalizeH="0" baseline="0" noProof="0" dirty="0">
                <a:ln>
                  <a:noFill/>
                </a:ln>
                <a:effectLst/>
                <a:uLnTx/>
                <a:uFillTx/>
                <a:latin typeface="Arial"/>
                <a:cs typeface="Arial"/>
              </a:rPr>
              <a:t> </a:t>
            </a:r>
            <a:r>
              <a:rPr lang="en-GB" sz="1200" kern="0" dirty="0">
                <a:latin typeface="Arial"/>
                <a:cs typeface="Arial"/>
              </a:rPr>
              <a:t>requiring</a:t>
            </a:r>
            <a:r>
              <a:rPr lang="en-GB" sz="1200" i="0" u="none" strike="noStrike" kern="0" cap="none" spc="0" normalizeH="0" baseline="0" noProof="0" dirty="0">
                <a:ln>
                  <a:noFill/>
                </a:ln>
                <a:effectLst/>
                <a:uLnTx/>
                <a:uFillTx/>
                <a:latin typeface="Arial"/>
                <a:cs typeface="Arial"/>
              </a:rPr>
              <a:t> less storage space </a:t>
            </a:r>
            <a:r>
              <a:rPr lang="en-GB" sz="1200" kern="0" dirty="0">
                <a:latin typeface="Arial"/>
                <a:cs typeface="Arial"/>
              </a:rPr>
              <a:t>than single use gowns that are stored in greater volumes to ensure resilience for </a:t>
            </a:r>
            <a:r>
              <a:rPr lang="en-GB" sz="1200" i="0" u="none" strike="noStrike" kern="0" cap="none" spc="0" normalizeH="0" baseline="0" noProof="0" dirty="0">
                <a:ln>
                  <a:noFill/>
                </a:ln>
                <a:effectLst/>
                <a:uLnTx/>
                <a:uFillTx/>
                <a:latin typeface="Arial"/>
                <a:cs typeface="Arial"/>
              </a:rPr>
              <a:t>stock </a:t>
            </a:r>
            <a:r>
              <a:rPr lang="en-GB" sz="1200" kern="0" dirty="0">
                <a:latin typeface="Arial"/>
                <a:cs typeface="Arial"/>
              </a:rPr>
              <a:t>availability.</a:t>
            </a:r>
            <a:r>
              <a:rPr lang="en-GB" sz="1200" kern="0" dirty="0">
                <a:cs typeface="Arial"/>
              </a:rPr>
              <a:t> </a:t>
            </a:r>
            <a:endParaRPr lang="en-GB" sz="1200" i="0" u="none" strike="noStrike" kern="0" cap="none" spc="0" normalizeH="0" baseline="0" noProof="0" dirty="0">
              <a:ln>
                <a:noFill/>
              </a:ln>
              <a:effectLst/>
              <a:uLnTx/>
              <a:uFillTx/>
              <a:latin typeface="Arial"/>
              <a:cs typeface="Arial"/>
            </a:endParaRPr>
          </a:p>
        </p:txBody>
      </p:sp>
      <p:grpSp>
        <p:nvGrpSpPr>
          <p:cNvPr id="29" name="Group 28">
            <a:extLst>
              <a:ext uri="{FF2B5EF4-FFF2-40B4-BE49-F238E27FC236}">
                <a16:creationId xmlns:a16="http://schemas.microsoft.com/office/drawing/2014/main" id="{4B18CF84-E985-46A4-814D-DD3942DB425E}"/>
              </a:ext>
            </a:extLst>
          </p:cNvPr>
          <p:cNvGrpSpPr/>
          <p:nvPr/>
        </p:nvGrpSpPr>
        <p:grpSpPr>
          <a:xfrm>
            <a:off x="1011311" y="3114671"/>
            <a:ext cx="5318552" cy="1116588"/>
            <a:chOff x="1151068" y="2883427"/>
            <a:chExt cx="4874423" cy="1673574"/>
          </a:xfrm>
        </p:grpSpPr>
        <p:sp>
          <p:nvSpPr>
            <p:cNvPr id="30" name="Rectangle 29">
              <a:extLst>
                <a:ext uri="{FF2B5EF4-FFF2-40B4-BE49-F238E27FC236}">
                  <a16:creationId xmlns:a16="http://schemas.microsoft.com/office/drawing/2014/main" id="{7B20CEDF-6A98-4FF1-B164-05A3CB14992D}"/>
                </a:ext>
              </a:extLst>
            </p:cNvPr>
            <p:cNvSpPr>
              <a:spLocks/>
            </p:cNvSpPr>
            <p:nvPr/>
          </p:nvSpPr>
          <p:spPr>
            <a:xfrm>
              <a:off x="1553645" y="2883427"/>
              <a:ext cx="4471846" cy="167357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2500"/>
                </a:lnSpc>
                <a:spcAft>
                  <a:spcPts val="600"/>
                </a:spcAft>
                <a:defRPr/>
              </a:pPr>
              <a:r>
                <a:rPr lang="en-GB" sz="1200" b="1" kern="0" dirty="0">
                  <a:solidFill>
                    <a:srgbClr val="000000"/>
                  </a:solidFill>
                  <a:latin typeface="Arial"/>
                </a:rPr>
                <a:t>Liability and risk</a:t>
              </a: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r>
                <a:rPr lang="en-GB" sz="1200" kern="0" dirty="0">
                  <a:ea typeface="+mn-lt"/>
                  <a:cs typeface="+mn-lt"/>
                </a:rPr>
                <a:t>Surgical gowns are medical devices that must meet </a:t>
              </a:r>
              <a:r>
                <a:rPr lang="en-GB" sz="1200" kern="0" dirty="0">
                  <a:ea typeface="+mn-lt"/>
                  <a:cs typeface="+mn-lt"/>
                  <a:hlinkClick r:id="" action="ppaction://noaction"/>
                </a:rPr>
                <a:t>BS EN 13795</a:t>
              </a:r>
              <a:r>
                <a:rPr lang="en-GB" sz="1200" kern="0" dirty="0">
                  <a:ea typeface="+mn-lt"/>
                  <a:cs typeface="+mn-lt"/>
                </a:rPr>
                <a:t>. Studies indicate reusable gowns outperform single use on key safety measures of protection, durability, fluid resistance and strength</a:t>
              </a:r>
              <a:r>
                <a:rPr lang="en-GB" sz="1200" kern="0" dirty="0">
                  <a:solidFill>
                    <a:srgbClr val="0072C6"/>
                  </a:solidFill>
                  <a:ea typeface="+mn-lt"/>
                  <a:cs typeface="+mn-lt"/>
                  <a:hlinkClick r:id="rId5">
                    <a:extLst>
                      <a:ext uri="{A12FA001-AC4F-418D-AE19-62706E023703}">
                        <ahyp:hlinkClr xmlns:ahyp="http://schemas.microsoft.com/office/drawing/2018/hyperlinkcolor" val="tx"/>
                      </a:ext>
                    </a:extLst>
                  </a:hlinkClick>
                </a:rPr>
                <a:t> </a:t>
              </a:r>
              <a:r>
                <a:rPr lang="en-GB" sz="1200" kern="0" dirty="0">
                  <a:solidFill>
                    <a:schemeClr val="accent4"/>
                  </a:solidFill>
                  <a:ea typeface="+mn-lt"/>
                  <a:cs typeface="+mn-lt"/>
                  <a:hlinkClick r:id="rId5">
                    <a:extLst>
                      <a:ext uri="{A12FA001-AC4F-418D-AE19-62706E023703}">
                        <ahyp:hlinkClr xmlns:ahyp="http://schemas.microsoft.com/office/drawing/2018/hyperlinkcolor" val="tx"/>
                      </a:ext>
                    </a:extLst>
                  </a:hlinkClick>
                </a:rPr>
                <a:t>AJIC</a:t>
              </a:r>
              <a:r>
                <a:rPr lang="en-GB" sz="1200" kern="0" dirty="0">
                  <a:ea typeface="+mn-lt"/>
                  <a:cs typeface="+mn-lt"/>
                </a:rPr>
                <a:t>, with no measurable increased risk of infection </a:t>
              </a:r>
              <a:r>
                <a:rPr lang="en-GB" sz="1200" kern="0" dirty="0">
                  <a:solidFill>
                    <a:schemeClr val="tx2"/>
                  </a:solidFill>
                  <a:ea typeface="+mn-lt"/>
                  <a:cs typeface="+mn-lt"/>
                  <a:hlinkClick r:id="rId6">
                    <a:extLst>
                      <a:ext uri="{A12FA001-AC4F-418D-AE19-62706E023703}">
                        <ahyp:hlinkClr xmlns:ahyp="http://schemas.microsoft.com/office/drawing/2018/hyperlinkcolor" val="tx"/>
                      </a:ext>
                    </a:extLst>
                  </a:hlinkClick>
                </a:rPr>
                <a:t>IC&amp;HE</a:t>
              </a:r>
              <a:r>
                <a:rPr lang="en-GB" sz="1200" kern="0" dirty="0">
                  <a:ea typeface="+mn-lt"/>
                  <a:cs typeface="+mn-lt"/>
                </a:rPr>
                <a:t>. </a:t>
              </a:r>
              <a:endParaRPr lang="en-GB" sz="1800" b="0" i="0" u="none" strike="noStrike" baseline="0" dirty="0">
                <a:solidFill>
                  <a:srgbClr val="000000"/>
                </a:solidFill>
                <a:latin typeface="Arial"/>
                <a:cs typeface="Arial"/>
              </a:endParaRPr>
            </a:p>
          </p:txBody>
        </p:sp>
        <p:sp>
          <p:nvSpPr>
            <p:cNvPr id="31" name="Freeform 796">
              <a:extLst>
                <a:ext uri="{FF2B5EF4-FFF2-40B4-BE49-F238E27FC236}">
                  <a16:creationId xmlns:a16="http://schemas.microsoft.com/office/drawing/2014/main" id="{C4B75928-E109-4459-898C-010F2B336856}"/>
                </a:ext>
              </a:extLst>
            </p:cNvPr>
            <p:cNvSpPr>
              <a:spLocks noChangeAspect="1" noEditPoints="1"/>
            </p:cNvSpPr>
            <p:nvPr/>
          </p:nvSpPr>
          <p:spPr bwMode="auto">
            <a:xfrm>
              <a:off x="1151068" y="3157738"/>
              <a:ext cx="329185" cy="55941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738CD4E6-DBB4-4D4B-BFCB-A4DBD0E11A76}"/>
              </a:ext>
            </a:extLst>
          </p:cNvPr>
          <p:cNvGrpSpPr/>
          <p:nvPr/>
        </p:nvGrpSpPr>
        <p:grpSpPr>
          <a:xfrm>
            <a:off x="982662" y="5528380"/>
            <a:ext cx="376238" cy="366713"/>
            <a:chOff x="542924" y="4376737"/>
            <a:chExt cx="376238" cy="366713"/>
          </a:xfrm>
        </p:grpSpPr>
        <p:sp>
          <p:nvSpPr>
            <p:cNvPr id="15" name="Oval 14">
              <a:extLst>
                <a:ext uri="{FF2B5EF4-FFF2-40B4-BE49-F238E27FC236}">
                  <a16:creationId xmlns:a16="http://schemas.microsoft.com/office/drawing/2014/main" id="{77E0E483-EDC6-4C4B-AEAA-1CBDC8EC1899}"/>
                </a:ext>
              </a:extLst>
            </p:cNvPr>
            <p:cNvSpPr/>
            <p:nvPr/>
          </p:nvSpPr>
          <p:spPr bwMode="auto">
            <a:xfrm>
              <a:off x="542924" y="4376737"/>
              <a:ext cx="376238" cy="366713"/>
            </a:xfrm>
            <a:prstGeom prst="ellipse">
              <a:avLst/>
            </a:prstGeom>
            <a:solidFill>
              <a:srgbClr val="0072C6"/>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0" name="Freeform 216">
              <a:extLst>
                <a:ext uri="{FF2B5EF4-FFF2-40B4-BE49-F238E27FC236}">
                  <a16:creationId xmlns:a16="http://schemas.microsoft.com/office/drawing/2014/main" id="{79A8FD62-10E5-47D0-AC21-9AA346205335}"/>
                </a:ext>
              </a:extLst>
            </p:cNvPr>
            <p:cNvSpPr>
              <a:spLocks noChangeAspect="1" noEditPoints="1"/>
            </p:cNvSpPr>
            <p:nvPr/>
          </p:nvSpPr>
          <p:spPr bwMode="auto">
            <a:xfrm>
              <a:off x="607368" y="4441527"/>
              <a:ext cx="274185" cy="270525"/>
            </a:xfrm>
            <a:custGeom>
              <a:avLst/>
              <a:gdLst>
                <a:gd name="T0" fmla="*/ 321 w 374"/>
                <a:gd name="T1" fmla="*/ 151 h 375"/>
                <a:gd name="T2" fmla="*/ 336 w 374"/>
                <a:gd name="T3" fmla="*/ 81 h 375"/>
                <a:gd name="T4" fmla="*/ 336 w 374"/>
                <a:gd name="T5" fmla="*/ 73 h 375"/>
                <a:gd name="T6" fmla="*/ 298 w 374"/>
                <a:gd name="T7" fmla="*/ 36 h 375"/>
                <a:gd name="T8" fmla="*/ 255 w 374"/>
                <a:gd name="T9" fmla="*/ 67 h 375"/>
                <a:gd name="T10" fmla="*/ 216 w 374"/>
                <a:gd name="T11" fmla="*/ 5 h 375"/>
                <a:gd name="T12" fmla="*/ 211 w 374"/>
                <a:gd name="T13" fmla="*/ 0 h 375"/>
                <a:gd name="T14" fmla="*/ 159 w 374"/>
                <a:gd name="T15" fmla="*/ 1 h 375"/>
                <a:gd name="T16" fmla="*/ 151 w 374"/>
                <a:gd name="T17" fmla="*/ 54 h 375"/>
                <a:gd name="T18" fmla="*/ 79 w 374"/>
                <a:gd name="T19" fmla="*/ 38 h 375"/>
                <a:gd name="T20" fmla="*/ 71 w 374"/>
                <a:gd name="T21" fmla="*/ 38 h 375"/>
                <a:gd name="T22" fmla="*/ 35 w 374"/>
                <a:gd name="T23" fmla="*/ 77 h 375"/>
                <a:gd name="T24" fmla="*/ 66 w 374"/>
                <a:gd name="T25" fmla="*/ 118 h 375"/>
                <a:gd name="T26" fmla="*/ 5 w 374"/>
                <a:gd name="T27" fmla="*/ 157 h 375"/>
                <a:gd name="T28" fmla="*/ 0 w 374"/>
                <a:gd name="T29" fmla="*/ 163 h 375"/>
                <a:gd name="T30" fmla="*/ 1 w 374"/>
                <a:gd name="T31" fmla="*/ 215 h 375"/>
                <a:gd name="T32" fmla="*/ 52 w 374"/>
                <a:gd name="T33" fmla="*/ 224 h 375"/>
                <a:gd name="T34" fmla="*/ 36 w 374"/>
                <a:gd name="T35" fmla="*/ 294 h 375"/>
                <a:gd name="T36" fmla="*/ 38 w 374"/>
                <a:gd name="T37" fmla="*/ 302 h 375"/>
                <a:gd name="T38" fmla="*/ 74 w 374"/>
                <a:gd name="T39" fmla="*/ 339 h 375"/>
                <a:gd name="T40" fmla="*/ 79 w 374"/>
                <a:gd name="T41" fmla="*/ 337 h 375"/>
                <a:gd name="T42" fmla="*/ 133 w 374"/>
                <a:gd name="T43" fmla="*/ 316 h 375"/>
                <a:gd name="T44" fmla="*/ 156 w 374"/>
                <a:gd name="T45" fmla="*/ 370 h 375"/>
                <a:gd name="T46" fmla="*/ 211 w 374"/>
                <a:gd name="T47" fmla="*/ 375 h 375"/>
                <a:gd name="T48" fmla="*/ 216 w 374"/>
                <a:gd name="T49" fmla="*/ 370 h 375"/>
                <a:gd name="T50" fmla="*/ 239 w 374"/>
                <a:gd name="T51" fmla="*/ 316 h 375"/>
                <a:gd name="T52" fmla="*/ 294 w 374"/>
                <a:gd name="T53" fmla="*/ 337 h 375"/>
                <a:gd name="T54" fmla="*/ 300 w 374"/>
                <a:gd name="T55" fmla="*/ 339 h 375"/>
                <a:gd name="T56" fmla="*/ 336 w 374"/>
                <a:gd name="T57" fmla="*/ 302 h 375"/>
                <a:gd name="T58" fmla="*/ 308 w 374"/>
                <a:gd name="T59" fmla="*/ 257 h 375"/>
                <a:gd name="T60" fmla="*/ 321 w 374"/>
                <a:gd name="T61" fmla="*/ 224 h 375"/>
                <a:gd name="T62" fmla="*/ 372 w 374"/>
                <a:gd name="T63" fmla="*/ 215 h 375"/>
                <a:gd name="T64" fmla="*/ 374 w 374"/>
                <a:gd name="T65" fmla="*/ 163 h 375"/>
                <a:gd name="T66" fmla="*/ 368 w 374"/>
                <a:gd name="T67" fmla="*/ 157 h 375"/>
                <a:gd name="T68" fmla="*/ 179 w 374"/>
                <a:gd name="T69" fmla="*/ 266 h 375"/>
                <a:gd name="T70" fmla="*/ 142 w 374"/>
                <a:gd name="T71" fmla="*/ 254 h 375"/>
                <a:gd name="T72" fmla="*/ 113 w 374"/>
                <a:gd name="T73" fmla="*/ 219 h 375"/>
                <a:gd name="T74" fmla="*/ 108 w 374"/>
                <a:gd name="T75" fmla="*/ 187 h 375"/>
                <a:gd name="T76" fmla="*/ 109 w 374"/>
                <a:gd name="T77" fmla="*/ 171 h 375"/>
                <a:gd name="T78" fmla="*/ 130 w 374"/>
                <a:gd name="T79" fmla="*/ 132 h 375"/>
                <a:gd name="T80" fmla="*/ 171 w 374"/>
                <a:gd name="T81" fmla="*/ 109 h 375"/>
                <a:gd name="T82" fmla="*/ 187 w 374"/>
                <a:gd name="T83" fmla="*/ 108 h 375"/>
                <a:gd name="T84" fmla="*/ 218 w 374"/>
                <a:gd name="T85" fmla="*/ 114 h 375"/>
                <a:gd name="T86" fmla="*/ 253 w 374"/>
                <a:gd name="T87" fmla="*/ 142 h 375"/>
                <a:gd name="T88" fmla="*/ 266 w 374"/>
                <a:gd name="T89" fmla="*/ 179 h 375"/>
                <a:gd name="T90" fmla="*/ 266 w 374"/>
                <a:gd name="T91" fmla="*/ 196 h 375"/>
                <a:gd name="T92" fmla="*/ 253 w 374"/>
                <a:gd name="T93" fmla="*/ 233 h 375"/>
                <a:gd name="T94" fmla="*/ 218 w 374"/>
                <a:gd name="T95" fmla="*/ 261 h 375"/>
                <a:gd name="T96" fmla="*/ 187 w 374"/>
                <a:gd name="T97" fmla="*/ 26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 h="375">
                  <a:moveTo>
                    <a:pt x="368" y="157"/>
                  </a:moveTo>
                  <a:lnTo>
                    <a:pt x="321" y="151"/>
                  </a:lnTo>
                  <a:lnTo>
                    <a:pt x="321" y="151"/>
                  </a:lnTo>
                  <a:lnTo>
                    <a:pt x="314" y="134"/>
                  </a:lnTo>
                  <a:lnTo>
                    <a:pt x="308" y="118"/>
                  </a:lnTo>
                  <a:lnTo>
                    <a:pt x="336" y="81"/>
                  </a:lnTo>
                  <a:lnTo>
                    <a:pt x="336" y="81"/>
                  </a:lnTo>
                  <a:lnTo>
                    <a:pt x="337" y="77"/>
                  </a:lnTo>
                  <a:lnTo>
                    <a:pt x="336" y="73"/>
                  </a:lnTo>
                  <a:lnTo>
                    <a:pt x="302" y="38"/>
                  </a:lnTo>
                  <a:lnTo>
                    <a:pt x="302" y="38"/>
                  </a:lnTo>
                  <a:lnTo>
                    <a:pt x="298" y="36"/>
                  </a:lnTo>
                  <a:lnTo>
                    <a:pt x="294" y="38"/>
                  </a:lnTo>
                  <a:lnTo>
                    <a:pt x="255" y="67"/>
                  </a:lnTo>
                  <a:lnTo>
                    <a:pt x="255" y="67"/>
                  </a:lnTo>
                  <a:lnTo>
                    <a:pt x="239" y="59"/>
                  </a:lnTo>
                  <a:lnTo>
                    <a:pt x="223" y="54"/>
                  </a:lnTo>
                  <a:lnTo>
                    <a:pt x="216" y="5"/>
                  </a:lnTo>
                  <a:lnTo>
                    <a:pt x="216" y="5"/>
                  </a:lnTo>
                  <a:lnTo>
                    <a:pt x="215" y="1"/>
                  </a:lnTo>
                  <a:lnTo>
                    <a:pt x="211" y="0"/>
                  </a:lnTo>
                  <a:lnTo>
                    <a:pt x="163" y="0"/>
                  </a:lnTo>
                  <a:lnTo>
                    <a:pt x="163" y="0"/>
                  </a:lnTo>
                  <a:lnTo>
                    <a:pt x="159" y="1"/>
                  </a:lnTo>
                  <a:lnTo>
                    <a:pt x="156" y="5"/>
                  </a:lnTo>
                  <a:lnTo>
                    <a:pt x="151" y="54"/>
                  </a:lnTo>
                  <a:lnTo>
                    <a:pt x="151" y="54"/>
                  </a:lnTo>
                  <a:lnTo>
                    <a:pt x="133" y="59"/>
                  </a:lnTo>
                  <a:lnTo>
                    <a:pt x="118" y="67"/>
                  </a:lnTo>
                  <a:lnTo>
                    <a:pt x="79" y="38"/>
                  </a:lnTo>
                  <a:lnTo>
                    <a:pt x="79" y="38"/>
                  </a:lnTo>
                  <a:lnTo>
                    <a:pt x="75" y="36"/>
                  </a:lnTo>
                  <a:lnTo>
                    <a:pt x="71" y="38"/>
                  </a:lnTo>
                  <a:lnTo>
                    <a:pt x="38" y="73"/>
                  </a:lnTo>
                  <a:lnTo>
                    <a:pt x="38" y="73"/>
                  </a:lnTo>
                  <a:lnTo>
                    <a:pt x="35" y="77"/>
                  </a:lnTo>
                  <a:lnTo>
                    <a:pt x="36" y="81"/>
                  </a:lnTo>
                  <a:lnTo>
                    <a:pt x="66" y="118"/>
                  </a:lnTo>
                  <a:lnTo>
                    <a:pt x="66" y="118"/>
                  </a:lnTo>
                  <a:lnTo>
                    <a:pt x="58" y="134"/>
                  </a:lnTo>
                  <a:lnTo>
                    <a:pt x="52" y="151"/>
                  </a:lnTo>
                  <a:lnTo>
                    <a:pt x="5" y="157"/>
                  </a:lnTo>
                  <a:lnTo>
                    <a:pt x="5" y="157"/>
                  </a:lnTo>
                  <a:lnTo>
                    <a:pt x="1" y="160"/>
                  </a:lnTo>
                  <a:lnTo>
                    <a:pt x="0" y="163"/>
                  </a:lnTo>
                  <a:lnTo>
                    <a:pt x="0" y="211"/>
                  </a:lnTo>
                  <a:lnTo>
                    <a:pt x="0" y="211"/>
                  </a:lnTo>
                  <a:lnTo>
                    <a:pt x="1" y="215"/>
                  </a:lnTo>
                  <a:lnTo>
                    <a:pt x="5" y="218"/>
                  </a:lnTo>
                  <a:lnTo>
                    <a:pt x="52" y="224"/>
                  </a:lnTo>
                  <a:lnTo>
                    <a:pt x="52" y="224"/>
                  </a:lnTo>
                  <a:lnTo>
                    <a:pt x="58" y="241"/>
                  </a:lnTo>
                  <a:lnTo>
                    <a:pt x="66" y="257"/>
                  </a:lnTo>
                  <a:lnTo>
                    <a:pt x="36" y="294"/>
                  </a:lnTo>
                  <a:lnTo>
                    <a:pt x="36" y="294"/>
                  </a:lnTo>
                  <a:lnTo>
                    <a:pt x="35" y="298"/>
                  </a:lnTo>
                  <a:lnTo>
                    <a:pt x="38" y="302"/>
                  </a:lnTo>
                  <a:lnTo>
                    <a:pt x="71" y="337"/>
                  </a:lnTo>
                  <a:lnTo>
                    <a:pt x="71" y="337"/>
                  </a:lnTo>
                  <a:lnTo>
                    <a:pt x="74" y="339"/>
                  </a:lnTo>
                  <a:lnTo>
                    <a:pt x="75" y="339"/>
                  </a:lnTo>
                  <a:lnTo>
                    <a:pt x="75" y="339"/>
                  </a:lnTo>
                  <a:lnTo>
                    <a:pt x="79" y="337"/>
                  </a:lnTo>
                  <a:lnTo>
                    <a:pt x="118" y="308"/>
                  </a:lnTo>
                  <a:lnTo>
                    <a:pt x="118" y="308"/>
                  </a:lnTo>
                  <a:lnTo>
                    <a:pt x="133" y="316"/>
                  </a:lnTo>
                  <a:lnTo>
                    <a:pt x="151" y="321"/>
                  </a:lnTo>
                  <a:lnTo>
                    <a:pt x="156" y="370"/>
                  </a:lnTo>
                  <a:lnTo>
                    <a:pt x="156" y="370"/>
                  </a:lnTo>
                  <a:lnTo>
                    <a:pt x="159" y="374"/>
                  </a:lnTo>
                  <a:lnTo>
                    <a:pt x="163" y="375"/>
                  </a:lnTo>
                  <a:lnTo>
                    <a:pt x="211" y="375"/>
                  </a:lnTo>
                  <a:lnTo>
                    <a:pt x="211" y="375"/>
                  </a:lnTo>
                  <a:lnTo>
                    <a:pt x="215" y="374"/>
                  </a:lnTo>
                  <a:lnTo>
                    <a:pt x="216" y="370"/>
                  </a:lnTo>
                  <a:lnTo>
                    <a:pt x="223" y="321"/>
                  </a:lnTo>
                  <a:lnTo>
                    <a:pt x="223" y="321"/>
                  </a:lnTo>
                  <a:lnTo>
                    <a:pt x="239" y="316"/>
                  </a:lnTo>
                  <a:lnTo>
                    <a:pt x="255" y="308"/>
                  </a:lnTo>
                  <a:lnTo>
                    <a:pt x="294" y="337"/>
                  </a:lnTo>
                  <a:lnTo>
                    <a:pt x="294" y="337"/>
                  </a:lnTo>
                  <a:lnTo>
                    <a:pt x="297" y="339"/>
                  </a:lnTo>
                  <a:lnTo>
                    <a:pt x="297" y="339"/>
                  </a:lnTo>
                  <a:lnTo>
                    <a:pt x="300" y="339"/>
                  </a:lnTo>
                  <a:lnTo>
                    <a:pt x="302" y="337"/>
                  </a:lnTo>
                  <a:lnTo>
                    <a:pt x="336" y="302"/>
                  </a:lnTo>
                  <a:lnTo>
                    <a:pt x="336" y="302"/>
                  </a:lnTo>
                  <a:lnTo>
                    <a:pt x="337" y="298"/>
                  </a:lnTo>
                  <a:lnTo>
                    <a:pt x="336" y="294"/>
                  </a:lnTo>
                  <a:lnTo>
                    <a:pt x="308" y="257"/>
                  </a:lnTo>
                  <a:lnTo>
                    <a:pt x="308" y="257"/>
                  </a:lnTo>
                  <a:lnTo>
                    <a:pt x="314" y="241"/>
                  </a:lnTo>
                  <a:lnTo>
                    <a:pt x="321" y="224"/>
                  </a:lnTo>
                  <a:lnTo>
                    <a:pt x="368" y="218"/>
                  </a:lnTo>
                  <a:lnTo>
                    <a:pt x="368" y="218"/>
                  </a:lnTo>
                  <a:lnTo>
                    <a:pt x="372" y="215"/>
                  </a:lnTo>
                  <a:lnTo>
                    <a:pt x="374" y="211"/>
                  </a:lnTo>
                  <a:lnTo>
                    <a:pt x="374" y="163"/>
                  </a:lnTo>
                  <a:lnTo>
                    <a:pt x="374" y="163"/>
                  </a:lnTo>
                  <a:lnTo>
                    <a:pt x="372" y="160"/>
                  </a:lnTo>
                  <a:lnTo>
                    <a:pt x="368" y="157"/>
                  </a:lnTo>
                  <a:lnTo>
                    <a:pt x="368" y="157"/>
                  </a:lnTo>
                  <a:close/>
                  <a:moveTo>
                    <a:pt x="187" y="267"/>
                  </a:moveTo>
                  <a:lnTo>
                    <a:pt x="187" y="267"/>
                  </a:lnTo>
                  <a:lnTo>
                    <a:pt x="179" y="266"/>
                  </a:lnTo>
                  <a:lnTo>
                    <a:pt x="171" y="266"/>
                  </a:lnTo>
                  <a:lnTo>
                    <a:pt x="156" y="261"/>
                  </a:lnTo>
                  <a:lnTo>
                    <a:pt x="142" y="254"/>
                  </a:lnTo>
                  <a:lnTo>
                    <a:pt x="130" y="243"/>
                  </a:lnTo>
                  <a:lnTo>
                    <a:pt x="121" y="233"/>
                  </a:lnTo>
                  <a:lnTo>
                    <a:pt x="113" y="219"/>
                  </a:lnTo>
                  <a:lnTo>
                    <a:pt x="109" y="203"/>
                  </a:lnTo>
                  <a:lnTo>
                    <a:pt x="108" y="196"/>
                  </a:lnTo>
                  <a:lnTo>
                    <a:pt x="108" y="187"/>
                  </a:lnTo>
                  <a:lnTo>
                    <a:pt x="108" y="187"/>
                  </a:lnTo>
                  <a:lnTo>
                    <a:pt x="108" y="179"/>
                  </a:lnTo>
                  <a:lnTo>
                    <a:pt x="109" y="171"/>
                  </a:lnTo>
                  <a:lnTo>
                    <a:pt x="113" y="156"/>
                  </a:lnTo>
                  <a:lnTo>
                    <a:pt x="121" y="142"/>
                  </a:lnTo>
                  <a:lnTo>
                    <a:pt x="130" y="132"/>
                  </a:lnTo>
                  <a:lnTo>
                    <a:pt x="142" y="121"/>
                  </a:lnTo>
                  <a:lnTo>
                    <a:pt x="156" y="114"/>
                  </a:lnTo>
                  <a:lnTo>
                    <a:pt x="171" y="109"/>
                  </a:lnTo>
                  <a:lnTo>
                    <a:pt x="179" y="108"/>
                  </a:lnTo>
                  <a:lnTo>
                    <a:pt x="187" y="108"/>
                  </a:lnTo>
                  <a:lnTo>
                    <a:pt x="187" y="108"/>
                  </a:lnTo>
                  <a:lnTo>
                    <a:pt x="195" y="108"/>
                  </a:lnTo>
                  <a:lnTo>
                    <a:pt x="203" y="109"/>
                  </a:lnTo>
                  <a:lnTo>
                    <a:pt x="218" y="114"/>
                  </a:lnTo>
                  <a:lnTo>
                    <a:pt x="231" y="121"/>
                  </a:lnTo>
                  <a:lnTo>
                    <a:pt x="243" y="132"/>
                  </a:lnTo>
                  <a:lnTo>
                    <a:pt x="253" y="142"/>
                  </a:lnTo>
                  <a:lnTo>
                    <a:pt x="259" y="156"/>
                  </a:lnTo>
                  <a:lnTo>
                    <a:pt x="265" y="171"/>
                  </a:lnTo>
                  <a:lnTo>
                    <a:pt x="266" y="179"/>
                  </a:lnTo>
                  <a:lnTo>
                    <a:pt x="266" y="187"/>
                  </a:lnTo>
                  <a:lnTo>
                    <a:pt x="266" y="187"/>
                  </a:lnTo>
                  <a:lnTo>
                    <a:pt x="266" y="196"/>
                  </a:lnTo>
                  <a:lnTo>
                    <a:pt x="265" y="203"/>
                  </a:lnTo>
                  <a:lnTo>
                    <a:pt x="259" y="219"/>
                  </a:lnTo>
                  <a:lnTo>
                    <a:pt x="253" y="233"/>
                  </a:lnTo>
                  <a:lnTo>
                    <a:pt x="243" y="243"/>
                  </a:lnTo>
                  <a:lnTo>
                    <a:pt x="231" y="254"/>
                  </a:lnTo>
                  <a:lnTo>
                    <a:pt x="218" y="261"/>
                  </a:lnTo>
                  <a:lnTo>
                    <a:pt x="203" y="266"/>
                  </a:lnTo>
                  <a:lnTo>
                    <a:pt x="195" y="266"/>
                  </a:lnTo>
                  <a:lnTo>
                    <a:pt x="187" y="267"/>
                  </a:lnTo>
                  <a:lnTo>
                    <a:pt x="187" y="2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descr="Organisation's logo">
            <a:extLst>
              <a:ext uri="{FF2B5EF4-FFF2-40B4-BE49-F238E27FC236}">
                <a16:creationId xmlns:a16="http://schemas.microsoft.com/office/drawing/2014/main" id="{8266711F-151A-87D3-21DF-243F444E6157}"/>
              </a:ext>
            </a:extLst>
          </p:cNvPr>
          <p:cNvPicPr>
            <a:picLocks noChangeAspect="1"/>
          </p:cNvPicPr>
          <p:nvPr/>
        </p:nvPicPr>
        <p:blipFill>
          <a:blip r:embed="rId7"/>
          <a:stretch>
            <a:fillRect/>
          </a:stretch>
        </p:blipFill>
        <p:spPr>
          <a:xfrm>
            <a:off x="6718096" y="5291996"/>
            <a:ext cx="1819103" cy="777621"/>
          </a:xfrm>
          <a:prstGeom prst="rect">
            <a:avLst/>
          </a:prstGeom>
        </p:spPr>
      </p:pic>
      <p:sp>
        <p:nvSpPr>
          <p:cNvPr id="11" name="TextBox 10">
            <a:extLst>
              <a:ext uri="{FF2B5EF4-FFF2-40B4-BE49-F238E27FC236}">
                <a16:creationId xmlns:a16="http://schemas.microsoft.com/office/drawing/2014/main" id="{7A17E556-5548-2681-3E27-EF6DB2EDE9A3}"/>
              </a:ext>
            </a:extLst>
          </p:cNvPr>
          <p:cNvSpPr txBox="1"/>
          <p:nvPr/>
        </p:nvSpPr>
        <p:spPr>
          <a:xfrm>
            <a:off x="6468692" y="6125354"/>
            <a:ext cx="52328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Arial"/>
              </a:rPr>
              <a:t>*NHSE calculations based on NHS and supplier data </a:t>
            </a:r>
            <a:endParaRPr lang="en-GB" sz="1000" dirty="0">
              <a:solidFill>
                <a:srgbClr val="0072C6"/>
              </a:solidFill>
              <a:cs typeface="Arial"/>
            </a:endParaRPr>
          </a:p>
          <a:p>
            <a:r>
              <a:rPr lang="en-GB" sz="1000" dirty="0">
                <a:cs typeface="Arial"/>
              </a:rPr>
              <a:t>** NHSE calculations based on</a:t>
            </a:r>
            <a:r>
              <a:rPr lang="en-GB" sz="1000" dirty="0">
                <a:solidFill>
                  <a:schemeClr val="tx2"/>
                </a:solidFill>
                <a:cs typeface="Arial"/>
              </a:rPr>
              <a:t> </a:t>
            </a:r>
            <a:r>
              <a:rPr lang="en-GB" sz="1000" dirty="0" err="1">
                <a:solidFill>
                  <a:schemeClr val="tx2"/>
                </a:solidFill>
                <a:cs typeface="Arial"/>
                <a:hlinkClick r:id="rId8">
                  <a:extLst>
                    <a:ext uri="{A12FA001-AC4F-418D-AE19-62706E023703}">
                      <ahyp:hlinkClr xmlns:ahyp="http://schemas.microsoft.com/office/drawing/2018/hyperlinkcolor" val="tx"/>
                    </a:ext>
                  </a:extLst>
                </a:hlinkClick>
              </a:rPr>
              <a:t>Rizan</a:t>
            </a:r>
            <a:r>
              <a:rPr lang="en-GB" sz="1000" dirty="0">
                <a:solidFill>
                  <a:schemeClr val="tx2"/>
                </a:solidFill>
                <a:cs typeface="Arial"/>
                <a:hlinkClick r:id="rId8">
                  <a:extLst>
                    <a:ext uri="{A12FA001-AC4F-418D-AE19-62706E023703}">
                      <ahyp:hlinkClr xmlns:ahyp="http://schemas.microsoft.com/office/drawing/2018/hyperlinkcolor" val="tx"/>
                    </a:ext>
                  </a:extLst>
                </a:hlinkClick>
              </a:rPr>
              <a:t> et al. Life Cycle Assessment</a:t>
            </a:r>
            <a:endParaRPr lang="en-GB" sz="1000" dirty="0">
              <a:solidFill>
                <a:schemeClr val="tx2"/>
              </a:solidFill>
              <a:latin typeface="+mn-lt"/>
              <a:cs typeface="Arial"/>
            </a:endParaRPr>
          </a:p>
        </p:txBody>
      </p:sp>
      <p:pic>
        <p:nvPicPr>
          <p:cNvPr id="1026" name="Picture 2" descr="See the source image">
            <a:extLst>
              <a:ext uri="{FF2B5EF4-FFF2-40B4-BE49-F238E27FC236}">
                <a16:creationId xmlns:a16="http://schemas.microsoft.com/office/drawing/2014/main" id="{5C545115-45C4-D62F-2E59-E544E84B9B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5211" y="4315135"/>
            <a:ext cx="2689951" cy="17933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736E3DA-C29F-56D8-89B4-0B2656A8308C}"/>
              </a:ext>
            </a:extLst>
          </p:cNvPr>
          <p:cNvSpPr txBox="1"/>
          <p:nvPr/>
        </p:nvSpPr>
        <p:spPr>
          <a:xfrm>
            <a:off x="6599729" y="1605036"/>
            <a:ext cx="5070858" cy="1077218"/>
          </a:xfrm>
          <a:prstGeom prst="rect">
            <a:avLst/>
          </a:prstGeom>
          <a:noFill/>
        </p:spPr>
        <p:txBody>
          <a:bodyPr wrap="square" lIns="91440" tIns="45720" rIns="91440" bIns="45720" anchor="t">
            <a:spAutoFit/>
          </a:bodyPr>
          <a:lstStyle/>
          <a:p>
            <a:pPr algn="ctr"/>
            <a:r>
              <a:rPr lang="en-GB" sz="1600" b="1" dirty="0"/>
              <a:t>Reusable gowns have the potential to save the NHS 5.2 kilo Tonnes CO2e**, 1.1 </a:t>
            </a:r>
            <a:r>
              <a:rPr lang="en-GB" sz="1600" b="1" dirty="0" err="1"/>
              <a:t>kilotonnes</a:t>
            </a:r>
            <a:r>
              <a:rPr lang="en-GB" sz="1600" b="1" dirty="0"/>
              <a:t> of waste**, </a:t>
            </a:r>
            <a:r>
              <a:rPr lang="en-GB" sz="1600" b="1" dirty="0">
                <a:hlinkClick r:id="rId3"/>
              </a:rPr>
              <a:t>31m litres of water</a:t>
            </a:r>
            <a:r>
              <a:rPr lang="en-GB" sz="800" baseline="30000" dirty="0">
                <a:solidFill>
                  <a:schemeClr val="tx2"/>
                </a:solidFill>
              </a:rPr>
              <a:t>,</a:t>
            </a:r>
            <a:r>
              <a:rPr lang="en-GB" sz="1600" b="1" dirty="0"/>
              <a:t> and £9.4m* in costs across both surgical and isolation gowns.  </a:t>
            </a:r>
          </a:p>
        </p:txBody>
      </p:sp>
    </p:spTree>
    <p:extLst>
      <p:ext uri="{BB962C8B-B14F-4D97-AF65-F5344CB8AC3E}">
        <p14:creationId xmlns:p14="http://schemas.microsoft.com/office/powerpoint/2010/main" val="139458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D788-4CEF-D57B-5A09-F510BFF9F08D}"/>
              </a:ext>
            </a:extLst>
          </p:cNvPr>
          <p:cNvSpPr>
            <a:spLocks noGrp="1"/>
          </p:cNvSpPr>
          <p:nvPr>
            <p:ph type="title"/>
          </p:nvPr>
        </p:nvSpPr>
        <p:spPr/>
        <p:txBody>
          <a:bodyPr/>
          <a:lstStyle/>
          <a:p>
            <a:r>
              <a:rPr lang="en-GB">
                <a:cs typeface="Arial"/>
              </a:rPr>
              <a:t>Protection from reusable gowns</a:t>
            </a:r>
          </a:p>
        </p:txBody>
      </p:sp>
      <p:sp>
        <p:nvSpPr>
          <p:cNvPr id="3" name="Text Placeholder 2">
            <a:extLst>
              <a:ext uri="{FF2B5EF4-FFF2-40B4-BE49-F238E27FC236}">
                <a16:creationId xmlns:a16="http://schemas.microsoft.com/office/drawing/2014/main" id="{80C7F126-52C9-0C39-EA7E-C548175847BF}"/>
              </a:ext>
            </a:extLst>
          </p:cNvPr>
          <p:cNvSpPr>
            <a:spLocks noGrp="1"/>
          </p:cNvSpPr>
          <p:nvPr>
            <p:ph type="body" sz="quarter" idx="12"/>
          </p:nvPr>
        </p:nvSpPr>
        <p:spPr>
          <a:xfrm>
            <a:off x="326770" y="618474"/>
            <a:ext cx="10130875" cy="580406"/>
          </a:xfrm>
        </p:spPr>
        <p:txBody>
          <a:bodyPr/>
          <a:lstStyle/>
          <a:p>
            <a:r>
              <a:rPr lang="en-GB" dirty="0">
                <a:cs typeface="Arial"/>
              </a:rPr>
              <a:t>Reusable gowns meet the same </a:t>
            </a:r>
            <a:r>
              <a:rPr lang="en-GB" b="1" dirty="0">
                <a:cs typeface="Arial"/>
              </a:rPr>
              <a:t>Standards &amp; Guidance </a:t>
            </a:r>
            <a:r>
              <a:rPr lang="en-GB" dirty="0">
                <a:cs typeface="Arial"/>
              </a:rPr>
              <a:t>for protection as single use, with additional standards for sterile services*. </a:t>
            </a:r>
            <a:r>
              <a:rPr lang="en-GB" b="1" dirty="0">
                <a:cs typeface="Arial"/>
              </a:rPr>
              <a:t>Evidence</a:t>
            </a:r>
            <a:r>
              <a:rPr lang="en-GB" dirty="0">
                <a:cs typeface="Arial"/>
              </a:rPr>
              <a:t> shows they outperform in key test areas and combined with </a:t>
            </a:r>
            <a:r>
              <a:rPr lang="en-GB" b="1" dirty="0">
                <a:cs typeface="Arial"/>
              </a:rPr>
              <a:t>Awareness</a:t>
            </a:r>
            <a:r>
              <a:rPr lang="en-GB" dirty="0">
                <a:cs typeface="Arial"/>
              </a:rPr>
              <a:t> raising at trust level can support clinical confidence in their use.</a:t>
            </a:r>
            <a:endParaRPr lang="en-GB" dirty="0"/>
          </a:p>
        </p:txBody>
      </p:sp>
      <p:sp>
        <p:nvSpPr>
          <p:cNvPr id="28" name="Rectangle: Rounded Corners 27">
            <a:extLst>
              <a:ext uri="{FF2B5EF4-FFF2-40B4-BE49-F238E27FC236}">
                <a16:creationId xmlns:a16="http://schemas.microsoft.com/office/drawing/2014/main" id="{3795F97F-6BEB-6C60-4659-068C8CFE31D8}"/>
              </a:ext>
            </a:extLst>
          </p:cNvPr>
          <p:cNvSpPr/>
          <p:nvPr/>
        </p:nvSpPr>
        <p:spPr bwMode="auto">
          <a:xfrm>
            <a:off x="2319346" y="3532582"/>
            <a:ext cx="8961961" cy="1459404"/>
          </a:xfrm>
          <a:prstGeom prst="roundRect">
            <a:avLst/>
          </a:prstGeom>
          <a:solidFill>
            <a:schemeClr val="accent4">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285750" indent="-285750" defTabSz="889000">
              <a:buFont typeface="Arial" panose="020B0604020202020204" pitchFamily="34" charset="0"/>
              <a:buChar char="•"/>
            </a:pPr>
            <a:r>
              <a:rPr lang="en-GB" sz="1400" dirty="0">
                <a:ea typeface="+mn-lt"/>
                <a:cs typeface="+mn-lt"/>
              </a:rPr>
              <a:t>Reusable gowns out-performed disposable gowns in all tests at all wash levels for ability to provide adequate protection across their expected service lifespan</a:t>
            </a:r>
          </a:p>
          <a:p>
            <a:pPr marL="285750" indent="-285750" defTabSz="889000">
              <a:buFont typeface="Arial" panose="020B0604020202020204" pitchFamily="34" charset="0"/>
              <a:buChar char="•"/>
            </a:pPr>
            <a:r>
              <a:rPr lang="en-GB" sz="1400" dirty="0">
                <a:ea typeface="+mn-lt"/>
                <a:cs typeface="+mn-lt"/>
              </a:rPr>
              <a:t>Level I, II, and III gowns were tested for water resistance, hydrostatic pressure, and durability (breaking, tear, and seam strength, pilling resistance, dimensional stability, and air permeability)</a:t>
            </a:r>
          </a:p>
          <a:p>
            <a:pPr marL="285750" indent="-285750" defTabSz="889000">
              <a:buFont typeface="Arial" panose="020B0604020202020204" pitchFamily="34" charset="0"/>
              <a:buChar char="•"/>
            </a:pPr>
            <a:r>
              <a:rPr lang="en-GB" sz="1400" dirty="0">
                <a:ea typeface="+mn-lt"/>
                <a:cs typeface="+mn-lt"/>
              </a:rPr>
              <a:t>Data was collected for new disposable gowns and after 1, 25, 50, and 75 washes for reusable gowns.</a:t>
            </a:r>
          </a:p>
          <a:p>
            <a:pPr algn="r" defTabSz="889000">
              <a:spcBef>
                <a:spcPts val="600"/>
              </a:spcBef>
              <a:spcAft>
                <a:spcPts val="600"/>
              </a:spcAft>
            </a:pPr>
            <a:r>
              <a:rPr lang="fr-FR" sz="1200" dirty="0" err="1">
                <a:solidFill>
                  <a:schemeClr val="tx2"/>
                </a:solidFill>
                <a:ea typeface="+mn-lt"/>
                <a:cs typeface="+mn-lt"/>
                <a:hlinkClick r:id="rId3"/>
              </a:rPr>
              <a:t>McQuery</a:t>
            </a:r>
            <a:r>
              <a:rPr lang="fr-FR" sz="1200" dirty="0">
                <a:solidFill>
                  <a:schemeClr val="tx2"/>
                </a:solidFill>
                <a:ea typeface="+mn-lt"/>
                <a:cs typeface="+mn-lt"/>
                <a:hlinkClick r:id="rId3"/>
              </a:rPr>
              <a:t> et al, Performance </a:t>
            </a:r>
            <a:r>
              <a:rPr lang="fr-FR" sz="1200" dirty="0" err="1">
                <a:solidFill>
                  <a:schemeClr val="tx2"/>
                </a:solidFill>
                <a:ea typeface="+mn-lt"/>
                <a:cs typeface="+mn-lt"/>
                <a:hlinkClick r:id="rId3"/>
              </a:rPr>
              <a:t>Comparison</a:t>
            </a:r>
            <a:r>
              <a:rPr lang="en-GB" sz="1200" dirty="0">
                <a:ea typeface="+mn-lt"/>
                <a:cs typeface="+mn-lt"/>
              </a:rPr>
              <a:t>.</a:t>
            </a:r>
          </a:p>
        </p:txBody>
      </p:sp>
      <p:sp>
        <p:nvSpPr>
          <p:cNvPr id="4" name="Rectangle: Rounded Corners 3">
            <a:extLst>
              <a:ext uri="{FF2B5EF4-FFF2-40B4-BE49-F238E27FC236}">
                <a16:creationId xmlns:a16="http://schemas.microsoft.com/office/drawing/2014/main" id="{6F84B11D-0AFB-A323-6DD1-56CF511F40B6}"/>
              </a:ext>
            </a:extLst>
          </p:cNvPr>
          <p:cNvSpPr/>
          <p:nvPr/>
        </p:nvSpPr>
        <p:spPr bwMode="auto">
          <a:xfrm>
            <a:off x="2291638" y="5059603"/>
            <a:ext cx="4498583" cy="1243261"/>
          </a:xfrm>
          <a:prstGeom prst="roundRect">
            <a:avLst/>
          </a:prstGeom>
          <a:solidFill>
            <a:srgbClr val="CCECFF">
              <a:alpha val="50196"/>
            </a:srgbClr>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defTabSz="889000" fontAlgn="base"/>
            <a:r>
              <a:rPr lang="en-GB" sz="1400" b="1" dirty="0">
                <a:cs typeface="Arial"/>
              </a:rPr>
              <a:t>Address common misconceptions </a:t>
            </a:r>
            <a:r>
              <a:rPr lang="en-GB" sz="1400" dirty="0">
                <a:cs typeface="Arial"/>
              </a:rPr>
              <a:t>and improve awareness, through actions such as:</a:t>
            </a:r>
          </a:p>
          <a:p>
            <a:pPr marL="285750" indent="-285750" defTabSz="889000" fontAlgn="base">
              <a:buFont typeface="Arial" panose="020B0604020202020204" pitchFamily="34" charset="0"/>
              <a:buChar char="•"/>
            </a:pPr>
            <a:r>
              <a:rPr lang="en-GB" sz="1400" dirty="0">
                <a:cs typeface="Arial"/>
              </a:rPr>
              <a:t>staff gown trials </a:t>
            </a:r>
          </a:p>
          <a:p>
            <a:pPr marL="285750" indent="-285750" defTabSz="889000" fontAlgn="base">
              <a:buFont typeface="Arial" panose="020B0604020202020204" pitchFamily="34" charset="0"/>
              <a:buChar char="•"/>
            </a:pPr>
            <a:r>
              <a:rPr lang="en-GB" sz="1400" dirty="0">
                <a:cs typeface="Arial"/>
              </a:rPr>
              <a:t>show and tell days</a:t>
            </a:r>
          </a:p>
          <a:p>
            <a:pPr marL="285750" indent="-285750" defTabSz="889000" fontAlgn="base">
              <a:buFont typeface="Arial" panose="020B0604020202020204" pitchFamily="34" charset="0"/>
              <a:buChar char="•"/>
            </a:pPr>
            <a:r>
              <a:rPr lang="en-GB" sz="1400" dirty="0">
                <a:cs typeface="Arial"/>
              </a:rPr>
              <a:t>mock fluid repellence tests using water</a:t>
            </a:r>
            <a:endParaRPr kumimoji="0" lang="en-GB" sz="1400" b="0" i="0" u="none" strike="noStrike" cap="none" normalizeH="0" baseline="0" dirty="0">
              <a:solidFill>
                <a:schemeClr val="tx1"/>
              </a:solidFill>
              <a:effectLst/>
              <a:latin typeface="+mn-lt"/>
              <a:cs typeface="+mn-cs"/>
            </a:endParaRPr>
          </a:p>
        </p:txBody>
      </p:sp>
      <p:sp>
        <p:nvSpPr>
          <p:cNvPr id="9" name="Rectangle: Rounded Corners 8">
            <a:extLst>
              <a:ext uri="{FF2B5EF4-FFF2-40B4-BE49-F238E27FC236}">
                <a16:creationId xmlns:a16="http://schemas.microsoft.com/office/drawing/2014/main" id="{DF58B455-E8DD-40D1-A9CB-0958708AB470}"/>
              </a:ext>
            </a:extLst>
          </p:cNvPr>
          <p:cNvSpPr/>
          <p:nvPr/>
        </p:nvSpPr>
        <p:spPr bwMode="auto">
          <a:xfrm>
            <a:off x="829414" y="3532582"/>
            <a:ext cx="1369351" cy="1459404"/>
          </a:xfrm>
          <a:prstGeom prst="roundRect">
            <a:avLst/>
          </a:prstGeom>
          <a:solidFill>
            <a:schemeClr val="accent4"/>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400" b="1">
                <a:solidFill>
                  <a:schemeClr val="bg1"/>
                </a:solidFill>
                <a:ea typeface="+mn-lt"/>
                <a:cs typeface="+mn-lt"/>
              </a:rPr>
              <a:t>Evidence</a:t>
            </a:r>
            <a:endParaRPr lang="en-GB" sz="1400">
              <a:ea typeface="+mn-lt"/>
              <a:cs typeface="+mn-lt"/>
            </a:endParaRPr>
          </a:p>
          <a:p>
            <a:pPr algn="ctr" defTabSz="889000"/>
            <a:endParaRPr lang="en-GB" sz="1400" b="1">
              <a:solidFill>
                <a:schemeClr val="bg1"/>
              </a:solidFill>
              <a:ea typeface="+mn-lt"/>
              <a:cs typeface="+mn-lt"/>
            </a:endParaRPr>
          </a:p>
        </p:txBody>
      </p:sp>
      <p:sp>
        <p:nvSpPr>
          <p:cNvPr id="10" name="Rectangle: Rounded Corners 9">
            <a:extLst>
              <a:ext uri="{FF2B5EF4-FFF2-40B4-BE49-F238E27FC236}">
                <a16:creationId xmlns:a16="http://schemas.microsoft.com/office/drawing/2014/main" id="{5143B085-644D-4A6D-8D98-4F8C2E70533A}"/>
              </a:ext>
            </a:extLst>
          </p:cNvPr>
          <p:cNvSpPr/>
          <p:nvPr/>
        </p:nvSpPr>
        <p:spPr bwMode="auto">
          <a:xfrm>
            <a:off x="841935" y="1590535"/>
            <a:ext cx="1369350" cy="1838465"/>
          </a:xfrm>
          <a:prstGeom prst="roundRect">
            <a:avLst/>
          </a:prstGeom>
          <a:solidFill>
            <a:schemeClr val="accent5"/>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400" b="1">
                <a:solidFill>
                  <a:schemeClr val="bg1"/>
                </a:solidFill>
                <a:ea typeface="+mn-lt"/>
                <a:cs typeface="+mn-lt"/>
              </a:rPr>
              <a:t>Standards &amp; Guidance</a:t>
            </a:r>
          </a:p>
        </p:txBody>
      </p:sp>
      <p:sp>
        <p:nvSpPr>
          <p:cNvPr id="11" name="Rectangle: Rounded Corners 10">
            <a:extLst>
              <a:ext uri="{FF2B5EF4-FFF2-40B4-BE49-F238E27FC236}">
                <a16:creationId xmlns:a16="http://schemas.microsoft.com/office/drawing/2014/main" id="{82827DCC-2528-4FDC-BFC6-F09794654DD9}"/>
              </a:ext>
            </a:extLst>
          </p:cNvPr>
          <p:cNvSpPr/>
          <p:nvPr/>
        </p:nvSpPr>
        <p:spPr bwMode="auto">
          <a:xfrm>
            <a:off x="2319346" y="1590535"/>
            <a:ext cx="8961961" cy="1838465"/>
          </a:xfrm>
          <a:prstGeom prst="roundRect">
            <a:avLst/>
          </a:prstGeom>
          <a:solidFill>
            <a:schemeClr val="tx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noAutofit/>
          </a:bodyPr>
          <a:lstStyle/>
          <a:p>
            <a:pPr marL="285750" indent="-285750">
              <a:buFont typeface="Arial" panose="020B0604020202020204" pitchFamily="34" charset="0"/>
              <a:buChar char="•"/>
            </a:pPr>
            <a:r>
              <a:rPr lang="en-GB" sz="1300" kern="0" dirty="0">
                <a:latin typeface="+mj-lt"/>
                <a:ea typeface="+mn-lt"/>
                <a:cs typeface="+mn-lt"/>
                <a:hlinkClick r:id="rId4"/>
              </a:rPr>
              <a:t>BS EN 13795 </a:t>
            </a:r>
            <a:r>
              <a:rPr lang="en-GB" sz="1300" kern="0" dirty="0">
                <a:latin typeface="+mj-lt"/>
                <a:ea typeface="+mn-lt"/>
                <a:cs typeface="+mn-lt"/>
              </a:rPr>
              <a:t>*</a:t>
            </a:r>
            <a:r>
              <a:rPr lang="en-US" sz="1300" dirty="0">
                <a:latin typeface="+mj-lt"/>
                <a:cs typeface="Arial"/>
              </a:rPr>
              <a:t>Surgical clothing and drapes – Requirements and test methods – </a:t>
            </a:r>
            <a:r>
              <a:rPr lang="en-US" sz="1300" b="0" i="0" dirty="0">
                <a:solidFill>
                  <a:srgbClr val="111111"/>
                </a:solidFill>
                <a:effectLst/>
                <a:latin typeface="+mj-lt"/>
                <a:ea typeface="Roboto"/>
                <a:cs typeface="Roboto"/>
              </a:rPr>
              <a:t>for manufacturers, processors and products, test methods, performance requirements and performance levels</a:t>
            </a:r>
          </a:p>
          <a:p>
            <a:pPr marL="285750" indent="-285750">
              <a:buFont typeface="Arial" panose="020B0604020202020204" pitchFamily="34" charset="0"/>
              <a:buChar char="•"/>
            </a:pPr>
            <a:r>
              <a:rPr lang="en-US" sz="1300" dirty="0">
                <a:solidFill>
                  <a:srgbClr val="111111"/>
                </a:solidFill>
                <a:latin typeface="+mj-lt"/>
                <a:ea typeface="Roboto"/>
                <a:cs typeface="Roboto"/>
                <a:hlinkClick r:id="rId5"/>
              </a:rPr>
              <a:t>HTM 01-01</a:t>
            </a:r>
            <a:r>
              <a:rPr lang="en-US" sz="1300" dirty="0">
                <a:solidFill>
                  <a:srgbClr val="111111"/>
                </a:solidFill>
                <a:latin typeface="+mj-lt"/>
                <a:ea typeface="Roboto"/>
                <a:cs typeface="Roboto"/>
              </a:rPr>
              <a:t> *Decontamination of medical devices - explains the management of decontamination and the various ways to sterilize reusable medical devices used in acute care</a:t>
            </a:r>
          </a:p>
          <a:p>
            <a:pPr marL="285750" indent="-285750">
              <a:buFont typeface="Arial" panose="020B0604020202020204" pitchFamily="34" charset="0"/>
              <a:buChar char="•"/>
            </a:pPr>
            <a:r>
              <a:rPr lang="en-US" sz="1300" dirty="0">
                <a:latin typeface="+mj-lt"/>
                <a:cs typeface="Arial"/>
                <a:hlinkClick r:id="rId6"/>
              </a:rPr>
              <a:t>HTM-01-04</a:t>
            </a:r>
            <a:r>
              <a:rPr lang="en-US" sz="1300" dirty="0">
                <a:latin typeface="+mj-lt"/>
                <a:cs typeface="Arial"/>
              </a:rPr>
              <a:t> **Decontamination of linen for health and social care – provides guidance for those who process linen such as laundries, launderette operators and linen processors (Guidance for implementing BS EN 14065)</a:t>
            </a:r>
          </a:p>
          <a:p>
            <a:pPr marL="285750" indent="-285750">
              <a:buFont typeface="Arial" panose="020B0604020202020204" pitchFamily="34" charset="0"/>
              <a:buChar char="•"/>
            </a:pPr>
            <a:r>
              <a:rPr lang="en-US" sz="1300" dirty="0">
                <a:latin typeface="+mj-lt"/>
                <a:cs typeface="Arial"/>
                <a:hlinkClick r:id="rId7"/>
              </a:rPr>
              <a:t>ISO 13485 </a:t>
            </a:r>
            <a:r>
              <a:rPr lang="en-US" sz="1300" dirty="0">
                <a:latin typeface="+mj-lt"/>
                <a:cs typeface="Arial"/>
              </a:rPr>
              <a:t> *Medical Devices – Quality Management System covering the product lifecycle from design, manufacture to installation and services.</a:t>
            </a:r>
          </a:p>
        </p:txBody>
      </p:sp>
      <p:sp>
        <p:nvSpPr>
          <p:cNvPr id="12" name="Rectangle: Rounded Corners 11">
            <a:extLst>
              <a:ext uri="{FF2B5EF4-FFF2-40B4-BE49-F238E27FC236}">
                <a16:creationId xmlns:a16="http://schemas.microsoft.com/office/drawing/2014/main" id="{665BA553-4137-4C95-BF58-0D7BFAA37774}"/>
              </a:ext>
            </a:extLst>
          </p:cNvPr>
          <p:cNvSpPr/>
          <p:nvPr/>
        </p:nvSpPr>
        <p:spPr bwMode="auto">
          <a:xfrm>
            <a:off x="801706" y="5059605"/>
            <a:ext cx="1369350" cy="1243260"/>
          </a:xfrm>
          <a:prstGeom prst="roundRect">
            <a:avLst/>
          </a:prstGeom>
          <a:solidFill>
            <a:srgbClr val="00B0F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400" b="1">
                <a:solidFill>
                  <a:schemeClr val="bg1"/>
                </a:solidFill>
                <a:ea typeface="+mn-lt"/>
                <a:cs typeface="+mn-lt"/>
              </a:rPr>
              <a:t>Awareness</a:t>
            </a:r>
          </a:p>
        </p:txBody>
      </p:sp>
      <p:sp>
        <p:nvSpPr>
          <p:cNvPr id="13" name="Rectangle: Rounded Corners 12">
            <a:extLst>
              <a:ext uri="{FF2B5EF4-FFF2-40B4-BE49-F238E27FC236}">
                <a16:creationId xmlns:a16="http://schemas.microsoft.com/office/drawing/2014/main" id="{C61EFD19-1CFA-4501-928B-5A9E019D7E45}"/>
              </a:ext>
            </a:extLst>
          </p:cNvPr>
          <p:cNvSpPr/>
          <p:nvPr/>
        </p:nvSpPr>
        <p:spPr bwMode="auto">
          <a:xfrm>
            <a:off x="6910804" y="5059604"/>
            <a:ext cx="4342796" cy="1243260"/>
          </a:xfrm>
          <a:prstGeom prst="roundRect">
            <a:avLst/>
          </a:prstGeom>
          <a:solidFill>
            <a:srgbClr val="CCECFF">
              <a:alpha val="50196"/>
            </a:srgbClr>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defTabSz="889000" fontAlgn="base"/>
            <a:r>
              <a:rPr lang="en-US" sz="1400" b="1">
                <a:cs typeface="Arial"/>
              </a:rPr>
              <a:t>Post trial survey results</a:t>
            </a:r>
          </a:p>
          <a:p>
            <a:pPr defTabSz="889000" fontAlgn="base"/>
            <a:r>
              <a:rPr lang="en-US" sz="1400">
                <a:cs typeface="Arial"/>
              </a:rPr>
              <a:t>94% of staff found reusable gowns clinically acceptable, and 96% stated that they provided excellent or satisfactory protection levels.</a:t>
            </a:r>
            <a:r>
              <a:rPr lang="en-GB" sz="1400">
                <a:cs typeface="Arial"/>
              </a:rPr>
              <a:t> </a:t>
            </a:r>
          </a:p>
          <a:p>
            <a:pPr algn="r" defTabSz="889000" fontAlgn="base"/>
            <a:r>
              <a:rPr lang="en-GB" sz="1200">
                <a:cs typeface="Arial"/>
              </a:rPr>
              <a:t>Stockport NHS Foundation trust</a:t>
            </a:r>
          </a:p>
        </p:txBody>
      </p:sp>
      <p:grpSp>
        <p:nvGrpSpPr>
          <p:cNvPr id="14" name="Group 13">
            <a:extLst>
              <a:ext uri="{FF2B5EF4-FFF2-40B4-BE49-F238E27FC236}">
                <a16:creationId xmlns:a16="http://schemas.microsoft.com/office/drawing/2014/main" id="{7E831768-6D46-4A10-8BEA-9096FF6D8EC9}"/>
              </a:ext>
            </a:extLst>
          </p:cNvPr>
          <p:cNvGrpSpPr>
            <a:grpSpLocks noChangeAspect="1"/>
          </p:cNvGrpSpPr>
          <p:nvPr/>
        </p:nvGrpSpPr>
        <p:grpSpPr>
          <a:xfrm>
            <a:off x="1225237" y="5500882"/>
            <a:ext cx="522288" cy="522288"/>
            <a:chOff x="3194051" y="2502535"/>
            <a:chExt cx="522288" cy="522288"/>
          </a:xfrm>
          <a:solidFill>
            <a:schemeClr val="bg1"/>
          </a:solidFill>
        </p:grpSpPr>
        <p:sp>
          <p:nvSpPr>
            <p:cNvPr id="15" name="Freeform 28">
              <a:extLst>
                <a:ext uri="{FF2B5EF4-FFF2-40B4-BE49-F238E27FC236}">
                  <a16:creationId xmlns:a16="http://schemas.microsoft.com/office/drawing/2014/main" id="{46DD18D3-5319-4EE0-83BC-B295CBFC98AF}"/>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2">
              <a:extLst>
                <a:ext uri="{FF2B5EF4-FFF2-40B4-BE49-F238E27FC236}">
                  <a16:creationId xmlns:a16="http://schemas.microsoft.com/office/drawing/2014/main" id="{5EC67ACA-84AF-45F6-8DBA-AC9606A11A42}"/>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33">
              <a:extLst>
                <a:ext uri="{FF2B5EF4-FFF2-40B4-BE49-F238E27FC236}">
                  <a16:creationId xmlns:a16="http://schemas.microsoft.com/office/drawing/2014/main" id="{E87908E7-EA78-4CF4-82E9-1046FCA608E0}"/>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Freeform 134">
              <a:extLst>
                <a:ext uri="{FF2B5EF4-FFF2-40B4-BE49-F238E27FC236}">
                  <a16:creationId xmlns:a16="http://schemas.microsoft.com/office/drawing/2014/main" id="{AED0FF22-395D-4425-866C-2A5EA47449E8}"/>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35">
              <a:extLst>
                <a:ext uri="{FF2B5EF4-FFF2-40B4-BE49-F238E27FC236}">
                  <a16:creationId xmlns:a16="http://schemas.microsoft.com/office/drawing/2014/main" id="{159A6A23-3092-4084-8950-1DB9AF8094D8}"/>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136">
              <a:extLst>
                <a:ext uri="{FF2B5EF4-FFF2-40B4-BE49-F238E27FC236}">
                  <a16:creationId xmlns:a16="http://schemas.microsoft.com/office/drawing/2014/main" id="{F6C932CF-4447-4A8C-BBC1-CCC98AF9FAFB}"/>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137">
              <a:extLst>
                <a:ext uri="{FF2B5EF4-FFF2-40B4-BE49-F238E27FC236}">
                  <a16:creationId xmlns:a16="http://schemas.microsoft.com/office/drawing/2014/main" id="{56F58F45-72BA-44D9-A6D1-1F9137FF9BAB}"/>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2" name="Freeform 796">
            <a:extLst>
              <a:ext uri="{FF2B5EF4-FFF2-40B4-BE49-F238E27FC236}">
                <a16:creationId xmlns:a16="http://schemas.microsoft.com/office/drawing/2014/main" id="{97F8D2C9-7634-4EA7-A611-A1CE7C8E08A7}"/>
              </a:ext>
            </a:extLst>
          </p:cNvPr>
          <p:cNvSpPr>
            <a:spLocks noChangeAspect="1" noEditPoints="1"/>
          </p:cNvSpPr>
          <p:nvPr/>
        </p:nvSpPr>
        <p:spPr bwMode="auto">
          <a:xfrm>
            <a:off x="1277970" y="2297743"/>
            <a:ext cx="522288" cy="4980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accent5"/>
          </a:solidFill>
          <a:ln w="28575">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D01FF83E-92D6-4D19-8C39-BEA21285A8E3}"/>
              </a:ext>
            </a:extLst>
          </p:cNvPr>
          <p:cNvGrpSpPr>
            <a:grpSpLocks noChangeAspect="1"/>
          </p:cNvGrpSpPr>
          <p:nvPr/>
        </p:nvGrpSpPr>
        <p:grpSpPr>
          <a:xfrm>
            <a:off x="1265968" y="3995298"/>
            <a:ext cx="466582" cy="468000"/>
            <a:chOff x="11115676" y="4182110"/>
            <a:chExt cx="522288" cy="523875"/>
          </a:xfrm>
          <a:solidFill>
            <a:schemeClr val="tx2"/>
          </a:solidFill>
        </p:grpSpPr>
        <p:sp>
          <p:nvSpPr>
            <p:cNvPr id="24" name="Freeform 45">
              <a:extLst>
                <a:ext uri="{FF2B5EF4-FFF2-40B4-BE49-F238E27FC236}">
                  <a16:creationId xmlns:a16="http://schemas.microsoft.com/office/drawing/2014/main" id="{6D7E0F4B-16BB-4CA3-AFD9-1B1A7D2F6E0C}"/>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7">
              <a:extLst>
                <a:ext uri="{FF2B5EF4-FFF2-40B4-BE49-F238E27FC236}">
                  <a16:creationId xmlns:a16="http://schemas.microsoft.com/office/drawing/2014/main" id="{2E7B1E6F-7CDD-4075-B44E-19DB609F6667}"/>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28">
              <a:extLst>
                <a:ext uri="{FF2B5EF4-FFF2-40B4-BE49-F238E27FC236}">
                  <a16:creationId xmlns:a16="http://schemas.microsoft.com/office/drawing/2014/main" id="{1785A380-8A7B-45A2-837C-A9DCCA264E4B}"/>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Rectangle: Rounded Corners 29">
            <a:extLst>
              <a:ext uri="{FF2B5EF4-FFF2-40B4-BE49-F238E27FC236}">
                <a16:creationId xmlns:a16="http://schemas.microsoft.com/office/drawing/2014/main" id="{A508317E-1469-4A52-84E3-1B596E31B049}"/>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31" name="Rectangle: Rounded Corners 30">
            <a:extLst>
              <a:ext uri="{FF2B5EF4-FFF2-40B4-BE49-F238E27FC236}">
                <a16:creationId xmlns:a16="http://schemas.microsoft.com/office/drawing/2014/main" id="{36EC4E44-6D7D-4AD3-B554-3B523F804366}"/>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32" name="Rectangle: Rounded Corners 31">
            <a:extLst>
              <a:ext uri="{FF2B5EF4-FFF2-40B4-BE49-F238E27FC236}">
                <a16:creationId xmlns:a16="http://schemas.microsoft.com/office/drawing/2014/main" id="{9C3E524C-9494-4086-848A-06F9B827C202}"/>
              </a:ext>
            </a:extLst>
          </p:cNvPr>
          <p:cNvSpPr/>
          <p:nvPr/>
        </p:nvSpPr>
        <p:spPr bwMode="auto">
          <a:xfrm>
            <a:off x="-180575" y="5350376"/>
            <a:ext cx="725519" cy="972000"/>
          </a:xfrm>
          <a:prstGeom prst="roundRect">
            <a:avLst>
              <a:gd name="adj" fmla="val 20603"/>
            </a:avLst>
          </a:prstGeom>
          <a:solidFill>
            <a:schemeClr val="tx2"/>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33" name="Rectangle: Rounded Corners 32">
            <a:extLst>
              <a:ext uri="{FF2B5EF4-FFF2-40B4-BE49-F238E27FC236}">
                <a16:creationId xmlns:a16="http://schemas.microsoft.com/office/drawing/2014/main" id="{000A43F5-CD92-4DCE-AE16-F084121B4158}"/>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p>
        </p:txBody>
      </p:sp>
      <p:sp>
        <p:nvSpPr>
          <p:cNvPr id="34" name="Rectangle: Rounded Corners 33">
            <a:extLst>
              <a:ext uri="{FF2B5EF4-FFF2-40B4-BE49-F238E27FC236}">
                <a16:creationId xmlns:a16="http://schemas.microsoft.com/office/drawing/2014/main" id="{C0D6E0F4-6E41-4293-9B68-36F1B2281E23}"/>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a:solidFill>
                <a:schemeClr val="bg1"/>
              </a:solidFill>
              <a:cs typeface="Arial"/>
            </a:endParaRPr>
          </a:p>
        </p:txBody>
      </p:sp>
      <p:sp>
        <p:nvSpPr>
          <p:cNvPr id="5" name="TextBox 4">
            <a:extLst>
              <a:ext uri="{FF2B5EF4-FFF2-40B4-BE49-F238E27FC236}">
                <a16:creationId xmlns:a16="http://schemas.microsoft.com/office/drawing/2014/main" id="{0B05F28A-C6AA-B163-6310-05056D6E2CEA}"/>
              </a:ext>
            </a:extLst>
          </p:cNvPr>
          <p:cNvSpPr txBox="1"/>
          <p:nvPr/>
        </p:nvSpPr>
        <p:spPr>
          <a:xfrm>
            <a:off x="2897746" y="6406444"/>
            <a:ext cx="85416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ea typeface="+mn-lt"/>
                <a:cs typeface="+mn-lt"/>
              </a:rPr>
              <a:t>*Applies to sterile surgical gowns only </a:t>
            </a:r>
            <a:r>
              <a:rPr lang="en-GB" sz="1000" dirty="0">
                <a:cs typeface="Arial"/>
              </a:rPr>
              <a:t>**Applies to both no</a:t>
            </a:r>
            <a:r>
              <a:rPr lang="en-GB" sz="1000" dirty="0">
                <a:ea typeface="+mn-lt"/>
                <a:cs typeface="+mn-lt"/>
              </a:rPr>
              <a:t>n-sterile and sterile gowns</a:t>
            </a:r>
            <a:endParaRPr lang="en-GB" sz="1000" dirty="0">
              <a:highlight>
                <a:srgbClr val="FFFF00"/>
              </a:highlight>
              <a:cs typeface="Arial"/>
            </a:endParaRPr>
          </a:p>
        </p:txBody>
      </p:sp>
    </p:spTree>
    <p:extLst>
      <p:ext uri="{BB962C8B-B14F-4D97-AF65-F5344CB8AC3E}">
        <p14:creationId xmlns:p14="http://schemas.microsoft.com/office/powerpoint/2010/main" val="330217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9C87B5-7949-4A65-AEF8-C1BF88D09E66}"/>
              </a:ext>
            </a:extLst>
          </p:cNvPr>
          <p:cNvPicPr>
            <a:picLocks noChangeAspect="1"/>
          </p:cNvPicPr>
          <p:nvPr/>
        </p:nvPicPr>
        <p:blipFill>
          <a:blip r:embed="rId3">
            <a:lum bright="-20000" contrast="40000"/>
          </a:blip>
          <a:stretch>
            <a:fillRect/>
          </a:stretch>
        </p:blipFill>
        <p:spPr>
          <a:xfrm>
            <a:off x="4705712" y="1327745"/>
            <a:ext cx="1322847" cy="1918747"/>
          </a:xfrm>
          <a:prstGeom prst="rect">
            <a:avLst/>
          </a:prstGeom>
        </p:spPr>
      </p:pic>
      <p:pic>
        <p:nvPicPr>
          <p:cNvPr id="14" name="Picture 13">
            <a:extLst>
              <a:ext uri="{FF2B5EF4-FFF2-40B4-BE49-F238E27FC236}">
                <a16:creationId xmlns:a16="http://schemas.microsoft.com/office/drawing/2014/main" id="{C59AF9F5-5E7F-4D44-BAB2-502F71F9EC44}"/>
              </a:ext>
            </a:extLst>
          </p:cNvPr>
          <p:cNvPicPr>
            <a:picLocks noChangeAspect="1"/>
          </p:cNvPicPr>
          <p:nvPr/>
        </p:nvPicPr>
        <p:blipFill>
          <a:blip r:embed="rId4">
            <a:lum bright="-20000" contrast="40000"/>
          </a:blip>
          <a:stretch>
            <a:fillRect/>
          </a:stretch>
        </p:blipFill>
        <p:spPr>
          <a:xfrm>
            <a:off x="6165414" y="1331701"/>
            <a:ext cx="1440166" cy="1923099"/>
          </a:xfrm>
          <a:prstGeom prst="rect">
            <a:avLst/>
          </a:prstGeom>
        </p:spPr>
      </p:pic>
      <p:graphicFrame>
        <p:nvGraphicFramePr>
          <p:cNvPr id="8" name="Diagram 4">
            <a:extLst>
              <a:ext uri="{FF2B5EF4-FFF2-40B4-BE49-F238E27FC236}">
                <a16:creationId xmlns:a16="http://schemas.microsoft.com/office/drawing/2014/main" id="{B6C8965B-C228-4D1A-B3A5-CEA30CD83E98}"/>
              </a:ext>
            </a:extLst>
          </p:cNvPr>
          <p:cNvGraphicFramePr/>
          <p:nvPr/>
        </p:nvGraphicFramePr>
        <p:xfrm>
          <a:off x="843643" y="2693483"/>
          <a:ext cx="10759204" cy="2800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2D435350-CDF3-4A7A-A9A4-E0C36E354D40}"/>
              </a:ext>
            </a:extLst>
          </p:cNvPr>
          <p:cNvSpPr>
            <a:spLocks noGrp="1"/>
          </p:cNvSpPr>
          <p:nvPr>
            <p:ph type="title"/>
          </p:nvPr>
        </p:nvSpPr>
        <p:spPr>
          <a:xfrm>
            <a:off x="326770" y="179193"/>
            <a:ext cx="9969231" cy="510382"/>
          </a:xfrm>
        </p:spPr>
        <p:txBody>
          <a:bodyPr/>
          <a:lstStyle/>
          <a:p>
            <a:r>
              <a:rPr lang="en-GB"/>
              <a:t>How to set up a reusable gown scheme</a:t>
            </a:r>
          </a:p>
        </p:txBody>
      </p:sp>
      <p:sp>
        <p:nvSpPr>
          <p:cNvPr id="3" name="Text Placeholder 2">
            <a:extLst>
              <a:ext uri="{FF2B5EF4-FFF2-40B4-BE49-F238E27FC236}">
                <a16:creationId xmlns:a16="http://schemas.microsoft.com/office/drawing/2014/main" id="{BB302920-4072-45A5-9921-CBB3AD0609EA}"/>
              </a:ext>
            </a:extLst>
          </p:cNvPr>
          <p:cNvSpPr>
            <a:spLocks noGrp="1"/>
          </p:cNvSpPr>
          <p:nvPr>
            <p:ph type="body" sz="quarter" idx="12"/>
          </p:nvPr>
        </p:nvSpPr>
        <p:spPr>
          <a:xfrm>
            <a:off x="326770" y="505139"/>
            <a:ext cx="10119749" cy="780768"/>
          </a:xfrm>
        </p:spPr>
        <p:txBody>
          <a:bodyPr/>
          <a:lstStyle/>
          <a:p>
            <a:r>
              <a:rPr lang="en-GB" sz="1200" dirty="0">
                <a:latin typeface="Arial"/>
                <a:ea typeface="Times New Roman" panose="02020603050405020304" pitchFamily="18" charset="0"/>
                <a:cs typeface="Arial"/>
              </a:rPr>
              <a:t>Reusable gowns deliver benefits for sterile surgical gowns (used in surgical theatres or other invasive procedures that use some aseptic techniques) and isolation gowns (used to provide non-sterile barrier protection to staff or patients on isolation wards</a:t>
            </a:r>
            <a:r>
              <a:rPr lang="en-GB" sz="1200" baseline="30000" dirty="0">
                <a:solidFill>
                  <a:schemeClr val="accent4"/>
                </a:solidFill>
                <a:latin typeface="Arial"/>
                <a:ea typeface="Times New Roman" panose="02020603050405020304" pitchFamily="18" charset="0"/>
                <a:cs typeface="Arial"/>
                <a:hlinkClick r:id="rId10">
                  <a:extLst>
                    <a:ext uri="{A12FA001-AC4F-418D-AE19-62706E023703}">
                      <ahyp:hlinkClr xmlns:ahyp="http://schemas.microsoft.com/office/drawing/2018/hyperlinkcolor" val="tx"/>
                    </a:ext>
                  </a:extLst>
                </a:hlinkClick>
              </a:rPr>
              <a:t>3</a:t>
            </a:r>
            <a:r>
              <a:rPr lang="en-GB" sz="1200" baseline="30000" dirty="0">
                <a:solidFill>
                  <a:schemeClr val="accent4"/>
                </a:solidFill>
                <a:latin typeface="Arial"/>
                <a:ea typeface="Times New Roman" panose="02020603050405020304" pitchFamily="18" charset="0"/>
                <a:cs typeface="Arial"/>
              </a:rPr>
              <a:t> </a:t>
            </a:r>
            <a:r>
              <a:rPr lang="en-GB" sz="1200" baseline="30000" dirty="0">
                <a:latin typeface="Arial"/>
                <a:ea typeface="Times New Roman" panose="02020603050405020304" pitchFamily="18" charset="0"/>
                <a:cs typeface="Arial"/>
              </a:rPr>
              <a:t> </a:t>
            </a:r>
            <a:r>
              <a:rPr lang="en-GB" sz="1200" dirty="0">
                <a:latin typeface="Arial"/>
                <a:ea typeface="Times New Roman" panose="02020603050405020304" pitchFamily="18" charset="0"/>
                <a:cs typeface="Arial"/>
              </a:rPr>
              <a:t>or where extensive splashing of fluid is anticipated</a:t>
            </a:r>
            <a:r>
              <a:rPr lang="en-GB" sz="1200" baseline="30000" dirty="0">
                <a:latin typeface="Arial"/>
                <a:ea typeface="Times New Roman" panose="02020603050405020304" pitchFamily="18" charset="0"/>
                <a:cs typeface="Arial"/>
                <a:hlinkClick r:id="rId11"/>
              </a:rPr>
              <a:t>4</a:t>
            </a:r>
            <a:r>
              <a:rPr lang="en-GB" sz="1200" dirty="0">
                <a:latin typeface="Arial"/>
                <a:ea typeface="Times New Roman" panose="02020603050405020304" pitchFamily="18" charset="0"/>
                <a:cs typeface="Arial"/>
              </a:rPr>
              <a:t>). The savings potential can be maximised by referring to the </a:t>
            </a:r>
            <a:r>
              <a:rPr lang="en-GB" sz="1200" dirty="0">
                <a:solidFill>
                  <a:schemeClr val="tx2"/>
                </a:solidFill>
                <a:latin typeface="Arial"/>
                <a:ea typeface="Times New Roman" panose="02020603050405020304" pitchFamily="18" charset="0"/>
                <a:cs typeface="Arial"/>
                <a:hlinkClick r:id="rId12">
                  <a:extLst>
                    <a:ext uri="{A12FA001-AC4F-418D-AE19-62706E023703}">
                      <ahyp:hlinkClr xmlns:ahyp="http://schemas.microsoft.com/office/drawing/2018/hyperlinkcolor" val="tx"/>
                    </a:ext>
                  </a:extLst>
                </a:hlinkClick>
              </a:rPr>
              <a:t>National Infection and Prevention Control Manual</a:t>
            </a:r>
            <a:r>
              <a:rPr lang="en-GB" sz="1200" dirty="0">
                <a:latin typeface="Arial"/>
                <a:ea typeface="Times New Roman" panose="02020603050405020304" pitchFamily="18" charset="0"/>
                <a:cs typeface="Arial"/>
              </a:rPr>
              <a:t> (IPC) and applying the key principle of avoiding overuse or inappropriate use.</a:t>
            </a:r>
            <a:endParaRPr lang="en-GB" sz="1200" dirty="0">
              <a:latin typeface="Arial" panose="020B0604020202020204" pitchFamily="34" charset="0"/>
              <a:ea typeface="Times New Roman" panose="02020603050405020304" pitchFamily="18" charset="0"/>
              <a:cs typeface="Arial"/>
            </a:endParaRPr>
          </a:p>
        </p:txBody>
      </p:sp>
      <p:sp>
        <p:nvSpPr>
          <p:cNvPr id="4" name="Rectangle: Rounded Corners 3">
            <a:extLst>
              <a:ext uri="{FF2B5EF4-FFF2-40B4-BE49-F238E27FC236}">
                <a16:creationId xmlns:a16="http://schemas.microsoft.com/office/drawing/2014/main" id="{3F3C487D-4FD2-40C5-ACA4-8859D0965BCF}"/>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6998B916-4825-45A5-9BC2-2C2164CA1ED3}"/>
              </a:ext>
            </a:extLst>
          </p:cNvPr>
          <p:cNvSpPr/>
          <p:nvPr/>
        </p:nvSpPr>
        <p:spPr bwMode="auto">
          <a:xfrm>
            <a:off x="-180575" y="2333635"/>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FC0E63EF-20B7-4E65-9257-2A0B1B66BF5F}"/>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BD5D0DE0-1C3E-455E-9581-EFB861334AF3}"/>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5FD6452A-65F0-471C-B2AE-29D87EE2A5B3}"/>
              </a:ext>
            </a:extLst>
          </p:cNvPr>
          <p:cNvSpPr/>
          <p:nvPr/>
        </p:nvSpPr>
        <p:spPr bwMode="auto">
          <a:xfrm>
            <a:off x="-180575" y="3342164"/>
            <a:ext cx="725519" cy="972000"/>
          </a:xfrm>
          <a:prstGeom prst="roundRect">
            <a:avLst>
              <a:gd name="adj" fmla="val 18057"/>
            </a:avLst>
          </a:prstGeom>
          <a:solidFill>
            <a:srgbClr val="D9D9D9"/>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grpSp>
        <p:nvGrpSpPr>
          <p:cNvPr id="32" name="Group 31">
            <a:extLst>
              <a:ext uri="{FF2B5EF4-FFF2-40B4-BE49-F238E27FC236}">
                <a16:creationId xmlns:a16="http://schemas.microsoft.com/office/drawing/2014/main" id="{BA06F388-E376-44E2-B5EE-2D8647F0B952}"/>
              </a:ext>
            </a:extLst>
          </p:cNvPr>
          <p:cNvGrpSpPr/>
          <p:nvPr/>
        </p:nvGrpSpPr>
        <p:grpSpPr>
          <a:xfrm>
            <a:off x="843643" y="3159966"/>
            <a:ext cx="2981303" cy="317597"/>
            <a:chOff x="9083040" y="3328416"/>
            <a:chExt cx="1609344" cy="480020"/>
          </a:xfrm>
          <a:solidFill>
            <a:schemeClr val="accent6">
              <a:lumMod val="20000"/>
              <a:lumOff val="80000"/>
            </a:schemeClr>
          </a:solidFill>
        </p:grpSpPr>
        <p:sp>
          <p:nvSpPr>
            <p:cNvPr id="30" name="Rectangle 29">
              <a:extLst>
                <a:ext uri="{FF2B5EF4-FFF2-40B4-BE49-F238E27FC236}">
                  <a16:creationId xmlns:a16="http://schemas.microsoft.com/office/drawing/2014/main" id="{1931D84F-852D-4731-B120-C9F9B3CBD005}"/>
                </a:ext>
              </a:extLst>
            </p:cNvPr>
            <p:cNvSpPr/>
            <p:nvPr/>
          </p:nvSpPr>
          <p:spPr bwMode="auto">
            <a:xfrm>
              <a:off x="9083040" y="3328416"/>
              <a:ext cx="1609344"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1" name="Rectangle 30">
              <a:extLst>
                <a:ext uri="{FF2B5EF4-FFF2-40B4-BE49-F238E27FC236}">
                  <a16:creationId xmlns:a16="http://schemas.microsoft.com/office/drawing/2014/main" id="{FC6A3A9B-8F68-466B-BD3B-1D65F2D8C082}"/>
                </a:ext>
              </a:extLst>
            </p:cNvPr>
            <p:cNvSpPr/>
            <p:nvPr/>
          </p:nvSpPr>
          <p:spPr>
            <a:xfrm>
              <a:off x="9083040" y="3371370"/>
              <a:ext cx="1609344" cy="394114"/>
            </a:xfrm>
            <a:prstGeom prst="rect">
              <a:avLst/>
            </a:prstGeom>
            <a:grpFill/>
          </p:spPr>
          <p:txBody>
            <a:bodyPr wrap="square" lIns="91440" tIns="45720" rIns="91440" bIns="45720" anchor="ctr">
              <a:spAutoFit/>
            </a:bodyPr>
            <a:lstStyle/>
            <a:p>
              <a:pPr algn="ctr"/>
              <a:r>
                <a:rPr lang="en-GB" sz="1200" b="1">
                  <a:solidFill>
                    <a:srgbClr val="425563"/>
                  </a:solidFill>
                  <a:latin typeface="Arial"/>
                  <a:cs typeface="Arial"/>
                </a:rPr>
                <a:t>Sterile Surgical Gowns</a:t>
              </a:r>
              <a:endParaRPr lang="en-GB" sz="1200" b="1">
                <a:solidFill>
                  <a:srgbClr val="425563"/>
                </a:solidFill>
                <a:latin typeface="Arial" panose="020B0604020202020204" pitchFamily="34" charset="0"/>
              </a:endParaRPr>
            </a:p>
          </p:txBody>
        </p:sp>
      </p:grpSp>
      <p:graphicFrame>
        <p:nvGraphicFramePr>
          <p:cNvPr id="34" name="Table 33">
            <a:extLst>
              <a:ext uri="{FF2B5EF4-FFF2-40B4-BE49-F238E27FC236}">
                <a16:creationId xmlns:a16="http://schemas.microsoft.com/office/drawing/2014/main" id="{E8249B6D-425A-43B9-89DF-D0EB4BC4330C}"/>
              </a:ext>
            </a:extLst>
          </p:cNvPr>
          <p:cNvGraphicFramePr>
            <a:graphicFrameLocks noGrp="1"/>
          </p:cNvGraphicFramePr>
          <p:nvPr/>
        </p:nvGraphicFramePr>
        <p:xfrm>
          <a:off x="843643" y="4669333"/>
          <a:ext cx="10534905" cy="1920240"/>
        </p:xfrm>
        <a:graphic>
          <a:graphicData uri="http://schemas.openxmlformats.org/drawingml/2006/table">
            <a:tbl>
              <a:tblPr bandRow="1">
                <a:tableStyleId>{5C22544A-7EE6-4342-B048-85BDC9FD1C3A}</a:tableStyleId>
              </a:tblPr>
              <a:tblGrid>
                <a:gridCol w="2106981">
                  <a:extLst>
                    <a:ext uri="{9D8B030D-6E8A-4147-A177-3AD203B41FA5}">
                      <a16:colId xmlns:a16="http://schemas.microsoft.com/office/drawing/2014/main" val="800214455"/>
                    </a:ext>
                  </a:extLst>
                </a:gridCol>
                <a:gridCol w="2106981">
                  <a:extLst>
                    <a:ext uri="{9D8B030D-6E8A-4147-A177-3AD203B41FA5}">
                      <a16:colId xmlns:a16="http://schemas.microsoft.com/office/drawing/2014/main" val="306481164"/>
                    </a:ext>
                  </a:extLst>
                </a:gridCol>
                <a:gridCol w="2106981">
                  <a:extLst>
                    <a:ext uri="{9D8B030D-6E8A-4147-A177-3AD203B41FA5}">
                      <a16:colId xmlns:a16="http://schemas.microsoft.com/office/drawing/2014/main" val="2935081982"/>
                    </a:ext>
                  </a:extLst>
                </a:gridCol>
                <a:gridCol w="2106981">
                  <a:extLst>
                    <a:ext uri="{9D8B030D-6E8A-4147-A177-3AD203B41FA5}">
                      <a16:colId xmlns:a16="http://schemas.microsoft.com/office/drawing/2014/main" val="3842248130"/>
                    </a:ext>
                  </a:extLst>
                </a:gridCol>
                <a:gridCol w="2106981">
                  <a:extLst>
                    <a:ext uri="{9D8B030D-6E8A-4147-A177-3AD203B41FA5}">
                      <a16:colId xmlns:a16="http://schemas.microsoft.com/office/drawing/2014/main" val="427371554"/>
                    </a:ext>
                  </a:extLst>
                </a:gridCol>
              </a:tblGrid>
              <a:tr h="1413705">
                <a:tc>
                  <a:txBody>
                    <a:bodyPr/>
                    <a:lstStyle/>
                    <a:p>
                      <a:pPr algn="l"/>
                      <a:r>
                        <a:rPr lang="en-US" sz="1200" b="0" i="0">
                          <a:solidFill>
                            <a:schemeClr val="tx1"/>
                          </a:solidFill>
                          <a:latin typeface="+mn-lt"/>
                          <a:ea typeface="Ubuntu" charset="0"/>
                          <a:cs typeface="Ubuntu" charset="0"/>
                        </a:rPr>
                        <a:t>Consult key stakeholders and identify end user concerns. Identify single use gown numbers and frequencies of use across different sites. Calculate carbon and financial benefits of switching.</a:t>
                      </a:r>
                      <a:endParaRPr lang="en-US" sz="1200" b="0" i="0">
                        <a:solidFill>
                          <a:schemeClr val="tx1"/>
                        </a:solidFill>
                        <a:highlight>
                          <a:srgbClr val="FFFF00"/>
                        </a:highlight>
                        <a:latin typeface="+mn-lt"/>
                        <a:ea typeface="Ubuntu" charset="0"/>
                        <a:cs typeface="Ubuntu" charset="0"/>
                      </a:endParaRPr>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200" b="0" i="0" u="none" strike="noStrike" noProof="0" dirty="0">
                          <a:solidFill>
                            <a:schemeClr val="tx1"/>
                          </a:solidFill>
                          <a:latin typeface="Arial"/>
                        </a:rPr>
                        <a:t>L</a:t>
                      </a:r>
                      <a:r>
                        <a:rPr lang="en-US" sz="1200" b="0" i="0" dirty="0" err="1">
                          <a:solidFill>
                            <a:schemeClr val="tx1"/>
                          </a:solidFill>
                          <a:latin typeface="+mn-lt"/>
                        </a:rPr>
                        <a:t>aundry</a:t>
                      </a:r>
                      <a:r>
                        <a:rPr lang="en-US" sz="1200" b="0" i="0" dirty="0">
                          <a:solidFill>
                            <a:schemeClr val="tx1"/>
                          </a:solidFill>
                          <a:latin typeface="+mn-lt"/>
                          <a:ea typeface="Ubuntu" charset="0"/>
                          <a:cs typeface="Ubuntu" charset="0"/>
                        </a:rPr>
                        <a:t> frameworks include lots to</a:t>
                      </a:r>
                      <a:r>
                        <a:rPr lang="en-US" sz="1200" b="0" i="0" u="none" strike="noStrike" noProof="0" dirty="0">
                          <a:solidFill>
                            <a:schemeClr val="tx1"/>
                          </a:solidFill>
                          <a:latin typeface="Arial"/>
                        </a:rPr>
                        <a:t> procure reusable surgical gown services </a:t>
                      </a:r>
                      <a:r>
                        <a:rPr lang="en-US" sz="1200" b="0" i="0" dirty="0">
                          <a:solidFill>
                            <a:schemeClr val="tx1"/>
                          </a:solidFill>
                          <a:latin typeface="+mn-lt"/>
                          <a:ea typeface="Ubuntu" charset="0"/>
                          <a:cs typeface="Ubuntu" charset="0"/>
                        </a:rPr>
                        <a:t>(</a:t>
                      </a:r>
                      <a:r>
                        <a:rPr lang="en-US" sz="1200" b="0" i="0" dirty="0">
                          <a:solidFill>
                            <a:schemeClr val="tx1"/>
                          </a:solidFill>
                          <a:latin typeface="+mn-lt"/>
                          <a:ea typeface="Ubuntu" charset="0"/>
                          <a:cs typeface="Ubuntu" charset="0"/>
                          <a:hlinkClick r:id="rId13"/>
                        </a:rPr>
                        <a:t>LPP Linen &amp; Laundry DPS</a:t>
                      </a:r>
                      <a:r>
                        <a:rPr lang="en-US" sz="1200" b="0" i="0" dirty="0">
                          <a:solidFill>
                            <a:schemeClr val="tx1"/>
                          </a:solidFill>
                          <a:latin typeface="+mn-lt"/>
                          <a:ea typeface="Ubuntu" charset="0"/>
                          <a:cs typeface="Ubuntu" charset="0"/>
                        </a:rPr>
                        <a:t>, </a:t>
                      </a:r>
                      <a:r>
                        <a:rPr lang="en-US" sz="1200" b="0" i="0" dirty="0" err="1">
                          <a:solidFill>
                            <a:schemeClr val="tx1"/>
                          </a:solidFill>
                          <a:latin typeface="+mn-lt"/>
                          <a:ea typeface="Ubuntu" charset="0"/>
                          <a:cs typeface="Ubuntu" charset="0"/>
                          <a:hlinkClick r:id="rId14"/>
                        </a:rPr>
                        <a:t>NoECPC</a:t>
                      </a:r>
                      <a:r>
                        <a:rPr lang="en-US" sz="1200" b="0" i="0" dirty="0">
                          <a:solidFill>
                            <a:schemeClr val="tx1"/>
                          </a:solidFill>
                          <a:latin typeface="+mn-lt"/>
                          <a:ea typeface="Ubuntu" charset="0"/>
                          <a:cs typeface="Ubuntu" charset="0"/>
                          <a:hlinkClick r:id="rId14"/>
                        </a:rPr>
                        <a:t> 0572</a:t>
                      </a:r>
                      <a:r>
                        <a:rPr lang="en-US" sz="1200" b="0" i="0" dirty="0">
                          <a:solidFill>
                            <a:schemeClr val="tx1"/>
                          </a:solidFill>
                          <a:latin typeface="+mn-lt"/>
                          <a:ea typeface="Ubuntu" charset="0"/>
                          <a:cs typeface="Ubuntu" charset="0"/>
                        </a:rPr>
                        <a:t>) and isolation gown services (</a:t>
                      </a:r>
                      <a:r>
                        <a:rPr lang="en-US" sz="1200" b="0" i="0" u="none" strike="noStrike" noProof="0" dirty="0" err="1">
                          <a:solidFill>
                            <a:schemeClr val="tx1"/>
                          </a:solidFill>
                          <a:latin typeface="Arial"/>
                          <a:hlinkClick r:id="rId14"/>
                        </a:rPr>
                        <a:t>NoECPC</a:t>
                      </a:r>
                      <a:r>
                        <a:rPr lang="en-US" sz="1200" b="0" i="0" u="none" strike="noStrike" noProof="0" dirty="0">
                          <a:solidFill>
                            <a:schemeClr val="tx1"/>
                          </a:solidFill>
                          <a:latin typeface="Arial"/>
                          <a:hlinkClick r:id="rId14"/>
                        </a:rPr>
                        <a:t> 0572</a:t>
                      </a:r>
                      <a:r>
                        <a:rPr lang="en-US" sz="1200" b="0" i="0" u="none" strike="noStrike" noProof="0" dirty="0">
                          <a:solidFill>
                            <a:schemeClr val="tx1"/>
                          </a:solidFill>
                          <a:latin typeface="Arial"/>
                        </a:rPr>
                        <a:t>).</a:t>
                      </a:r>
                      <a:endParaRPr lang="en-US" sz="1200" b="0" i="0" dirty="0">
                        <a:solidFill>
                          <a:schemeClr val="tx1"/>
                        </a:solidFill>
                        <a:latin typeface="+mn-lt"/>
                      </a:endParaRPr>
                    </a:p>
                    <a:p>
                      <a:pPr lvl="0" algn="l">
                        <a:buNone/>
                      </a:pPr>
                      <a:endParaRPr lang="en-US" sz="1200" b="0" i="0" u="none" strike="noStrike" noProof="0" dirty="0">
                        <a:solidFill>
                          <a:schemeClr val="tx1"/>
                        </a:solidFill>
                        <a:latin typeface="Arial"/>
                      </a:endParaRPr>
                    </a:p>
                    <a:p>
                      <a:pPr lvl="0" algn="l">
                        <a:buNone/>
                      </a:pPr>
                      <a:r>
                        <a:rPr lang="en-US" sz="1200" b="0" i="0" dirty="0">
                          <a:solidFill>
                            <a:schemeClr val="tx1"/>
                          </a:solidFill>
                          <a:latin typeface="+mn-lt"/>
                          <a:ea typeface="Ubuntu" charset="0"/>
                          <a:cs typeface="Ubuntu" charset="0"/>
                        </a:rPr>
                        <a:t>Include clinical leads in evaluation of gowns.</a:t>
                      </a:r>
                    </a:p>
                  </a:txBody>
                  <a:tcPr>
                    <a:lnL w="0">
                      <a:noFill/>
                    </a:lnL>
                    <a:lnR w="0">
                      <a:noFill/>
                    </a:lnR>
                    <a:lnT w="0">
                      <a:noFill/>
                    </a:lnT>
                    <a:lnB w="0">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0" i="0" u="none" strike="noStrike" kern="1200" noProof="0" dirty="0">
                          <a:solidFill>
                            <a:schemeClr val="tx1"/>
                          </a:solidFill>
                          <a:latin typeface="Arial"/>
                        </a:rPr>
                        <a:t>Develop a </a:t>
                      </a:r>
                      <a:r>
                        <a:rPr lang="en-US" sz="1200" b="0" i="0" u="none" strike="noStrike" kern="1200" noProof="0" dirty="0">
                          <a:solidFill>
                            <a:schemeClr val="tx1"/>
                          </a:solidFill>
                          <a:latin typeface="Arial"/>
                          <a:hlinkClick r:id="" action="ppaction://noaction"/>
                        </a:rPr>
                        <a:t>Standard Operating Procedure (SOP)</a:t>
                      </a:r>
                      <a:r>
                        <a:rPr lang="en-US" sz="1200" b="0" i="0" u="none" strike="noStrike" kern="1200" noProof="0" dirty="0">
                          <a:solidFill>
                            <a:schemeClr val="tx1"/>
                          </a:solidFill>
                          <a:latin typeface="Arial"/>
                        </a:rPr>
                        <a:t> specific to each gown type (surgical or isolation) covering gown donning and doffing, bagging and used gown collection.</a:t>
                      </a:r>
                      <a:endParaRPr lang="en-US" b="0" dirty="0"/>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0" i="0" u="none" strike="noStrike" kern="1200" noProof="0">
                          <a:solidFill>
                            <a:schemeClr val="tx1"/>
                          </a:solidFill>
                          <a:latin typeface="Arial"/>
                        </a:rPr>
                        <a:t>Provide simple and clear messaging to end users addressing key concerns on protection levels and comfort; benefits of switching; and bagging processes. Train housekeeping/ cleaners on collection of used gowns.</a:t>
                      </a:r>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rtl="0">
                        <a:buNone/>
                      </a:pPr>
                      <a:r>
                        <a:rPr lang="en-US" sz="1200" b="0" i="0" kern="1200" dirty="0">
                          <a:solidFill>
                            <a:schemeClr val="tx1"/>
                          </a:solidFill>
                          <a:latin typeface="+mn-lt"/>
                        </a:rPr>
                        <a:t>Agree delivery frequency and monitor performance.</a:t>
                      </a:r>
                    </a:p>
                    <a:p>
                      <a:pPr marL="0" lvl="0" algn="l" rtl="0">
                        <a:buNone/>
                      </a:pPr>
                      <a:r>
                        <a:rPr lang="en-US" sz="1200" b="0" i="0" kern="1200" dirty="0">
                          <a:solidFill>
                            <a:schemeClr val="tx1"/>
                          </a:solidFill>
                          <a:latin typeface="+mn-lt"/>
                        </a:rPr>
                        <a:t>Track and manage loss reduction through RFID asset tagging of gowns, site audits or improving user awareness through local campaigns.</a:t>
                      </a:r>
                    </a:p>
                  </a:txBody>
                  <a:tcPr>
                    <a:lnL w="0">
                      <a:noFill/>
                    </a:lnL>
                    <a:lnR w="0">
                      <a:noFill/>
                    </a:lnR>
                    <a:lnT w="0">
                      <a:noFill/>
                    </a:lnT>
                    <a:lnB w="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8172318"/>
                  </a:ext>
                </a:extLst>
              </a:tr>
            </a:tbl>
          </a:graphicData>
        </a:graphic>
      </p:graphicFrame>
      <p:sp>
        <p:nvSpPr>
          <p:cNvPr id="15" name="Rectangle 14">
            <a:extLst>
              <a:ext uri="{FF2B5EF4-FFF2-40B4-BE49-F238E27FC236}">
                <a16:creationId xmlns:a16="http://schemas.microsoft.com/office/drawing/2014/main" id="{DB55FEB7-1B1F-4B1A-A8C6-4CBDA161746B}"/>
              </a:ext>
            </a:extLst>
          </p:cNvPr>
          <p:cNvSpPr/>
          <p:nvPr/>
        </p:nvSpPr>
        <p:spPr bwMode="auto">
          <a:xfrm>
            <a:off x="7894936" y="1362920"/>
            <a:ext cx="3656961" cy="211824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200" b="1" i="0" u="none" strike="noStrike" dirty="0">
                <a:solidFill>
                  <a:srgbClr val="0072C6"/>
                </a:solidFill>
                <a:latin typeface="Arial"/>
              </a:rPr>
              <a:t>Additional Guidance </a:t>
            </a:r>
            <a:r>
              <a:rPr lang="en-US" sz="1200" b="1" i="0" dirty="0">
                <a:solidFill>
                  <a:srgbClr val="FFFFFF"/>
                </a:solidFill>
                <a:latin typeface="Arial"/>
              </a:rPr>
              <a:t>​</a:t>
            </a:r>
            <a:endParaRPr lang="en-US" sz="1200" b="1" i="0" dirty="0">
              <a:solidFill>
                <a:srgbClr val="FFFFFF"/>
              </a:solidFill>
              <a:latin typeface="Arial"/>
              <a:cs typeface="Arial"/>
            </a:endParaRPr>
          </a:p>
          <a:p>
            <a:pPr algn="l" rtl="0"/>
            <a:r>
              <a:rPr lang="en-US" sz="1200" b="1" i="0" dirty="0">
                <a:solidFill>
                  <a:srgbClr val="FFFFFF"/>
                </a:solidFill>
                <a:latin typeface="Arial"/>
              </a:rPr>
              <a:t>​</a:t>
            </a:r>
            <a:endParaRPr lang="en-US" sz="1200" b="1" i="0" dirty="0">
              <a:solidFill>
                <a:srgbClr val="FFFFFF"/>
              </a:solidFill>
              <a:latin typeface="Arial"/>
              <a:cs typeface="Arial"/>
            </a:endParaRPr>
          </a:p>
          <a:p>
            <a:r>
              <a:rPr lang="en-US" sz="1200" dirty="0">
                <a:solidFill>
                  <a:srgbClr val="0D0D0D"/>
                </a:solidFill>
                <a:latin typeface="Arial"/>
              </a:rPr>
              <a:t>Case Studies, a basic </a:t>
            </a:r>
            <a:r>
              <a:rPr lang="en-US" sz="1200" dirty="0">
                <a:solidFill>
                  <a:srgbClr val="0D0D0D"/>
                </a:solidFill>
                <a:latin typeface="Arial"/>
                <a:hlinkClick r:id="" action="ppaction://noaction"/>
              </a:rPr>
              <a:t>SOP for circularity</a:t>
            </a:r>
            <a:r>
              <a:rPr lang="en-US" sz="1200" dirty="0">
                <a:solidFill>
                  <a:srgbClr val="0D0D0D"/>
                </a:solidFill>
                <a:latin typeface="Arial"/>
              </a:rPr>
              <a:t>, and protection standards </a:t>
            </a:r>
            <a:r>
              <a:rPr lang="en-US" sz="1200" b="0" i="0" u="none" strike="noStrike" dirty="0">
                <a:solidFill>
                  <a:srgbClr val="0D0D0D"/>
                </a:solidFill>
                <a:latin typeface="Arial"/>
              </a:rPr>
              <a:t>are provided in the Additional Guidance section to assist implementation. </a:t>
            </a:r>
            <a:r>
              <a:rPr lang="en-US" sz="1200" b="1" i="0" dirty="0">
                <a:solidFill>
                  <a:srgbClr val="FFFFFF"/>
                </a:solidFill>
                <a:latin typeface="Arial"/>
              </a:rPr>
              <a:t>​</a:t>
            </a:r>
            <a:endParaRPr lang="en-US" sz="1200" b="1" i="0" dirty="0">
              <a:solidFill>
                <a:srgbClr val="FFFFFF"/>
              </a:solidFill>
              <a:latin typeface="Arial"/>
              <a:cs typeface="Arial"/>
            </a:endParaRPr>
          </a:p>
          <a:p>
            <a:pPr algn="l" rtl="0"/>
            <a:r>
              <a:rPr lang="en-US" sz="1200" b="1" i="0" dirty="0">
                <a:solidFill>
                  <a:srgbClr val="FFFFFF"/>
                </a:solidFill>
                <a:latin typeface="Arial"/>
              </a:rPr>
              <a:t>​</a:t>
            </a:r>
            <a:endParaRPr lang="en-US" sz="1200" b="1" i="0" dirty="0">
              <a:solidFill>
                <a:srgbClr val="FFFFFF"/>
              </a:solidFill>
              <a:latin typeface="Arial"/>
              <a:cs typeface="Arial"/>
            </a:endParaRPr>
          </a:p>
          <a:p>
            <a:r>
              <a:rPr lang="en-US" sz="1200" dirty="0">
                <a:solidFill>
                  <a:srgbClr val="0D0D0D"/>
                </a:solidFill>
                <a:latin typeface="Arial"/>
              </a:rPr>
              <a:t>If you need more support, please contact the NHSE Net Zero and Sustainable Procurement team </a:t>
            </a:r>
            <a:r>
              <a:rPr lang="en-US" sz="1200" dirty="0">
                <a:ea typeface="+mn-lt"/>
                <a:cs typeface="+mn-lt"/>
                <a:hlinkClick r:id="rId15"/>
              </a:rPr>
              <a:t>england.ccf-sustainability@nhs.net</a:t>
            </a:r>
            <a:endParaRPr lang="en-GB" dirty="0"/>
          </a:p>
          <a:p>
            <a:r>
              <a:rPr lang="en-US" sz="1200" dirty="0">
                <a:solidFill>
                  <a:srgbClr val="0D0D0D"/>
                </a:solidFill>
                <a:latin typeface="Arial"/>
              </a:rPr>
              <a:t> </a:t>
            </a:r>
            <a:r>
              <a:rPr lang="en-US" sz="1200" b="1" i="0" dirty="0">
                <a:solidFill>
                  <a:srgbClr val="FFFFFF"/>
                </a:solidFill>
                <a:latin typeface="Arial"/>
              </a:rPr>
              <a:t>​</a:t>
            </a:r>
            <a:endParaRPr lang="en-GB" sz="1200" b="0" i="0" u="none" strike="noStrike" kern="1200" cap="none" spc="0" normalizeH="0" baseline="0" noProof="0" dirty="0">
              <a:ln>
                <a:noFill/>
              </a:ln>
              <a:solidFill>
                <a:srgbClr val="000000"/>
              </a:solidFill>
              <a:effectLst/>
              <a:uLnTx/>
              <a:uFillTx/>
              <a:latin typeface="Arial"/>
              <a:cs typeface="Arial"/>
            </a:endParaRPr>
          </a:p>
        </p:txBody>
      </p:sp>
      <p:grpSp>
        <p:nvGrpSpPr>
          <p:cNvPr id="39" name="Group 38">
            <a:extLst>
              <a:ext uri="{FF2B5EF4-FFF2-40B4-BE49-F238E27FC236}">
                <a16:creationId xmlns:a16="http://schemas.microsoft.com/office/drawing/2014/main" id="{C2758369-5E35-E3A2-D33C-A552EAB49B99}"/>
              </a:ext>
            </a:extLst>
          </p:cNvPr>
          <p:cNvGrpSpPr/>
          <p:nvPr/>
        </p:nvGrpSpPr>
        <p:grpSpPr>
          <a:xfrm>
            <a:off x="4313045" y="3161133"/>
            <a:ext cx="3320249" cy="317596"/>
            <a:chOff x="7990361" y="3328416"/>
            <a:chExt cx="3320249" cy="480020"/>
          </a:xfrm>
          <a:solidFill>
            <a:schemeClr val="accent6">
              <a:lumMod val="20000"/>
              <a:lumOff val="80000"/>
            </a:schemeClr>
          </a:solidFill>
        </p:grpSpPr>
        <p:sp>
          <p:nvSpPr>
            <p:cNvPr id="40" name="Rectangle 39">
              <a:extLst>
                <a:ext uri="{FF2B5EF4-FFF2-40B4-BE49-F238E27FC236}">
                  <a16:creationId xmlns:a16="http://schemas.microsoft.com/office/drawing/2014/main" id="{F086DFC3-0F7E-A9F4-186A-4C87986DC410}"/>
                </a:ext>
              </a:extLst>
            </p:cNvPr>
            <p:cNvSpPr/>
            <p:nvPr/>
          </p:nvSpPr>
          <p:spPr bwMode="auto">
            <a:xfrm>
              <a:off x="7990361" y="3328416"/>
              <a:ext cx="3320249"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1" name="Rectangle 40">
              <a:extLst>
                <a:ext uri="{FF2B5EF4-FFF2-40B4-BE49-F238E27FC236}">
                  <a16:creationId xmlns:a16="http://schemas.microsoft.com/office/drawing/2014/main" id="{715C45F1-82CD-5AAE-70A6-D306A8C5CF48}"/>
                </a:ext>
              </a:extLst>
            </p:cNvPr>
            <p:cNvSpPr/>
            <p:nvPr/>
          </p:nvSpPr>
          <p:spPr>
            <a:xfrm>
              <a:off x="7990361" y="3337367"/>
              <a:ext cx="3320249" cy="418661"/>
            </a:xfrm>
            <a:prstGeom prst="rect">
              <a:avLst/>
            </a:prstGeom>
            <a:grpFill/>
          </p:spPr>
          <p:txBody>
            <a:bodyPr wrap="square" lIns="91440" tIns="45720" rIns="91440" bIns="45720" anchor="ctr">
              <a:spAutoFit/>
            </a:bodyPr>
            <a:lstStyle/>
            <a:p>
              <a:pPr algn="ctr"/>
              <a:r>
                <a:rPr lang="en-GB" sz="1200" b="1">
                  <a:solidFill>
                    <a:srgbClr val="425563"/>
                  </a:solidFill>
                  <a:latin typeface="Arial"/>
                  <a:cs typeface="Arial"/>
                </a:rPr>
                <a:t>Non-Sterile Isolation Gowns</a:t>
              </a:r>
              <a:endParaRPr lang="en-GB" sz="1200" b="1">
                <a:solidFill>
                  <a:srgbClr val="425563"/>
                </a:solidFill>
                <a:latin typeface="Arial" panose="020B0604020202020204" pitchFamily="34" charset="0"/>
              </a:endParaRPr>
            </a:p>
          </p:txBody>
        </p:sp>
      </p:grpSp>
      <p:pic>
        <p:nvPicPr>
          <p:cNvPr id="12" name="Picture 11">
            <a:extLst>
              <a:ext uri="{FF2B5EF4-FFF2-40B4-BE49-F238E27FC236}">
                <a16:creationId xmlns:a16="http://schemas.microsoft.com/office/drawing/2014/main" id="{A5620259-963D-4180-9615-16776044067B}"/>
              </a:ext>
            </a:extLst>
          </p:cNvPr>
          <p:cNvPicPr>
            <a:picLocks noChangeAspect="1"/>
          </p:cNvPicPr>
          <p:nvPr/>
        </p:nvPicPr>
        <p:blipFill>
          <a:blip r:embed="rId16"/>
          <a:stretch>
            <a:fillRect/>
          </a:stretch>
        </p:blipFill>
        <p:spPr>
          <a:xfrm>
            <a:off x="1092729" y="1460571"/>
            <a:ext cx="1080530" cy="1691439"/>
          </a:xfrm>
          <a:prstGeom prst="rect">
            <a:avLst/>
          </a:prstGeom>
        </p:spPr>
      </p:pic>
      <p:pic>
        <p:nvPicPr>
          <p:cNvPr id="58" name="Picture 57">
            <a:extLst>
              <a:ext uri="{FF2B5EF4-FFF2-40B4-BE49-F238E27FC236}">
                <a16:creationId xmlns:a16="http://schemas.microsoft.com/office/drawing/2014/main" id="{C14A7257-7383-F5F4-C826-544EFFB62BF2}"/>
              </a:ext>
            </a:extLst>
          </p:cNvPr>
          <p:cNvPicPr>
            <a:picLocks noChangeAspect="1"/>
          </p:cNvPicPr>
          <p:nvPr/>
        </p:nvPicPr>
        <p:blipFill>
          <a:blip r:embed="rId17"/>
          <a:stretch>
            <a:fillRect/>
          </a:stretch>
        </p:blipFill>
        <p:spPr>
          <a:xfrm>
            <a:off x="2626519" y="1450181"/>
            <a:ext cx="759619" cy="1695451"/>
          </a:xfrm>
          <a:prstGeom prst="rect">
            <a:avLst/>
          </a:prstGeom>
          <a:ln>
            <a:noFill/>
          </a:ln>
        </p:spPr>
      </p:pic>
    </p:spTree>
    <p:extLst>
      <p:ext uri="{BB962C8B-B14F-4D97-AF65-F5344CB8AC3E}">
        <p14:creationId xmlns:p14="http://schemas.microsoft.com/office/powerpoint/2010/main" val="414698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12E4B512-52E7-953A-5312-0A9326513730}"/>
              </a:ext>
            </a:extLst>
          </p:cNvPr>
          <p:cNvGraphicFramePr/>
          <p:nvPr/>
        </p:nvGraphicFramePr>
        <p:xfrm>
          <a:off x="1091386" y="1101435"/>
          <a:ext cx="10105117" cy="504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6F7D788-4CEF-D57B-5A09-F510BFF9F08D}"/>
              </a:ext>
            </a:extLst>
          </p:cNvPr>
          <p:cNvSpPr>
            <a:spLocks noGrp="1"/>
          </p:cNvSpPr>
          <p:nvPr>
            <p:ph type="title"/>
          </p:nvPr>
        </p:nvSpPr>
        <p:spPr/>
        <p:txBody>
          <a:bodyPr/>
          <a:lstStyle/>
          <a:p>
            <a:r>
              <a:rPr lang="en-GB">
                <a:cs typeface="Arial"/>
              </a:rPr>
              <a:t>Basic Standard Operating Procedure (SOP) for circularity</a:t>
            </a:r>
          </a:p>
        </p:txBody>
      </p:sp>
      <p:sp>
        <p:nvSpPr>
          <p:cNvPr id="3" name="Text Placeholder 2">
            <a:extLst>
              <a:ext uri="{FF2B5EF4-FFF2-40B4-BE49-F238E27FC236}">
                <a16:creationId xmlns:a16="http://schemas.microsoft.com/office/drawing/2014/main" id="{80C7F126-52C9-0C39-EA7E-C548175847BF}"/>
              </a:ext>
            </a:extLst>
          </p:cNvPr>
          <p:cNvSpPr>
            <a:spLocks noGrp="1"/>
          </p:cNvSpPr>
          <p:nvPr>
            <p:ph type="body" sz="quarter" idx="12"/>
          </p:nvPr>
        </p:nvSpPr>
        <p:spPr>
          <a:xfrm>
            <a:off x="326770" y="576325"/>
            <a:ext cx="10345993" cy="756463"/>
          </a:xfrm>
        </p:spPr>
        <p:txBody>
          <a:bodyPr/>
          <a:lstStyle/>
          <a:p>
            <a:r>
              <a:rPr lang="en-GB" dirty="0">
                <a:cs typeface="Arial"/>
              </a:rPr>
              <a:t>A SOP covering the transfer of gowns from use to collection for laundering can reduce gown damage and loss, significantly improving the financial and carbon benefits. Research identifies gowns only need to be reused 4-12 times to be better than single use for most impacts reviewed under a Life Cycle Analysis</a:t>
            </a:r>
            <a:r>
              <a:rPr lang="en-GB" baseline="30000" dirty="0">
                <a:cs typeface="Arial"/>
                <a:hlinkClick r:id="rId8"/>
              </a:rPr>
              <a:t>4</a:t>
            </a:r>
            <a:r>
              <a:rPr lang="en-GB" dirty="0">
                <a:cs typeface="Arial"/>
              </a:rPr>
              <a:t>. Refer to IPC guidance</a:t>
            </a:r>
            <a:r>
              <a:rPr lang="en-GB" baseline="30000" dirty="0">
                <a:solidFill>
                  <a:schemeClr val="tx2"/>
                </a:solidFill>
                <a:cs typeface="Arial"/>
                <a:hlinkClick r:id="rId9">
                  <a:extLst>
                    <a:ext uri="{A12FA001-AC4F-418D-AE19-62706E023703}">
                      <ahyp:hlinkClr xmlns:ahyp="http://schemas.microsoft.com/office/drawing/2018/hyperlinkcolor" val="tx"/>
                    </a:ext>
                  </a:extLst>
                </a:hlinkClick>
              </a:rPr>
              <a:t>5</a:t>
            </a:r>
            <a:r>
              <a:rPr lang="en-GB" baseline="30000" dirty="0">
                <a:solidFill>
                  <a:schemeClr val="tx2"/>
                </a:solidFill>
                <a:cs typeface="Arial"/>
              </a:rPr>
              <a:t>, </a:t>
            </a:r>
            <a:r>
              <a:rPr lang="en-GB" baseline="30000" dirty="0">
                <a:solidFill>
                  <a:schemeClr val="tx2"/>
                </a:solidFill>
                <a:cs typeface="Arial"/>
                <a:hlinkClick r:id="rId10">
                  <a:extLst>
                    <a:ext uri="{A12FA001-AC4F-418D-AE19-62706E023703}">
                      <ahyp:hlinkClr xmlns:ahyp="http://schemas.microsoft.com/office/drawing/2018/hyperlinkcolor" val="tx"/>
                    </a:ext>
                  </a:extLst>
                </a:hlinkClick>
              </a:rPr>
              <a:t>6</a:t>
            </a:r>
            <a:r>
              <a:rPr lang="en-GB" dirty="0">
                <a:cs typeface="Arial"/>
              </a:rPr>
              <a:t> to support SOP development.</a:t>
            </a:r>
            <a:endParaRPr lang="en-GB" dirty="0"/>
          </a:p>
        </p:txBody>
      </p:sp>
      <p:sp>
        <p:nvSpPr>
          <p:cNvPr id="1407" name="Rectangle: Rounded Corners 1406">
            <a:extLst>
              <a:ext uri="{FF2B5EF4-FFF2-40B4-BE49-F238E27FC236}">
                <a16:creationId xmlns:a16="http://schemas.microsoft.com/office/drawing/2014/main" id="{6556C0A6-7837-9C58-CFD0-94B811B46367}"/>
              </a:ext>
            </a:extLst>
          </p:cNvPr>
          <p:cNvSpPr/>
          <p:nvPr/>
        </p:nvSpPr>
        <p:spPr bwMode="auto">
          <a:xfrm>
            <a:off x="9046703" y="1848718"/>
            <a:ext cx="2498596" cy="1443160"/>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200" b="1">
                <a:ea typeface="+mn-lt"/>
                <a:cs typeface="+mn-lt"/>
              </a:rPr>
              <a:t>Managing bagging errors</a:t>
            </a:r>
          </a:p>
          <a:p>
            <a:pPr algn="ctr" defTabSz="889000"/>
            <a:r>
              <a:rPr lang="en-GB" sz="1200">
                <a:ea typeface="+mn-lt"/>
                <a:cs typeface="+mn-lt"/>
              </a:rPr>
              <a:t>Work with suppliers to manage returns of incorrectly bagged items where laundry services are split across different suppliers.</a:t>
            </a:r>
            <a:endParaRPr lang="en-US" sz="1200">
              <a:cs typeface="Arial"/>
            </a:endParaRPr>
          </a:p>
        </p:txBody>
      </p:sp>
      <p:sp>
        <p:nvSpPr>
          <p:cNvPr id="6" name="Rectangle: Rounded Corners 5">
            <a:extLst>
              <a:ext uri="{FF2B5EF4-FFF2-40B4-BE49-F238E27FC236}">
                <a16:creationId xmlns:a16="http://schemas.microsoft.com/office/drawing/2014/main" id="{147CA7BD-C9DB-4F94-B62B-646633670345}"/>
              </a:ext>
            </a:extLst>
          </p:cNvPr>
          <p:cNvSpPr/>
          <p:nvPr/>
        </p:nvSpPr>
        <p:spPr bwMode="auto">
          <a:xfrm>
            <a:off x="897026" y="3460925"/>
            <a:ext cx="2396065" cy="2225507"/>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200" b="1" dirty="0">
                <a:ea typeface="+mn-lt"/>
                <a:cs typeface="+mn-lt"/>
              </a:rPr>
              <a:t>Minimising stock losses</a:t>
            </a:r>
          </a:p>
          <a:p>
            <a:pPr algn="ctr" defTabSz="889000"/>
            <a:r>
              <a:rPr lang="en-GB" sz="1200" dirty="0">
                <a:ea typeface="+mn-lt"/>
                <a:cs typeface="+mn-lt"/>
              </a:rPr>
              <a:t>Educate end users on the importance of following bagging procedure to reduce  gown losses e.g. incorrectly placed in linen laundry or clinical waste.</a:t>
            </a:r>
          </a:p>
          <a:p>
            <a:pPr algn="ctr" defTabSz="889000"/>
            <a:endParaRPr lang="en-GB" sz="1200" dirty="0">
              <a:ea typeface="+mn-lt"/>
              <a:cs typeface="+mn-lt"/>
            </a:endParaRPr>
          </a:p>
          <a:p>
            <a:pPr algn="ctr" defTabSz="889000"/>
            <a:r>
              <a:rPr lang="en-GB" sz="1200" dirty="0">
                <a:ea typeface="+mn-lt"/>
                <a:cs typeface="+mn-lt"/>
              </a:rPr>
              <a:t>RFID asset tagging of gowns can help identify problem areas to address. </a:t>
            </a:r>
            <a:endParaRPr lang="en-US" sz="1200" dirty="0">
              <a:cs typeface="Arial"/>
            </a:endParaRPr>
          </a:p>
        </p:txBody>
      </p:sp>
      <p:sp>
        <p:nvSpPr>
          <p:cNvPr id="7" name="Rectangle: Rounded Corners 6">
            <a:extLst>
              <a:ext uri="{FF2B5EF4-FFF2-40B4-BE49-F238E27FC236}">
                <a16:creationId xmlns:a16="http://schemas.microsoft.com/office/drawing/2014/main" id="{8AC0F3DA-05F4-4B52-8ACC-54D90926D221}"/>
              </a:ext>
            </a:extLst>
          </p:cNvPr>
          <p:cNvSpPr/>
          <p:nvPr/>
        </p:nvSpPr>
        <p:spPr bwMode="auto">
          <a:xfrm>
            <a:off x="9046703" y="4986910"/>
            <a:ext cx="2498596" cy="1212138"/>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a:r>
              <a:rPr lang="en-GB" sz="1200" b="1">
                <a:ea typeface="+mn-lt"/>
                <a:cs typeface="+mn-lt"/>
              </a:rPr>
              <a:t>Minimising damage</a:t>
            </a:r>
          </a:p>
          <a:p>
            <a:pPr algn="ctr" defTabSz="889000"/>
            <a:r>
              <a:rPr lang="en-GB" sz="1200">
                <a:ea typeface="+mn-lt"/>
                <a:cs typeface="+mn-lt"/>
              </a:rPr>
              <a:t>Clear procedures, training and awareness to avoid damage: </a:t>
            </a:r>
          </a:p>
          <a:p>
            <a:pPr marL="171450" indent="-171450" algn="ctr" defTabSz="889000">
              <a:buFont typeface="Arial" panose="020B0604020202020204" pitchFamily="34" charset="0"/>
              <a:buChar char="•"/>
            </a:pPr>
            <a:r>
              <a:rPr lang="en-GB" sz="1200">
                <a:ea typeface="+mn-lt"/>
                <a:cs typeface="+mn-lt"/>
              </a:rPr>
              <a:t>No personalising or altering </a:t>
            </a:r>
          </a:p>
          <a:p>
            <a:pPr marL="171450" indent="-171450" algn="ctr" defTabSz="889000">
              <a:buFont typeface="Arial" panose="020B0604020202020204" pitchFamily="34" charset="0"/>
              <a:buChar char="•"/>
            </a:pPr>
            <a:r>
              <a:rPr lang="en-GB" sz="1200">
                <a:ea typeface="+mn-lt"/>
                <a:cs typeface="+mn-lt"/>
              </a:rPr>
              <a:t>Correct donning and doffing</a:t>
            </a:r>
            <a:endParaRPr lang="en-US" sz="1200">
              <a:cs typeface="Arial"/>
            </a:endParaRPr>
          </a:p>
        </p:txBody>
      </p:sp>
      <p:sp>
        <p:nvSpPr>
          <p:cNvPr id="18" name="Rectangle: Rounded Corners 17">
            <a:extLst>
              <a:ext uri="{FF2B5EF4-FFF2-40B4-BE49-F238E27FC236}">
                <a16:creationId xmlns:a16="http://schemas.microsoft.com/office/drawing/2014/main" id="{74B6EB15-C1BB-42DC-873C-560F86D1425B}"/>
              </a:ext>
            </a:extLst>
          </p:cNvPr>
          <p:cNvSpPr/>
          <p:nvPr/>
        </p:nvSpPr>
        <p:spPr bwMode="auto">
          <a:xfrm>
            <a:off x="3645173" y="5350376"/>
            <a:ext cx="1178029" cy="1135969"/>
          </a:xfrm>
          <a:prstGeom prst="roundRect">
            <a:avLst/>
          </a:prstGeom>
          <a:blipFill dpi="0" rotWithShape="1">
            <a:blip r:embed="rId11"/>
            <a:srcRect/>
            <a:stretch>
              <a:fillRect/>
            </a:stretch>
          </a:blip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6" name="Rectangle: Rounded Corners 15">
            <a:extLst>
              <a:ext uri="{FF2B5EF4-FFF2-40B4-BE49-F238E27FC236}">
                <a16:creationId xmlns:a16="http://schemas.microsoft.com/office/drawing/2014/main" id="{1471F2CA-A046-4251-A9EA-B4D8DDDA67C2}"/>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17" name="Rectangle: Rounded Corners 16">
            <a:extLst>
              <a:ext uri="{FF2B5EF4-FFF2-40B4-BE49-F238E27FC236}">
                <a16:creationId xmlns:a16="http://schemas.microsoft.com/office/drawing/2014/main" id="{C82373D4-F3E1-400C-A0CE-6FE3D6D38837}"/>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9" name="Rectangle: Rounded Corners 18">
            <a:extLst>
              <a:ext uri="{FF2B5EF4-FFF2-40B4-BE49-F238E27FC236}">
                <a16:creationId xmlns:a16="http://schemas.microsoft.com/office/drawing/2014/main" id="{57391937-F0C9-480F-A8FA-4F324902B614}"/>
              </a:ext>
            </a:extLst>
          </p:cNvPr>
          <p:cNvSpPr/>
          <p:nvPr/>
        </p:nvSpPr>
        <p:spPr bwMode="auto">
          <a:xfrm>
            <a:off x="-180575" y="5350376"/>
            <a:ext cx="725519" cy="972000"/>
          </a:xfrm>
          <a:prstGeom prst="roundRect">
            <a:avLst>
              <a:gd name="adj" fmla="val 20603"/>
            </a:avLst>
          </a:prstGeom>
          <a:solidFill>
            <a:schemeClr val="tx2"/>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20" name="Rectangle: Rounded Corners 19">
            <a:extLst>
              <a:ext uri="{FF2B5EF4-FFF2-40B4-BE49-F238E27FC236}">
                <a16:creationId xmlns:a16="http://schemas.microsoft.com/office/drawing/2014/main" id="{3A8E4FD0-3EE8-45E1-8012-EA723A3A6224}"/>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p>
        </p:txBody>
      </p:sp>
      <p:sp>
        <p:nvSpPr>
          <p:cNvPr id="21" name="Rectangle: Rounded Corners 20">
            <a:extLst>
              <a:ext uri="{FF2B5EF4-FFF2-40B4-BE49-F238E27FC236}">
                <a16:creationId xmlns:a16="http://schemas.microsoft.com/office/drawing/2014/main" id="{1F3156B9-96E3-4C1F-9073-B7E65EC41C95}"/>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a:solidFill>
                <a:schemeClr val="bg1"/>
              </a:solidFill>
              <a:cs typeface="Arial"/>
            </a:endParaRPr>
          </a:p>
        </p:txBody>
      </p:sp>
      <p:sp>
        <p:nvSpPr>
          <p:cNvPr id="22" name="Arrow: Right 21">
            <a:extLst>
              <a:ext uri="{FF2B5EF4-FFF2-40B4-BE49-F238E27FC236}">
                <a16:creationId xmlns:a16="http://schemas.microsoft.com/office/drawing/2014/main" id="{23062A24-78A8-420B-8C0E-EF4A07AE9DD7}"/>
              </a:ext>
            </a:extLst>
          </p:cNvPr>
          <p:cNvSpPr/>
          <p:nvPr/>
        </p:nvSpPr>
        <p:spPr bwMode="auto">
          <a:xfrm rot="8730720">
            <a:off x="5001419" y="5506127"/>
            <a:ext cx="347729" cy="360609"/>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7" name="Arrow: Right 26">
            <a:extLst>
              <a:ext uri="{FF2B5EF4-FFF2-40B4-BE49-F238E27FC236}">
                <a16:creationId xmlns:a16="http://schemas.microsoft.com/office/drawing/2014/main" id="{6ABA9B50-6C30-49E7-8B5F-AECD4B2E4565}"/>
              </a:ext>
            </a:extLst>
          </p:cNvPr>
          <p:cNvSpPr/>
          <p:nvPr/>
        </p:nvSpPr>
        <p:spPr bwMode="auto">
          <a:xfrm rot="10800000">
            <a:off x="3030193" y="2193894"/>
            <a:ext cx="347729" cy="360609"/>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5" name="Rectangle: Rounded Corners 24">
            <a:extLst>
              <a:ext uri="{FF2B5EF4-FFF2-40B4-BE49-F238E27FC236}">
                <a16:creationId xmlns:a16="http://schemas.microsoft.com/office/drawing/2014/main" id="{6BE58C8C-32C6-4EF9-BF2B-2D936CE53FA9}"/>
              </a:ext>
            </a:extLst>
          </p:cNvPr>
          <p:cNvSpPr/>
          <p:nvPr/>
        </p:nvSpPr>
        <p:spPr bwMode="auto">
          <a:xfrm>
            <a:off x="1671524" y="1935602"/>
            <a:ext cx="1136278" cy="1059654"/>
          </a:xfrm>
          <a:prstGeom prst="roundRect">
            <a:avLst/>
          </a:prstGeom>
          <a:blipFill dpi="0" rotWithShape="1">
            <a:blip r:embed="rId12" cstate="print">
              <a:extLst>
                <a:ext uri="{28A0092B-C50C-407E-A947-70E740481C1C}">
                  <a14:useLocalDpi xmlns:a14="http://schemas.microsoft.com/office/drawing/2010/main" val="0"/>
                </a:ext>
              </a:extLst>
            </a:blip>
            <a:srcRect/>
            <a:stretch>
              <a:fillRect/>
            </a:stretch>
          </a:blip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5" name="Rectangle: Rounded Corners 4">
            <a:extLst>
              <a:ext uri="{FF2B5EF4-FFF2-40B4-BE49-F238E27FC236}">
                <a16:creationId xmlns:a16="http://schemas.microsoft.com/office/drawing/2014/main" id="{FF4A4D13-0685-1B11-140C-F02B37E697FF}"/>
              </a:ext>
            </a:extLst>
          </p:cNvPr>
          <p:cNvSpPr/>
          <p:nvPr/>
        </p:nvSpPr>
        <p:spPr bwMode="auto">
          <a:xfrm>
            <a:off x="9637709" y="3417814"/>
            <a:ext cx="1316583" cy="1443160"/>
          </a:xfrm>
          <a:prstGeom prst="roundRect">
            <a:avLst/>
          </a:prstGeom>
          <a:blipFill dpi="0" rotWithShape="1">
            <a:blip r:embed="rId13"/>
            <a:srcRect/>
            <a:stretch>
              <a:fillRect/>
            </a:stretch>
          </a:blipFill>
          <a:ln w="19050" cap="flat" cmpd="sng" algn="ctr">
            <a:solidFill>
              <a:srgbClr val="00B05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0" name="Arrow: Right 29">
            <a:extLst>
              <a:ext uri="{FF2B5EF4-FFF2-40B4-BE49-F238E27FC236}">
                <a16:creationId xmlns:a16="http://schemas.microsoft.com/office/drawing/2014/main" id="{4DE294D6-8219-548A-5DE8-399CB0FB5B7D}"/>
              </a:ext>
            </a:extLst>
          </p:cNvPr>
          <p:cNvSpPr/>
          <p:nvPr/>
        </p:nvSpPr>
        <p:spPr bwMode="auto">
          <a:xfrm>
            <a:off x="9068479" y="4083114"/>
            <a:ext cx="347729" cy="360609"/>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8" name="TextBox 7">
            <a:extLst>
              <a:ext uri="{FF2B5EF4-FFF2-40B4-BE49-F238E27FC236}">
                <a16:creationId xmlns:a16="http://schemas.microsoft.com/office/drawing/2014/main" id="{A13E7F8D-5CE1-8697-EA90-88347A6E7F6F}"/>
              </a:ext>
            </a:extLst>
          </p:cNvPr>
          <p:cNvSpPr txBox="1"/>
          <p:nvPr/>
        </p:nvSpPr>
        <p:spPr>
          <a:xfrm>
            <a:off x="3600312" y="1935603"/>
            <a:ext cx="1136278" cy="1059654"/>
          </a:xfrm>
          <a:prstGeom prst="rect">
            <a:avLst/>
          </a:prstGeom>
          <a:noFill/>
        </p:spPr>
        <p:txBody>
          <a:bodyPr wrap="square" rtlCol="0">
            <a:noAutofit/>
          </a:bodyPr>
          <a:lstStyle/>
          <a:p>
            <a:pPr algn="ctr"/>
            <a:r>
              <a:rPr lang="en-GB" sz="1200" kern="0" baseline="0" dirty="0">
                <a:solidFill>
                  <a:schemeClr val="bg1"/>
                </a:solidFill>
                <a:latin typeface="+mj-lt"/>
              </a:rPr>
              <a:t>Gowns washed, </a:t>
            </a:r>
          </a:p>
          <a:p>
            <a:pPr algn="ctr"/>
            <a:r>
              <a:rPr lang="en-GB" sz="1200" kern="0" baseline="0" dirty="0">
                <a:solidFill>
                  <a:schemeClr val="bg1"/>
                </a:solidFill>
                <a:latin typeface="+mj-lt"/>
              </a:rPr>
              <a:t>repaired, </a:t>
            </a:r>
          </a:p>
          <a:p>
            <a:pPr algn="ctr"/>
            <a:r>
              <a:rPr lang="en-GB" sz="1200" kern="0" baseline="0" dirty="0">
                <a:solidFill>
                  <a:schemeClr val="bg1"/>
                </a:solidFill>
                <a:latin typeface="+mj-lt"/>
              </a:rPr>
              <a:t>sterilised and </a:t>
            </a:r>
          </a:p>
          <a:p>
            <a:pPr algn="ctr"/>
            <a:r>
              <a:rPr lang="en-GB" sz="1200" kern="0" baseline="0" dirty="0">
                <a:solidFill>
                  <a:schemeClr val="bg1"/>
                </a:solidFill>
                <a:latin typeface="+mj-lt"/>
              </a:rPr>
              <a:t>inspected</a:t>
            </a:r>
          </a:p>
          <a:p>
            <a:endParaRPr lang="en-GB" dirty="0" err="1">
              <a:latin typeface="+mn-lt"/>
            </a:endParaRPr>
          </a:p>
        </p:txBody>
      </p:sp>
    </p:spTree>
    <p:extLst>
      <p:ext uri="{BB962C8B-B14F-4D97-AF65-F5344CB8AC3E}">
        <p14:creationId xmlns:p14="http://schemas.microsoft.com/office/powerpoint/2010/main" val="37870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3CC07BC8-9CC4-6108-580F-64E05BDC9697}"/>
              </a:ext>
            </a:extLst>
          </p:cNvPr>
          <p:cNvSpPr>
            <a:spLocks noGrp="1"/>
          </p:cNvSpPr>
          <p:nvPr>
            <p:ph type="title"/>
          </p:nvPr>
        </p:nvSpPr>
        <p:spPr>
          <a:xfrm>
            <a:off x="427347" y="164827"/>
            <a:ext cx="11404154" cy="848265"/>
          </a:xfrm>
        </p:spPr>
        <p:txBody>
          <a:bodyPr>
            <a:normAutofit/>
          </a:bodyPr>
          <a:lstStyle/>
          <a:p>
            <a:r>
              <a:rPr lang="en-GB" sz="3200" dirty="0"/>
              <a:t>Case studies</a:t>
            </a:r>
            <a:endParaRPr lang="en-GB" sz="3200" dirty="0">
              <a:cs typeface="Arial"/>
            </a:endParaRPr>
          </a:p>
        </p:txBody>
      </p:sp>
      <p:sp>
        <p:nvSpPr>
          <p:cNvPr id="8" name="Text Placeholder 14">
            <a:extLst>
              <a:ext uri="{FF2B5EF4-FFF2-40B4-BE49-F238E27FC236}">
                <a16:creationId xmlns:a16="http://schemas.microsoft.com/office/drawing/2014/main" id="{C84FA6BA-CDF2-6C3E-F273-77C93CD12B73}"/>
              </a:ext>
            </a:extLst>
          </p:cNvPr>
          <p:cNvSpPr txBox="1">
            <a:spLocks/>
          </p:cNvSpPr>
          <p:nvPr/>
        </p:nvSpPr>
        <p:spPr>
          <a:xfrm>
            <a:off x="360499" y="1013092"/>
            <a:ext cx="11718752" cy="84826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42767">
              <a:lnSpc>
                <a:spcPct val="100000"/>
              </a:lnSpc>
              <a:spcBef>
                <a:spcPts val="0"/>
              </a:spcBef>
              <a:buFontTx/>
              <a:buNone/>
              <a:defRPr/>
            </a:pPr>
            <a:r>
              <a:rPr lang="en-GB" sz="1600" kern="0" dirty="0">
                <a:latin typeface="Arial"/>
              </a:rPr>
              <a:t>Many NHS trusts have undertaken pilots and established permanent schemes to increase the number of reusable drapes and gowns. </a:t>
            </a:r>
            <a:endParaRPr lang="en-GB" sz="1600" kern="0" dirty="0">
              <a:solidFill>
                <a:srgbClr val="425563"/>
              </a:solidFill>
              <a:latin typeface="Arial"/>
              <a:cs typeface="Arial"/>
            </a:endParaRPr>
          </a:p>
          <a:p>
            <a:endParaRPr lang="en-GB" sz="1600" dirty="0"/>
          </a:p>
        </p:txBody>
      </p:sp>
      <p:sp>
        <p:nvSpPr>
          <p:cNvPr id="10" name="TextBox 9">
            <a:extLst>
              <a:ext uri="{FF2B5EF4-FFF2-40B4-BE49-F238E27FC236}">
                <a16:creationId xmlns:a16="http://schemas.microsoft.com/office/drawing/2014/main" id="{1006C40C-BDF2-59CD-7E62-8915EE9061B1}"/>
              </a:ext>
            </a:extLst>
          </p:cNvPr>
          <p:cNvSpPr txBox="1"/>
          <p:nvPr/>
        </p:nvSpPr>
        <p:spPr>
          <a:xfrm>
            <a:off x="5105964" y="2456254"/>
            <a:ext cx="6533151"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7B462D25-ED61-A5C0-32BF-D78AAA8AEB21}"/>
              </a:ext>
            </a:extLst>
          </p:cNvPr>
          <p:cNvPicPr>
            <a:picLocks noChangeAspect="1"/>
          </p:cNvPicPr>
          <p:nvPr/>
        </p:nvPicPr>
        <p:blipFill>
          <a:blip r:embed="rId3"/>
          <a:stretch>
            <a:fillRect/>
          </a:stretch>
        </p:blipFill>
        <p:spPr>
          <a:xfrm>
            <a:off x="6096000" y="4289660"/>
            <a:ext cx="2752725" cy="800100"/>
          </a:xfrm>
          <a:prstGeom prst="rect">
            <a:avLst/>
          </a:prstGeom>
        </p:spPr>
      </p:pic>
      <p:pic>
        <p:nvPicPr>
          <p:cNvPr id="7" name="Picture 6" descr="A blue and white logo&#10;&#10;Description automatically generated">
            <a:extLst>
              <a:ext uri="{FF2B5EF4-FFF2-40B4-BE49-F238E27FC236}">
                <a16:creationId xmlns:a16="http://schemas.microsoft.com/office/drawing/2014/main" id="{C99002BB-C871-4C46-9CE4-BE8A9F5CF206}"/>
              </a:ext>
            </a:extLst>
          </p:cNvPr>
          <p:cNvPicPr>
            <a:picLocks noChangeAspect="1"/>
          </p:cNvPicPr>
          <p:nvPr/>
        </p:nvPicPr>
        <p:blipFill>
          <a:blip r:embed="rId4"/>
          <a:stretch>
            <a:fillRect/>
          </a:stretch>
        </p:blipFill>
        <p:spPr>
          <a:xfrm>
            <a:off x="360499" y="4289660"/>
            <a:ext cx="2000250" cy="1181100"/>
          </a:xfrm>
          <a:prstGeom prst="rect">
            <a:avLst/>
          </a:prstGeom>
        </p:spPr>
      </p:pic>
      <p:pic>
        <p:nvPicPr>
          <p:cNvPr id="12" name="Picture 11" descr="Home | University Hospitals of Derby ...">
            <a:extLst>
              <a:ext uri="{FF2B5EF4-FFF2-40B4-BE49-F238E27FC236}">
                <a16:creationId xmlns:a16="http://schemas.microsoft.com/office/drawing/2014/main" id="{AFD2B086-31E3-C263-874C-B6E8FED2C480}"/>
              </a:ext>
            </a:extLst>
          </p:cNvPr>
          <p:cNvPicPr>
            <a:picLocks noChangeAspect="1"/>
          </p:cNvPicPr>
          <p:nvPr/>
        </p:nvPicPr>
        <p:blipFill>
          <a:blip r:embed="rId5"/>
          <a:stretch>
            <a:fillRect/>
          </a:stretch>
        </p:blipFill>
        <p:spPr>
          <a:xfrm>
            <a:off x="427347" y="2127546"/>
            <a:ext cx="2807465" cy="1181100"/>
          </a:xfrm>
          <a:prstGeom prst="rect">
            <a:avLst/>
          </a:prstGeom>
        </p:spPr>
      </p:pic>
      <p:pic>
        <p:nvPicPr>
          <p:cNvPr id="13" name="Picture 12" descr="RCHT NHS Trust - Silktide">
            <a:extLst>
              <a:ext uri="{FF2B5EF4-FFF2-40B4-BE49-F238E27FC236}">
                <a16:creationId xmlns:a16="http://schemas.microsoft.com/office/drawing/2014/main" id="{386EB040-EFB2-AE5E-7DD2-B791779263E7}"/>
              </a:ext>
            </a:extLst>
          </p:cNvPr>
          <p:cNvPicPr>
            <a:picLocks noChangeAspect="1"/>
          </p:cNvPicPr>
          <p:nvPr/>
        </p:nvPicPr>
        <p:blipFill>
          <a:blip r:embed="rId6"/>
          <a:stretch>
            <a:fillRect/>
          </a:stretch>
        </p:blipFill>
        <p:spPr>
          <a:xfrm>
            <a:off x="6096000" y="1954618"/>
            <a:ext cx="2743200" cy="947912"/>
          </a:xfrm>
          <a:prstGeom prst="rect">
            <a:avLst/>
          </a:prstGeom>
        </p:spPr>
      </p:pic>
      <p:pic>
        <p:nvPicPr>
          <p:cNvPr id="2" name="Picture 1">
            <a:extLst>
              <a:ext uri="{FF2B5EF4-FFF2-40B4-BE49-F238E27FC236}">
                <a16:creationId xmlns:a16="http://schemas.microsoft.com/office/drawing/2014/main" id="{A1860998-1811-BD9B-985F-98D5B31960A5}"/>
              </a:ext>
            </a:extLst>
          </p:cNvPr>
          <p:cNvPicPr>
            <a:picLocks noChangeAspect="1"/>
          </p:cNvPicPr>
          <p:nvPr/>
        </p:nvPicPr>
        <p:blipFill>
          <a:blip r:embed="rId7"/>
          <a:stretch>
            <a:fillRect/>
          </a:stretch>
        </p:blipFill>
        <p:spPr>
          <a:xfrm>
            <a:off x="8889624" y="4289660"/>
            <a:ext cx="2749491" cy="1909174"/>
          </a:xfrm>
          <a:prstGeom prst="rect">
            <a:avLst/>
          </a:prstGeom>
        </p:spPr>
      </p:pic>
      <p:pic>
        <p:nvPicPr>
          <p:cNvPr id="3" name="Picture 2" descr="See the source image">
            <a:extLst>
              <a:ext uri="{FF2B5EF4-FFF2-40B4-BE49-F238E27FC236}">
                <a16:creationId xmlns:a16="http://schemas.microsoft.com/office/drawing/2014/main" id="{2A7EF7AE-BB37-F0F5-D6D6-7469A22707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9794" y="2122898"/>
            <a:ext cx="2689951" cy="17933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12E7FE8-FA79-4539-6338-87AB0A00D0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003"/>
          <a:stretch/>
        </p:blipFill>
        <p:spPr bwMode="auto">
          <a:xfrm>
            <a:off x="3234811" y="4292554"/>
            <a:ext cx="2744933" cy="1906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yal Cornwall Hospital makes masks compulsory again - BBC News">
            <a:extLst>
              <a:ext uri="{FF2B5EF4-FFF2-40B4-BE49-F238E27FC236}">
                <a16:creationId xmlns:a16="http://schemas.microsoft.com/office/drawing/2014/main" id="{6B01A82A-4961-DA83-D4CA-D64D42A24ED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86698" y="2130183"/>
            <a:ext cx="2746121" cy="154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FD35-6613-D16E-CD3D-1FDF954F1757}"/>
              </a:ext>
            </a:extLst>
          </p:cNvPr>
          <p:cNvSpPr>
            <a:spLocks noGrp="1"/>
          </p:cNvSpPr>
          <p:nvPr>
            <p:ph type="ctrTitle" idx="4294967295"/>
          </p:nvPr>
        </p:nvSpPr>
        <p:spPr>
          <a:xfrm>
            <a:off x="493102" y="-692394"/>
            <a:ext cx="6262688" cy="2508250"/>
          </a:xfrm>
        </p:spPr>
        <p:txBody>
          <a:bodyPr/>
          <a:lstStyle/>
          <a:p>
            <a:r>
              <a:rPr lang="en-GB" sz="3600" b="1"/>
              <a:t>Product How to Guides</a:t>
            </a:r>
          </a:p>
        </p:txBody>
      </p:sp>
      <p:pic>
        <p:nvPicPr>
          <p:cNvPr id="15" name="Picture 14">
            <a:extLst>
              <a:ext uri="{FF2B5EF4-FFF2-40B4-BE49-F238E27FC236}">
                <a16:creationId xmlns:a16="http://schemas.microsoft.com/office/drawing/2014/main" id="{6289792F-ED4B-5441-2D10-01AA6FD81DD6}"/>
              </a:ext>
            </a:extLst>
          </p:cNvPr>
          <p:cNvPicPr>
            <a:picLocks noChangeAspect="1"/>
          </p:cNvPicPr>
          <p:nvPr/>
        </p:nvPicPr>
        <p:blipFill rotWithShape="1">
          <a:blip r:embed="rId3">
            <a:clrChange>
              <a:clrFrom>
                <a:srgbClr val="FFFFFF"/>
              </a:clrFrom>
              <a:clrTo>
                <a:srgbClr val="FFFFFF">
                  <a:alpha val="0"/>
                </a:srgbClr>
              </a:clrTo>
            </a:clrChange>
          </a:blip>
          <a:srcRect r="4802"/>
          <a:stretch/>
        </p:blipFill>
        <p:spPr>
          <a:xfrm>
            <a:off x="5856951" y="3758925"/>
            <a:ext cx="2238566" cy="2508250"/>
          </a:xfrm>
          <a:prstGeom prst="rect">
            <a:avLst/>
          </a:prstGeom>
        </p:spPr>
      </p:pic>
      <p:pic>
        <p:nvPicPr>
          <p:cNvPr id="19" name="Picture 18">
            <a:extLst>
              <a:ext uri="{FF2B5EF4-FFF2-40B4-BE49-F238E27FC236}">
                <a16:creationId xmlns:a16="http://schemas.microsoft.com/office/drawing/2014/main" id="{5B65F00B-A21C-218C-5CB9-3E2AE4312654}"/>
              </a:ext>
            </a:extLst>
          </p:cNvPr>
          <p:cNvPicPr>
            <a:picLocks noChangeAspect="1"/>
          </p:cNvPicPr>
          <p:nvPr/>
        </p:nvPicPr>
        <p:blipFill rotWithShape="1">
          <a:blip r:embed="rId4">
            <a:clrChange>
              <a:clrFrom>
                <a:srgbClr val="FFFFFF"/>
              </a:clrFrom>
              <a:clrTo>
                <a:srgbClr val="FFFFFF">
                  <a:alpha val="0"/>
                </a:srgbClr>
              </a:clrTo>
            </a:clrChange>
          </a:blip>
          <a:srcRect r="1482" b="19149"/>
          <a:stretch/>
        </p:blipFill>
        <p:spPr>
          <a:xfrm>
            <a:off x="3322515" y="1186001"/>
            <a:ext cx="2240573" cy="2361263"/>
          </a:xfrm>
          <a:prstGeom prst="rect">
            <a:avLst/>
          </a:prstGeom>
        </p:spPr>
      </p:pic>
      <p:pic>
        <p:nvPicPr>
          <p:cNvPr id="21" name="Picture 20">
            <a:extLst>
              <a:ext uri="{FF2B5EF4-FFF2-40B4-BE49-F238E27FC236}">
                <a16:creationId xmlns:a16="http://schemas.microsoft.com/office/drawing/2014/main" id="{01DC16FB-17C5-0967-86CD-B4479A05C2BD}"/>
              </a:ext>
            </a:extLst>
          </p:cNvPr>
          <p:cNvPicPr>
            <a:picLocks noChangeAspect="1"/>
          </p:cNvPicPr>
          <p:nvPr/>
        </p:nvPicPr>
        <p:blipFill rotWithShape="1">
          <a:blip r:embed="rId5">
            <a:clrChange>
              <a:clrFrom>
                <a:srgbClr val="FFFFFF"/>
              </a:clrFrom>
              <a:clrTo>
                <a:srgbClr val="FFFFFF">
                  <a:alpha val="0"/>
                </a:srgbClr>
              </a:clrTo>
            </a:clrChange>
          </a:blip>
          <a:srcRect r="5201"/>
          <a:stretch/>
        </p:blipFill>
        <p:spPr>
          <a:xfrm>
            <a:off x="819917" y="3784006"/>
            <a:ext cx="2229173" cy="2516278"/>
          </a:xfrm>
          <a:prstGeom prst="rect">
            <a:avLst/>
          </a:prstGeom>
        </p:spPr>
      </p:pic>
      <p:pic>
        <p:nvPicPr>
          <p:cNvPr id="23" name="Picture 22">
            <a:extLst>
              <a:ext uri="{FF2B5EF4-FFF2-40B4-BE49-F238E27FC236}">
                <a16:creationId xmlns:a16="http://schemas.microsoft.com/office/drawing/2014/main" id="{A1310882-9B04-FF38-9113-A916D821C55C}"/>
              </a:ext>
            </a:extLst>
          </p:cNvPr>
          <p:cNvPicPr>
            <a:picLocks noChangeAspect="1"/>
          </p:cNvPicPr>
          <p:nvPr/>
        </p:nvPicPr>
        <p:blipFill rotWithShape="1">
          <a:blip r:embed="rId6">
            <a:clrChange>
              <a:clrFrom>
                <a:srgbClr val="FFFFFF"/>
              </a:clrFrom>
              <a:clrTo>
                <a:srgbClr val="FFFFFF">
                  <a:alpha val="0"/>
                </a:srgbClr>
              </a:clrTo>
            </a:clrChange>
          </a:blip>
          <a:srcRect r="6656" b="88510"/>
          <a:stretch/>
        </p:blipFill>
        <p:spPr>
          <a:xfrm>
            <a:off x="5889592" y="1169727"/>
            <a:ext cx="2205926" cy="269330"/>
          </a:xfrm>
          <a:prstGeom prst="rect">
            <a:avLst/>
          </a:prstGeom>
        </p:spPr>
      </p:pic>
      <p:pic>
        <p:nvPicPr>
          <p:cNvPr id="25" name="Picture 24">
            <a:extLst>
              <a:ext uri="{FF2B5EF4-FFF2-40B4-BE49-F238E27FC236}">
                <a16:creationId xmlns:a16="http://schemas.microsoft.com/office/drawing/2014/main" id="{65614FD8-CDF5-5F51-6174-C88F31CBAB0B}"/>
              </a:ext>
            </a:extLst>
          </p:cNvPr>
          <p:cNvPicPr>
            <a:picLocks noChangeAspect="1"/>
          </p:cNvPicPr>
          <p:nvPr/>
        </p:nvPicPr>
        <p:blipFill rotWithShape="1">
          <a:blip r:embed="rId7">
            <a:clrChange>
              <a:clrFrom>
                <a:srgbClr val="FFFFFF"/>
              </a:clrFrom>
              <a:clrTo>
                <a:srgbClr val="FFFFFF">
                  <a:alpha val="0"/>
                </a:srgbClr>
              </a:clrTo>
            </a:clrChange>
          </a:blip>
          <a:srcRect t="575" r="5813"/>
          <a:stretch/>
        </p:blipFill>
        <p:spPr>
          <a:xfrm>
            <a:off x="3322515" y="3813986"/>
            <a:ext cx="2238566" cy="2344066"/>
          </a:xfrm>
          <a:prstGeom prst="rect">
            <a:avLst/>
          </a:prstGeom>
        </p:spPr>
      </p:pic>
      <p:sp>
        <p:nvSpPr>
          <p:cNvPr id="5" name="TextBox 4">
            <a:extLst>
              <a:ext uri="{FF2B5EF4-FFF2-40B4-BE49-F238E27FC236}">
                <a16:creationId xmlns:a16="http://schemas.microsoft.com/office/drawing/2014/main" id="{8D5BA2FB-6ADA-5591-0DF9-356D0B9EBE10}"/>
              </a:ext>
            </a:extLst>
          </p:cNvPr>
          <p:cNvSpPr txBox="1"/>
          <p:nvPr/>
        </p:nvSpPr>
        <p:spPr>
          <a:xfrm>
            <a:off x="8504305" y="1169727"/>
            <a:ext cx="2879177" cy="715089"/>
          </a:xfrm>
          <a:prstGeom prst="roundRect">
            <a:avLst/>
          </a:prstGeom>
          <a:solidFill>
            <a:srgbClr val="0070C0"/>
          </a:solid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GB" sz="1800" b="0">
                <a:solidFill>
                  <a:schemeClr val="bg1"/>
                </a:solidFill>
                <a:latin typeface="+mj-lt"/>
                <a:hlinkClick r:id="rId8">
                  <a:extLst>
                    <a:ext uri="{A12FA001-AC4F-418D-AE19-62706E023703}">
                      <ahyp:hlinkClr xmlns:ahyp="http://schemas.microsoft.com/office/drawing/2018/hyperlinkcolor" val="tx"/>
                    </a:ext>
                  </a:extLst>
                </a:hlinkClick>
              </a:rPr>
              <a:t>Access Product How to Guides</a:t>
            </a:r>
            <a:endParaRPr lang="en-GB" sz="1800" b="0">
              <a:solidFill>
                <a:schemeClr val="bg1"/>
              </a:solidFill>
              <a:latin typeface="+mj-lt"/>
            </a:endParaRPr>
          </a:p>
        </p:txBody>
      </p:sp>
      <p:pic>
        <p:nvPicPr>
          <p:cNvPr id="4" name="Picture 3">
            <a:extLst>
              <a:ext uri="{FF2B5EF4-FFF2-40B4-BE49-F238E27FC236}">
                <a16:creationId xmlns:a16="http://schemas.microsoft.com/office/drawing/2014/main" id="{A6CBF700-ECAA-38C4-EA40-49EC484CCAE1}"/>
              </a:ext>
            </a:extLst>
          </p:cNvPr>
          <p:cNvPicPr>
            <a:picLocks noChangeAspect="1"/>
          </p:cNvPicPr>
          <p:nvPr/>
        </p:nvPicPr>
        <p:blipFill rotWithShape="1">
          <a:blip r:embed="rId4">
            <a:clrChange>
              <a:clrFrom>
                <a:srgbClr val="FFFFFF"/>
              </a:clrFrom>
              <a:clrTo>
                <a:srgbClr val="FFFFFF">
                  <a:alpha val="0"/>
                </a:srgbClr>
              </a:clrTo>
            </a:clrChange>
          </a:blip>
          <a:srcRect r="1482" b="19149"/>
          <a:stretch/>
        </p:blipFill>
        <p:spPr>
          <a:xfrm>
            <a:off x="808517" y="1200991"/>
            <a:ext cx="2240573" cy="2361263"/>
          </a:xfrm>
          <a:prstGeom prst="rect">
            <a:avLst/>
          </a:prstGeom>
        </p:spPr>
      </p:pic>
      <p:sp>
        <p:nvSpPr>
          <p:cNvPr id="6" name="Oval 5">
            <a:extLst>
              <a:ext uri="{FF2B5EF4-FFF2-40B4-BE49-F238E27FC236}">
                <a16:creationId xmlns:a16="http://schemas.microsoft.com/office/drawing/2014/main" id="{7A3D6B77-790C-2FA7-44B5-4047938349A5}"/>
              </a:ext>
            </a:extLst>
          </p:cNvPr>
          <p:cNvSpPr/>
          <p:nvPr/>
        </p:nvSpPr>
        <p:spPr>
          <a:xfrm>
            <a:off x="1349116" y="1948721"/>
            <a:ext cx="1225248" cy="1347025"/>
          </a:xfrm>
          <a:prstGeom prst="ellipse">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pic>
        <p:nvPicPr>
          <p:cNvPr id="8" name="Graphic 7" descr="Surgical mask with solid fill">
            <a:extLst>
              <a:ext uri="{FF2B5EF4-FFF2-40B4-BE49-F238E27FC236}">
                <a16:creationId xmlns:a16="http://schemas.microsoft.com/office/drawing/2014/main" id="{83ECB06F-403D-C714-4926-64A9D00AF9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3750" y="2107552"/>
            <a:ext cx="914400" cy="914400"/>
          </a:xfrm>
          <a:prstGeom prst="rect">
            <a:avLst/>
          </a:prstGeom>
        </p:spPr>
      </p:pic>
      <p:sp>
        <p:nvSpPr>
          <p:cNvPr id="9" name="Rectangle 8">
            <a:extLst>
              <a:ext uri="{FF2B5EF4-FFF2-40B4-BE49-F238E27FC236}">
                <a16:creationId xmlns:a16="http://schemas.microsoft.com/office/drawing/2014/main" id="{CCFEE2B7-A82B-E861-44BB-A1653F7AD47D}"/>
              </a:ext>
            </a:extLst>
          </p:cNvPr>
          <p:cNvSpPr/>
          <p:nvPr/>
        </p:nvSpPr>
        <p:spPr>
          <a:xfrm>
            <a:off x="849144" y="1218188"/>
            <a:ext cx="1808849" cy="220868"/>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chemeClr val="bg1">
                    <a:lumMod val="85000"/>
                  </a:schemeClr>
                </a:solidFill>
              </a:rPr>
              <a:t>Reusable PPE Gowns</a:t>
            </a:r>
          </a:p>
        </p:txBody>
      </p:sp>
      <p:grpSp>
        <p:nvGrpSpPr>
          <p:cNvPr id="18" name="Group 17">
            <a:extLst>
              <a:ext uri="{FF2B5EF4-FFF2-40B4-BE49-F238E27FC236}">
                <a16:creationId xmlns:a16="http://schemas.microsoft.com/office/drawing/2014/main" id="{DFBC80D5-666B-4542-64B4-2F9C0A3A0825}"/>
              </a:ext>
            </a:extLst>
          </p:cNvPr>
          <p:cNvGrpSpPr/>
          <p:nvPr/>
        </p:nvGrpSpPr>
        <p:grpSpPr>
          <a:xfrm>
            <a:off x="5987920" y="1608511"/>
            <a:ext cx="1797232" cy="2025694"/>
            <a:chOff x="5987920" y="1608511"/>
            <a:chExt cx="1797232" cy="2025694"/>
          </a:xfrm>
        </p:grpSpPr>
        <p:pic>
          <p:nvPicPr>
            <p:cNvPr id="12" name="Picture 11">
              <a:extLst>
                <a:ext uri="{FF2B5EF4-FFF2-40B4-BE49-F238E27FC236}">
                  <a16:creationId xmlns:a16="http://schemas.microsoft.com/office/drawing/2014/main" id="{81E37411-9B90-D8DF-C60D-D409466A7B3C}"/>
                </a:ext>
              </a:extLst>
            </p:cNvPr>
            <p:cNvPicPr>
              <a:picLocks noChangeAspect="1"/>
            </p:cNvPicPr>
            <p:nvPr/>
          </p:nvPicPr>
          <p:blipFill>
            <a:blip r:embed="rId11"/>
            <a:stretch>
              <a:fillRect/>
            </a:stretch>
          </p:blipFill>
          <p:spPr>
            <a:xfrm>
              <a:off x="5987920" y="1608511"/>
              <a:ext cx="1797232" cy="2025694"/>
            </a:xfrm>
            <a:prstGeom prst="rect">
              <a:avLst/>
            </a:prstGeom>
          </p:spPr>
        </p:pic>
        <p:sp>
          <p:nvSpPr>
            <p:cNvPr id="16" name="Oval 15">
              <a:extLst>
                <a:ext uri="{FF2B5EF4-FFF2-40B4-BE49-F238E27FC236}">
                  <a16:creationId xmlns:a16="http://schemas.microsoft.com/office/drawing/2014/main" id="{280FA09E-2E17-D248-912D-260E819E1E03}"/>
                </a:ext>
              </a:extLst>
            </p:cNvPr>
            <p:cNvSpPr/>
            <p:nvPr/>
          </p:nvSpPr>
          <p:spPr>
            <a:xfrm>
              <a:off x="6322108" y="1815856"/>
              <a:ext cx="1225248" cy="1347025"/>
            </a:xfrm>
            <a:prstGeom prst="ellipse">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pic>
          <p:nvPicPr>
            <p:cNvPr id="14" name="Picture 13">
              <a:extLst>
                <a:ext uri="{FF2B5EF4-FFF2-40B4-BE49-F238E27FC236}">
                  <a16:creationId xmlns:a16="http://schemas.microsoft.com/office/drawing/2014/main" id="{342323DC-6811-F4B6-3FE9-E3BBFAAF1FC9}"/>
                </a:ext>
              </a:extLst>
            </p:cNvPr>
            <p:cNvPicPr>
              <a:picLocks noChangeAspect="1"/>
            </p:cNvPicPr>
            <p:nvPr/>
          </p:nvPicPr>
          <p:blipFill>
            <a:blip r:embed="rId12"/>
            <a:stretch>
              <a:fillRect/>
            </a:stretch>
          </p:blipFill>
          <p:spPr>
            <a:xfrm>
              <a:off x="6261525" y="2233533"/>
              <a:ext cx="1443038" cy="657225"/>
            </a:xfrm>
            <a:prstGeom prst="rect">
              <a:avLst/>
            </a:prstGeom>
          </p:spPr>
        </p:pic>
      </p:grpSp>
      <p:sp>
        <p:nvSpPr>
          <p:cNvPr id="20" name="Rectangle: Rounded Corners 19">
            <a:extLst>
              <a:ext uri="{FF2B5EF4-FFF2-40B4-BE49-F238E27FC236}">
                <a16:creationId xmlns:a16="http://schemas.microsoft.com/office/drawing/2014/main" id="{5A5D20EB-A869-77B8-8487-0BE743AF4354}"/>
              </a:ext>
            </a:extLst>
          </p:cNvPr>
          <p:cNvSpPr/>
          <p:nvPr/>
        </p:nvSpPr>
        <p:spPr>
          <a:xfrm>
            <a:off x="8520349" y="2107551"/>
            <a:ext cx="2863133" cy="2865633"/>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14000"/>
              </a:lnSpc>
              <a:buFont typeface="Arial" panose="020B0604020202020204" pitchFamily="34" charset="0"/>
              <a:buChar char="•"/>
            </a:pPr>
            <a:r>
              <a:rPr lang="en-GB" dirty="0"/>
              <a:t>Business case</a:t>
            </a:r>
          </a:p>
          <a:p>
            <a:pPr marL="285750" indent="-285750">
              <a:lnSpc>
                <a:spcPct val="114000"/>
              </a:lnSpc>
              <a:buFont typeface="Arial" panose="020B0604020202020204" pitchFamily="34" charset="0"/>
              <a:buChar char="•"/>
            </a:pPr>
            <a:r>
              <a:rPr lang="en-GB" dirty="0"/>
              <a:t>Step-by-step implementation guidance</a:t>
            </a:r>
          </a:p>
          <a:p>
            <a:pPr marL="285750" indent="-285750">
              <a:lnSpc>
                <a:spcPct val="114000"/>
              </a:lnSpc>
              <a:buFont typeface="Arial" panose="020B0604020202020204" pitchFamily="34" charset="0"/>
              <a:buChar char="•"/>
            </a:pPr>
            <a:r>
              <a:rPr lang="en-GB" dirty="0"/>
              <a:t>Case studies &amp; lessons learned</a:t>
            </a:r>
          </a:p>
          <a:p>
            <a:pPr marL="285750" indent="-285750">
              <a:lnSpc>
                <a:spcPct val="114000"/>
              </a:lnSpc>
              <a:buFont typeface="Arial" panose="020B0604020202020204" pitchFamily="34" charset="0"/>
              <a:buChar char="•"/>
            </a:pPr>
            <a:r>
              <a:rPr lang="en-GB" dirty="0"/>
              <a:t>Links to supporting evidence</a:t>
            </a:r>
          </a:p>
          <a:p>
            <a:pPr algn="ctr"/>
            <a:endParaRPr lang="en-GB" dirty="0"/>
          </a:p>
        </p:txBody>
      </p:sp>
    </p:spTree>
    <p:extLst>
      <p:ext uri="{BB962C8B-B14F-4D97-AF65-F5344CB8AC3E}">
        <p14:creationId xmlns:p14="http://schemas.microsoft.com/office/powerpoint/2010/main" val="140773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318478-0e7c-4d79-b01c-a02d1ffc7a6e">
      <Terms xmlns="http://schemas.microsoft.com/office/infopath/2007/PartnerControls"/>
    </lcf76f155ced4ddcb4097134ff3c332f>
    <TaxCatchAll xmlns="cccaf3ac-2de9-44d4-aa31-54302fceb5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0AB5D463986C428B294A04B4F7DC3C" ma:contentTypeVersion="16" ma:contentTypeDescription="Create a new document." ma:contentTypeScope="" ma:versionID="505f849d236e004ca4d79f6647b6a859">
  <xsd:schema xmlns:xsd="http://www.w3.org/2001/XMLSchema" xmlns:xs="http://www.w3.org/2001/XMLSchema" xmlns:p="http://schemas.microsoft.com/office/2006/metadata/properties" xmlns:ns2="f3318478-0e7c-4d79-b01c-a02d1ffc7a6e" xmlns:ns3="24175e8c-2114-4039-8cd8-7c44960668ed" xmlns:ns4="cccaf3ac-2de9-44d4-aa31-54302fceb5f7" targetNamespace="http://schemas.microsoft.com/office/2006/metadata/properties" ma:root="true" ma:fieldsID="3e3b1e605ba33588510c8f5d6d2cdfed" ns2:_="" ns3:_="" ns4:_="">
    <xsd:import namespace="f3318478-0e7c-4d79-b01c-a02d1ffc7a6e"/>
    <xsd:import namespace="24175e8c-2114-4039-8cd8-7c44960668e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18478-0e7c-4d79-b01c-a02d1ffc7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75e8c-2114-4039-8cd8-7c44960668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f4926dd-5a81-4318-be61-69ed5412b6e8}" ma:internalName="TaxCatchAll" ma:showField="CatchAllData" ma:web="24175e8c-2114-4039-8cd8-7c4496066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90F5E-3F3B-4D6F-B45E-D19C41979A01}">
  <ds:schemaRefs>
    <ds:schemaRef ds:uri="http://schemas.microsoft.com/office/2006/metadata/properties"/>
    <ds:schemaRef ds:uri="http://schemas.microsoft.com/office/infopath/2007/PartnerControls"/>
    <ds:schemaRef ds:uri="f3318478-0e7c-4d79-b01c-a02d1ffc7a6e"/>
    <ds:schemaRef ds:uri="cccaf3ac-2de9-44d4-aa31-54302fceb5f7"/>
  </ds:schemaRefs>
</ds:datastoreItem>
</file>

<file path=customXml/itemProps2.xml><?xml version="1.0" encoding="utf-8"?>
<ds:datastoreItem xmlns:ds="http://schemas.openxmlformats.org/officeDocument/2006/customXml" ds:itemID="{6FF38E42-562D-452D-A8FA-45F39B4D0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318478-0e7c-4d79-b01c-a02d1ffc7a6e"/>
    <ds:schemaRef ds:uri="24175e8c-2114-4039-8cd8-7c44960668ed"/>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9E56B0-1A8D-4E74-A14D-E7B8532E10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1493</Words>
  <Application>Microsoft Office PowerPoint</Application>
  <PresentationFormat>Widescreen</PresentationFormat>
  <Paragraphs>143</Paragraphs>
  <Slides>11</Slides>
  <Notes>10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3" baseType="lpstr">
      <vt:lpstr>Aptos</vt:lpstr>
      <vt:lpstr>Aptos Display</vt:lpstr>
      <vt:lpstr>Arial</vt:lpstr>
      <vt:lpstr>Calibri</vt:lpstr>
      <vt:lpstr>Courier New</vt:lpstr>
      <vt:lpstr>Nexa Black</vt:lpstr>
      <vt:lpstr>Trebuchet MS</vt:lpstr>
      <vt:lpstr>Wingdings</vt:lpstr>
      <vt:lpstr>office theme</vt:lpstr>
      <vt:lpstr>NHS_England_Nov15</vt:lpstr>
      <vt:lpstr>NHSD-Refresh-Theme-NOV1120B</vt:lpstr>
      <vt:lpstr>think-cell Slide</vt:lpstr>
      <vt:lpstr>How-to guide launch  Reusable sterile and isolation gowns</vt:lpstr>
      <vt:lpstr>NHS Net Zero Targets</vt:lpstr>
      <vt:lpstr>The Net Zero Supplier Roadmap</vt:lpstr>
      <vt:lpstr>The Business Case</vt:lpstr>
      <vt:lpstr>Protection from reusable gowns</vt:lpstr>
      <vt:lpstr>How to set up a reusable gown scheme</vt:lpstr>
      <vt:lpstr>Basic Standard Operating Procedure (SOP) for circularity</vt:lpstr>
      <vt:lpstr>Case studies</vt:lpstr>
      <vt:lpstr>Product How to Guides</vt:lpstr>
      <vt:lpstr>Key resources &amp; Future NHS </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Nicole Fletcher</cp:lastModifiedBy>
  <cp:revision>78</cp:revision>
  <dcterms:created xsi:type="dcterms:W3CDTF">2024-04-11T14:31:25Z</dcterms:created>
  <dcterms:modified xsi:type="dcterms:W3CDTF">2024-04-15T16:37:33Z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0x010100660AB5D463986C428B294A04B4F7DC3C</vt:lpwstr>
  </property>
  <property fmtid="{D5CDD505-2E9C-101B-9397-08002B2CF9AE}" pid="3" name="MediaServiceImageTags">
    <vt:lpwstr/>
  </property>
</Properties>
</file>