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86" r:id="rId5"/>
    <p:sldId id="1473" r:id="rId6"/>
    <p:sldId id="310" r:id="rId7"/>
    <p:sldId id="1544" r:id="rId8"/>
    <p:sldId id="1543" r:id="rId9"/>
    <p:sldId id="324" r:id="rId10"/>
    <p:sldId id="299" r:id="rId11"/>
    <p:sldId id="1517" r:id="rId12"/>
    <p:sldId id="1489" r:id="rId13"/>
    <p:sldId id="1545" r:id="rId14"/>
    <p:sldId id="1525" r:id="rId15"/>
    <p:sldId id="1527" r:id="rId16"/>
    <p:sldId id="1524" r:id="rId17"/>
    <p:sldId id="340" r:id="rId18"/>
    <p:sldId id="1487" r:id="rId19"/>
    <p:sldId id="1490" r:id="rId20"/>
    <p:sldId id="1488" r:id="rId21"/>
    <p:sldId id="14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483" userDrawn="1">
          <p15:clr>
            <a:srgbClr val="A4A3A4"/>
          </p15:clr>
        </p15:guide>
        <p15:guide id="3" orient="horz" pos="4020" userDrawn="1">
          <p15:clr>
            <a:srgbClr val="A4A3A4"/>
          </p15:clr>
        </p15:guide>
        <p15:guide id="4" pos="72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ohannah Caussyram" initials="YC" lastIdx="10" clrIdx="6">
    <p:extLst>
      <p:ext uri="{19B8F6BF-5375-455C-9EA6-DF929625EA0E}">
        <p15:presenceInfo xmlns:p15="http://schemas.microsoft.com/office/powerpoint/2012/main" userId="Yohannah Caussyram" providerId="None"/>
      </p:ext>
    </p:extLst>
  </p:cmAuthor>
  <p:cmAuthor id="1" name="Dittmar, Lisa" initials="DL" lastIdx="7" clrIdx="0">
    <p:extLst>
      <p:ext uri="{19B8F6BF-5375-455C-9EA6-DF929625EA0E}">
        <p15:presenceInfo xmlns:p15="http://schemas.microsoft.com/office/powerpoint/2012/main" userId="S::ladittmar_deloitte.co.uk#ext#@nhsengland.onmicrosoft.com::16203e99-73e2-4e3a-a05b-1e10549e7f24" providerId="AD"/>
      </p:ext>
    </p:extLst>
  </p:cmAuthor>
  <p:cmAuthor id="8" name="Tufnell, Erin H" initials="TEH" lastIdx="10" clrIdx="7">
    <p:extLst>
      <p:ext uri="{19B8F6BF-5375-455C-9EA6-DF929625EA0E}">
        <p15:presenceInfo xmlns:p15="http://schemas.microsoft.com/office/powerpoint/2012/main" userId="S::erintufnell@deloitte.co.uk::3132373e-2d55-4021-895b-558802d38a8f" providerId="AD"/>
      </p:ext>
    </p:extLst>
  </p:cmAuthor>
  <p:cmAuthor id="2" name="Davidson, Hope" initials="DH" lastIdx="2" clrIdx="1">
    <p:extLst>
      <p:ext uri="{19B8F6BF-5375-455C-9EA6-DF929625EA0E}">
        <p15:presenceInfo xmlns:p15="http://schemas.microsoft.com/office/powerpoint/2012/main" userId="S-1-5-21-83642069-1626958306-390482200-661769" providerId="AD"/>
      </p:ext>
    </p:extLst>
  </p:cmAuthor>
  <p:cmAuthor id="9" name="Alexandra Hammond" initials="AH [2]" lastIdx="7" clrIdx="8">
    <p:extLst>
      <p:ext uri="{19B8F6BF-5375-455C-9EA6-DF929625EA0E}">
        <p15:presenceInfo xmlns:p15="http://schemas.microsoft.com/office/powerpoint/2012/main" userId="S::alexandra.hammond@england.nhs.uk::e347b54a-9c43-42d1-959a-039e21c657c9" providerId="AD"/>
      </p:ext>
    </p:extLst>
  </p:cmAuthor>
  <p:cmAuthor id="3" name="Dittmar, Lisa" initials="DL [2]" lastIdx="13" clrIdx="2">
    <p:extLst>
      <p:ext uri="{19B8F6BF-5375-455C-9EA6-DF929625EA0E}">
        <p15:presenceInfo xmlns:p15="http://schemas.microsoft.com/office/powerpoint/2012/main" userId="S::ladittmar@deloitte.co.uk::c9953cda-ca6e-47f7-9c99-aa02f8a280da" providerId="AD"/>
      </p:ext>
    </p:extLst>
  </p:cmAuthor>
  <p:cmAuthor id="10" name="Nicole Fletcher" initials="NF" lastIdx="30" clrIdx="9">
    <p:extLst>
      <p:ext uri="{19B8F6BF-5375-455C-9EA6-DF929625EA0E}">
        <p15:presenceInfo xmlns:p15="http://schemas.microsoft.com/office/powerpoint/2012/main" userId="S::nicole.fletcher4@england.nhs.uk::3ca2b9db-7c44-4ad4-ab00-45783cf733e9" providerId="AD"/>
      </p:ext>
    </p:extLst>
  </p:cmAuthor>
  <p:cmAuthor id="4" name="Davidson, Hope" initials="DH [2]" lastIdx="13" clrIdx="3">
    <p:extLst>
      <p:ext uri="{19B8F6BF-5375-455C-9EA6-DF929625EA0E}">
        <p15:presenceInfo xmlns:p15="http://schemas.microsoft.com/office/powerpoint/2012/main" userId="S::hopedavidson@deloitte.co.uk::574a0dcd-dad0-4031-b71d-2e2545ce7548" providerId="AD"/>
      </p:ext>
    </p:extLst>
  </p:cmAuthor>
  <p:cmAuthor id="11" name="Kath Stipala" initials="KS" lastIdx="42" clrIdx="10">
    <p:extLst>
      <p:ext uri="{19B8F6BF-5375-455C-9EA6-DF929625EA0E}">
        <p15:presenceInfo xmlns:p15="http://schemas.microsoft.com/office/powerpoint/2012/main" userId="S::kath.stipala@england.nhs.uk::945cdcab-f9c1-4ac3-a48d-f4a2752e909e" providerId="AD"/>
      </p:ext>
    </p:extLst>
  </p:cmAuthor>
  <p:cmAuthor id="5" name="Alexandra Hammond" initials="AH" lastIdx="10" clrIdx="4">
    <p:extLst>
      <p:ext uri="{19B8F6BF-5375-455C-9EA6-DF929625EA0E}">
        <p15:presenceInfo xmlns:p15="http://schemas.microsoft.com/office/powerpoint/2012/main" userId="S::alexandra.hammond_etl.co.uk#ext#@nhsengland.onmicrosoft.com::cf731b29-481b-4ec5-8eb9-048170cb16b4" providerId="AD"/>
      </p:ext>
    </p:extLst>
  </p:cmAuthor>
  <p:cmAuthor id="6" name="Blythen, Ash" initials="BA" lastIdx="9" clrIdx="5">
    <p:extLst>
      <p:ext uri="{19B8F6BF-5375-455C-9EA6-DF929625EA0E}">
        <p15:presenceInfo xmlns:p15="http://schemas.microsoft.com/office/powerpoint/2012/main" userId="S::agblythen@deloitte.co.uk::a9ebbd38-5526-4ff9-8d54-8c5c6eb8b4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F"/>
    <a:srgbClr val="0072C6"/>
    <a:srgbClr val="81B3BA"/>
    <a:srgbClr val="EC6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E82DA-584F-297A-FC0A-F322669934DF}" v="3" dt="2024-04-18T13:25:26.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02" y="666"/>
      </p:cViewPr>
      <p:guideLst>
        <p:guide orient="horz" pos="845"/>
        <p:guide pos="483"/>
        <p:guide orient="horz" pos="4020"/>
        <p:guide pos="7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Fletcher" userId="3ca2b9db-7c44-4ad4-ab00-45783cf733e9" providerId="ADAL" clId="{726BAF3C-ED45-4AFB-82C0-BD1A4CB3B6CC}"/>
    <pc:docChg chg="custSel modSld">
      <pc:chgData name="Nicole Fletcher" userId="3ca2b9db-7c44-4ad4-ab00-45783cf733e9" providerId="ADAL" clId="{726BAF3C-ED45-4AFB-82C0-BD1A4CB3B6CC}" dt="2024-02-26T11:28:27.878" v="158" actId="20577"/>
      <pc:docMkLst>
        <pc:docMk/>
      </pc:docMkLst>
      <pc:sldChg chg="modSp mod">
        <pc:chgData name="Nicole Fletcher" userId="3ca2b9db-7c44-4ad4-ab00-45783cf733e9" providerId="ADAL" clId="{726BAF3C-ED45-4AFB-82C0-BD1A4CB3B6CC}" dt="2024-02-26T11:28:27.878" v="158" actId="20577"/>
        <pc:sldMkLst>
          <pc:docMk/>
          <pc:sldMk cId="3098255198" sldId="1543"/>
        </pc:sldMkLst>
        <pc:graphicFrameChg chg="modGraphic">
          <ac:chgData name="Nicole Fletcher" userId="3ca2b9db-7c44-4ad4-ab00-45783cf733e9" providerId="ADAL" clId="{726BAF3C-ED45-4AFB-82C0-BD1A4CB3B6CC}" dt="2024-02-26T11:28:27.878" v="158" actId="20577"/>
          <ac:graphicFrameMkLst>
            <pc:docMk/>
            <pc:sldMk cId="3098255198" sldId="1543"/>
            <ac:graphicFrameMk id="4" creationId="{0DB045F3-EF59-476C-8595-D546468836C6}"/>
          </ac:graphicFrameMkLst>
        </pc:graphicFrameChg>
      </pc:sldChg>
    </pc:docChg>
  </pc:docChgLst>
  <pc:docChgLst>
    <pc:chgData name="Rebecca Griffiths" userId="S::rebecca.griffiths12@england.nhs.uk::5119e689-df76-4d29-902f-04a6839df376" providerId="AD" clId="Web-{8D8E82DA-584F-297A-FC0A-F322669934DF}"/>
    <pc:docChg chg="modSld">
      <pc:chgData name="Rebecca Griffiths" userId="S::rebecca.griffiths12@england.nhs.uk::5119e689-df76-4d29-902f-04a6839df376" providerId="AD" clId="Web-{8D8E82DA-584F-297A-FC0A-F322669934DF}" dt="2024-04-18T13:25:26.441" v="2" actId="20577"/>
      <pc:docMkLst>
        <pc:docMk/>
      </pc:docMkLst>
      <pc:sldChg chg="modSp">
        <pc:chgData name="Rebecca Griffiths" userId="S::rebecca.griffiths12@england.nhs.uk::5119e689-df76-4d29-902f-04a6839df376" providerId="AD" clId="Web-{8D8E82DA-584F-297A-FC0A-F322669934DF}" dt="2024-04-18T13:25:26.441" v="2" actId="20577"/>
        <pc:sldMkLst>
          <pc:docMk/>
          <pc:sldMk cId="2316039070" sldId="310"/>
        </pc:sldMkLst>
        <pc:spChg chg="mod">
          <ac:chgData name="Rebecca Griffiths" userId="S::rebecca.griffiths12@england.nhs.uk::5119e689-df76-4d29-902f-04a6839df376" providerId="AD" clId="Web-{8D8E82DA-584F-297A-FC0A-F322669934DF}" dt="2024-04-18T13:25:26.441" v="2" actId="20577"/>
          <ac:spMkLst>
            <pc:docMk/>
            <pc:sldMk cId="2316039070" sldId="310"/>
            <ac:spMk id="15" creationId="{DB55FEB7-1B1F-4B1A-A8C6-4CBDA161746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FC518-510F-49AF-87D8-252875759F68}" type="doc">
      <dgm:prSet loTypeId="urn:microsoft.com/office/officeart/2005/8/layout/hChevron3" loCatId="process" qsTypeId="urn:microsoft.com/office/officeart/2005/8/quickstyle/simple1" qsCatId="simple" csTypeId="urn:microsoft.com/office/officeart/2005/8/colors/colorful5" csCatId="colorful" phldr="1"/>
      <dgm:spPr/>
    </dgm:pt>
    <dgm:pt modelId="{33EB0402-B070-4817-935D-5E9F78604E58}">
      <dgm:prSet phldrT="[Text]" phldr="0"/>
      <dgm:spPr/>
      <dgm:t>
        <a:bodyPr/>
        <a:lstStyle/>
        <a:p>
          <a:pPr rtl="0"/>
          <a:r>
            <a:rPr lang="en-US" b="1">
              <a:latin typeface="Arial"/>
            </a:rPr>
            <a:t>Consult and investigate </a:t>
          </a:r>
          <a:endParaRPr lang="en-GB" b="0">
            <a:latin typeface="Arial"/>
          </a:endParaRPr>
        </a:p>
      </dgm:t>
    </dgm:pt>
    <dgm:pt modelId="{53AECBAA-8D8C-46FB-82A5-5D166C79BEE8}" type="parTrans" cxnId="{86CABA9F-87D8-4EAD-B901-2E40E204EB26}">
      <dgm:prSet/>
      <dgm:spPr/>
    </dgm:pt>
    <dgm:pt modelId="{F39DDB8A-38C8-4E82-9C94-BAA5FA1C38CD}" type="sibTrans" cxnId="{86CABA9F-87D8-4EAD-B901-2E40E204EB26}">
      <dgm:prSet/>
      <dgm:spPr/>
    </dgm:pt>
    <dgm:pt modelId="{C41F9D2D-E250-4D6A-8055-C89600DB30A1}">
      <dgm:prSet phldrT="[Text]" phldr="0"/>
      <dgm:spPr/>
      <dgm:t>
        <a:bodyPr/>
        <a:lstStyle/>
        <a:p>
          <a:pPr rtl="0"/>
          <a:r>
            <a:rPr lang="en-US" b="1">
              <a:latin typeface="Arial"/>
            </a:rPr>
            <a:t>Develop procedures and training </a:t>
          </a:r>
          <a:endParaRPr lang="en-GB" b="0">
            <a:latin typeface="Arial"/>
          </a:endParaRPr>
        </a:p>
      </dgm:t>
    </dgm:pt>
    <dgm:pt modelId="{F8D420C6-8F85-4E3D-BBF3-6A702CAD13B7}" type="parTrans" cxnId="{97C0D751-C618-46FE-B6F5-77B05AE0B333}">
      <dgm:prSet/>
      <dgm:spPr/>
    </dgm:pt>
    <dgm:pt modelId="{442AB519-9C01-48DA-B3A3-3A2F183C0D38}" type="sibTrans" cxnId="{97C0D751-C618-46FE-B6F5-77B05AE0B333}">
      <dgm:prSet/>
      <dgm:spPr/>
    </dgm:pt>
    <dgm:pt modelId="{176209E2-7A9C-43E1-BC8E-C5445CA600ED}">
      <dgm:prSet phldr="0"/>
      <dgm:spPr/>
      <dgm:t>
        <a:bodyPr/>
        <a:lstStyle/>
        <a:p>
          <a:pPr rtl="0"/>
          <a:r>
            <a:rPr lang="en-US" b="1">
              <a:latin typeface="Arial"/>
            </a:rPr>
            <a:t>Define returns approach </a:t>
          </a:r>
          <a:endParaRPr lang="en-GB" b="0">
            <a:latin typeface="Arial"/>
          </a:endParaRPr>
        </a:p>
      </dgm:t>
    </dgm:pt>
    <dgm:pt modelId="{E0C42FA3-AEAC-43C9-AA6C-B76F715F0086}" type="parTrans" cxnId="{4563B9C8-07DC-43E5-93B8-C1D6EEEDAB6A}">
      <dgm:prSet/>
      <dgm:spPr/>
    </dgm:pt>
    <dgm:pt modelId="{97D9C3CC-9935-4B48-830E-FF5614A8E93E}" type="sibTrans" cxnId="{4563B9C8-07DC-43E5-93B8-C1D6EEEDAB6A}">
      <dgm:prSet/>
      <dgm:spPr/>
    </dgm:pt>
    <dgm:pt modelId="{BE5A873F-3DC2-4042-8F3E-256D4E3C4E37}">
      <dgm:prSet phldr="0"/>
      <dgm:spPr/>
      <dgm:t>
        <a:bodyPr/>
        <a:lstStyle/>
        <a:p>
          <a:r>
            <a:rPr lang="en-US" b="1">
              <a:latin typeface="Arial"/>
            </a:rPr>
            <a:t>Allocate resources</a:t>
          </a:r>
          <a:endParaRPr lang="en-GB"/>
        </a:p>
      </dgm:t>
    </dgm:pt>
    <dgm:pt modelId="{0ACA6673-0B73-40F2-8E2B-1A22FEA870FD}" type="parTrans" cxnId="{4BED331C-AF94-46C2-B86B-78C9ECDC8DFE}">
      <dgm:prSet/>
      <dgm:spPr/>
    </dgm:pt>
    <dgm:pt modelId="{4D8A03F6-0134-484B-A4FC-B99C7447EC19}" type="sibTrans" cxnId="{4BED331C-AF94-46C2-B86B-78C9ECDC8DFE}">
      <dgm:prSet/>
      <dgm:spPr/>
    </dgm:pt>
    <dgm:pt modelId="{E7E94122-A3C8-4DB2-BA97-67D04491DE8C}">
      <dgm:prSet phldr="0"/>
      <dgm:spPr/>
      <dgm:t>
        <a:bodyPr/>
        <a:lstStyle/>
        <a:p>
          <a:r>
            <a:rPr lang="en-US" b="1">
              <a:latin typeface="Arial"/>
            </a:rPr>
            <a:t>Communicate to end users</a:t>
          </a:r>
          <a:endParaRPr lang="en-GB"/>
        </a:p>
      </dgm:t>
    </dgm:pt>
    <dgm:pt modelId="{58427D10-4406-420E-9148-A21A4C9E5AC9}" type="parTrans" cxnId="{7BB62762-ADC2-42A6-B648-CDA5F60F0334}">
      <dgm:prSet/>
      <dgm:spPr/>
    </dgm:pt>
    <dgm:pt modelId="{420A1D52-58FA-4EDB-91E7-D8FE42933576}" type="sibTrans" cxnId="{7BB62762-ADC2-42A6-B648-CDA5F60F0334}">
      <dgm:prSet/>
      <dgm:spPr/>
    </dgm:pt>
    <dgm:pt modelId="{BD098291-D3F9-460B-A5ED-D9CF5E918627}" type="pres">
      <dgm:prSet presAssocID="{260FC518-510F-49AF-87D8-252875759F68}" presName="Name0" presStyleCnt="0">
        <dgm:presLayoutVars>
          <dgm:dir/>
          <dgm:resizeHandles val="exact"/>
        </dgm:presLayoutVars>
      </dgm:prSet>
      <dgm:spPr/>
    </dgm:pt>
    <dgm:pt modelId="{3D8D164B-0692-4371-AD71-C96FF8F01B8E}" type="pres">
      <dgm:prSet presAssocID="{33EB0402-B070-4817-935D-5E9F78604E58}" presName="parTxOnly" presStyleLbl="node1" presStyleIdx="0" presStyleCnt="5">
        <dgm:presLayoutVars>
          <dgm:bulletEnabled val="1"/>
        </dgm:presLayoutVars>
      </dgm:prSet>
      <dgm:spPr/>
    </dgm:pt>
    <dgm:pt modelId="{B51D8870-A450-4B42-9449-B5B022014C1D}" type="pres">
      <dgm:prSet presAssocID="{F39DDB8A-38C8-4E82-9C94-BAA5FA1C38CD}" presName="parSpace" presStyleCnt="0"/>
      <dgm:spPr/>
    </dgm:pt>
    <dgm:pt modelId="{E23D4EAF-6F7D-4CB4-A01E-6E228929961D}" type="pres">
      <dgm:prSet presAssocID="{176209E2-7A9C-43E1-BC8E-C5445CA600ED}" presName="parTxOnly" presStyleLbl="node1" presStyleIdx="1" presStyleCnt="5">
        <dgm:presLayoutVars>
          <dgm:bulletEnabled val="1"/>
        </dgm:presLayoutVars>
      </dgm:prSet>
      <dgm:spPr/>
    </dgm:pt>
    <dgm:pt modelId="{58354802-CA1B-4194-99FE-361E27679B24}" type="pres">
      <dgm:prSet presAssocID="{97D9C3CC-9935-4B48-830E-FF5614A8E93E}" presName="parSpace" presStyleCnt="0"/>
      <dgm:spPr/>
    </dgm:pt>
    <dgm:pt modelId="{0ECE3110-5ED0-48C2-AFC0-227E290EF189}" type="pres">
      <dgm:prSet presAssocID="{BE5A873F-3DC2-4042-8F3E-256D4E3C4E37}" presName="parTxOnly" presStyleLbl="node1" presStyleIdx="2" presStyleCnt="5">
        <dgm:presLayoutVars>
          <dgm:bulletEnabled val="1"/>
        </dgm:presLayoutVars>
      </dgm:prSet>
      <dgm:spPr/>
    </dgm:pt>
    <dgm:pt modelId="{0EED4F4B-ED41-4349-98A5-05C801BF4290}" type="pres">
      <dgm:prSet presAssocID="{4D8A03F6-0134-484B-A4FC-B99C7447EC19}" presName="parSpace" presStyleCnt="0"/>
      <dgm:spPr/>
    </dgm:pt>
    <dgm:pt modelId="{CDAF04D6-1037-405A-9AE0-938BA7D17DF3}" type="pres">
      <dgm:prSet presAssocID="{C41F9D2D-E250-4D6A-8055-C89600DB30A1}" presName="parTxOnly" presStyleLbl="node1" presStyleIdx="3" presStyleCnt="5">
        <dgm:presLayoutVars>
          <dgm:bulletEnabled val="1"/>
        </dgm:presLayoutVars>
      </dgm:prSet>
      <dgm:spPr/>
    </dgm:pt>
    <dgm:pt modelId="{97ABE347-CE8F-4FAC-BAE5-E6CF8A07B17F}" type="pres">
      <dgm:prSet presAssocID="{442AB519-9C01-48DA-B3A3-3A2F183C0D38}" presName="parSpace" presStyleCnt="0"/>
      <dgm:spPr/>
    </dgm:pt>
    <dgm:pt modelId="{45F9AB9F-E2AA-4362-87C3-AEDF674618C8}" type="pres">
      <dgm:prSet presAssocID="{E7E94122-A3C8-4DB2-BA97-67D04491DE8C}" presName="parTxOnly" presStyleLbl="node1" presStyleIdx="4" presStyleCnt="5">
        <dgm:presLayoutVars>
          <dgm:bulletEnabled val="1"/>
        </dgm:presLayoutVars>
      </dgm:prSet>
      <dgm:spPr/>
    </dgm:pt>
  </dgm:ptLst>
  <dgm:cxnLst>
    <dgm:cxn modelId="{D70D5201-4DEF-4B3F-B0A7-19C2570227C6}" type="presOf" srcId="{C41F9D2D-E250-4D6A-8055-C89600DB30A1}" destId="{CDAF04D6-1037-405A-9AE0-938BA7D17DF3}" srcOrd="0" destOrd="0" presId="urn:microsoft.com/office/officeart/2005/8/layout/hChevron3"/>
    <dgm:cxn modelId="{7B8E0B10-CFA8-4D29-9D49-4307762FAB12}" type="presOf" srcId="{260FC518-510F-49AF-87D8-252875759F68}" destId="{BD098291-D3F9-460B-A5ED-D9CF5E918627}" srcOrd="0" destOrd="0" presId="urn:microsoft.com/office/officeart/2005/8/layout/hChevron3"/>
    <dgm:cxn modelId="{6C818518-101E-42F3-899F-6D7567100ABE}" type="presOf" srcId="{E7E94122-A3C8-4DB2-BA97-67D04491DE8C}" destId="{45F9AB9F-E2AA-4362-87C3-AEDF674618C8}" srcOrd="0" destOrd="0" presId="urn:microsoft.com/office/officeart/2005/8/layout/hChevron3"/>
    <dgm:cxn modelId="{4BED331C-AF94-46C2-B86B-78C9ECDC8DFE}" srcId="{260FC518-510F-49AF-87D8-252875759F68}" destId="{BE5A873F-3DC2-4042-8F3E-256D4E3C4E37}" srcOrd="2" destOrd="0" parTransId="{0ACA6673-0B73-40F2-8E2B-1A22FEA870FD}" sibTransId="{4D8A03F6-0134-484B-A4FC-B99C7447EC19}"/>
    <dgm:cxn modelId="{7BB62762-ADC2-42A6-B648-CDA5F60F0334}" srcId="{260FC518-510F-49AF-87D8-252875759F68}" destId="{E7E94122-A3C8-4DB2-BA97-67D04491DE8C}" srcOrd="4" destOrd="0" parTransId="{58427D10-4406-420E-9148-A21A4C9E5AC9}" sibTransId="{420A1D52-58FA-4EDB-91E7-D8FE42933576}"/>
    <dgm:cxn modelId="{97C0D751-C618-46FE-B6F5-77B05AE0B333}" srcId="{260FC518-510F-49AF-87D8-252875759F68}" destId="{C41F9D2D-E250-4D6A-8055-C89600DB30A1}" srcOrd="3" destOrd="0" parTransId="{F8D420C6-8F85-4E3D-BBF3-6A702CAD13B7}" sibTransId="{442AB519-9C01-48DA-B3A3-3A2F183C0D38}"/>
    <dgm:cxn modelId="{86CABA9F-87D8-4EAD-B901-2E40E204EB26}" srcId="{260FC518-510F-49AF-87D8-252875759F68}" destId="{33EB0402-B070-4817-935D-5E9F78604E58}" srcOrd="0" destOrd="0" parTransId="{53AECBAA-8D8C-46FB-82A5-5D166C79BEE8}" sibTransId="{F39DDB8A-38C8-4E82-9C94-BAA5FA1C38CD}"/>
    <dgm:cxn modelId="{04ED5BB0-207D-4D99-90AD-8517276EAA48}" type="presOf" srcId="{BE5A873F-3DC2-4042-8F3E-256D4E3C4E37}" destId="{0ECE3110-5ED0-48C2-AFC0-227E290EF189}" srcOrd="0" destOrd="0" presId="urn:microsoft.com/office/officeart/2005/8/layout/hChevron3"/>
    <dgm:cxn modelId="{4563B9C8-07DC-43E5-93B8-C1D6EEEDAB6A}" srcId="{260FC518-510F-49AF-87D8-252875759F68}" destId="{176209E2-7A9C-43E1-BC8E-C5445CA600ED}" srcOrd="1" destOrd="0" parTransId="{E0C42FA3-AEAC-43C9-AA6C-B76F715F0086}" sibTransId="{97D9C3CC-9935-4B48-830E-FF5614A8E93E}"/>
    <dgm:cxn modelId="{7C82B2DA-79AD-4A8D-AA3B-EDE67E88636C}" type="presOf" srcId="{33EB0402-B070-4817-935D-5E9F78604E58}" destId="{3D8D164B-0692-4371-AD71-C96FF8F01B8E}" srcOrd="0" destOrd="0" presId="urn:microsoft.com/office/officeart/2005/8/layout/hChevron3"/>
    <dgm:cxn modelId="{F4909BFB-6CFC-4E92-90A3-F5082D5E074D}" type="presOf" srcId="{176209E2-7A9C-43E1-BC8E-C5445CA600ED}" destId="{E23D4EAF-6F7D-4CB4-A01E-6E228929961D}" srcOrd="0" destOrd="0" presId="urn:microsoft.com/office/officeart/2005/8/layout/hChevron3"/>
    <dgm:cxn modelId="{ADD605BE-F7BA-4366-AD51-8CB4B11F70AD}" type="presParOf" srcId="{BD098291-D3F9-460B-A5ED-D9CF5E918627}" destId="{3D8D164B-0692-4371-AD71-C96FF8F01B8E}" srcOrd="0" destOrd="0" presId="urn:microsoft.com/office/officeart/2005/8/layout/hChevron3"/>
    <dgm:cxn modelId="{D35A5D72-2890-4FB1-9C9F-0D22724A439E}" type="presParOf" srcId="{BD098291-D3F9-460B-A5ED-D9CF5E918627}" destId="{B51D8870-A450-4B42-9449-B5B022014C1D}" srcOrd="1" destOrd="0" presId="urn:microsoft.com/office/officeart/2005/8/layout/hChevron3"/>
    <dgm:cxn modelId="{1E3C5D23-B595-4FE6-88CB-0F0853239F63}" type="presParOf" srcId="{BD098291-D3F9-460B-A5ED-D9CF5E918627}" destId="{E23D4EAF-6F7D-4CB4-A01E-6E228929961D}" srcOrd="2" destOrd="0" presId="urn:microsoft.com/office/officeart/2005/8/layout/hChevron3"/>
    <dgm:cxn modelId="{D632F2A2-152E-4A05-A0C9-F2EBC29B81B9}" type="presParOf" srcId="{BD098291-D3F9-460B-A5ED-D9CF5E918627}" destId="{58354802-CA1B-4194-99FE-361E27679B24}" srcOrd="3" destOrd="0" presId="urn:microsoft.com/office/officeart/2005/8/layout/hChevron3"/>
    <dgm:cxn modelId="{ED1580B2-D8CF-4868-B8A6-2050E9A9C43F}" type="presParOf" srcId="{BD098291-D3F9-460B-A5ED-D9CF5E918627}" destId="{0ECE3110-5ED0-48C2-AFC0-227E290EF189}" srcOrd="4" destOrd="0" presId="urn:microsoft.com/office/officeart/2005/8/layout/hChevron3"/>
    <dgm:cxn modelId="{3E59FF0F-7E46-4757-92E5-6237D6B41F7E}" type="presParOf" srcId="{BD098291-D3F9-460B-A5ED-D9CF5E918627}" destId="{0EED4F4B-ED41-4349-98A5-05C801BF4290}" srcOrd="5" destOrd="0" presId="urn:microsoft.com/office/officeart/2005/8/layout/hChevron3"/>
    <dgm:cxn modelId="{9E25E031-5850-4C2B-AF1A-6969BD21F6BA}" type="presParOf" srcId="{BD098291-D3F9-460B-A5ED-D9CF5E918627}" destId="{CDAF04D6-1037-405A-9AE0-938BA7D17DF3}" srcOrd="6" destOrd="0" presId="urn:microsoft.com/office/officeart/2005/8/layout/hChevron3"/>
    <dgm:cxn modelId="{B7B102EE-18D6-474B-807D-2F8C40B80D99}" type="presParOf" srcId="{BD098291-D3F9-460B-A5ED-D9CF5E918627}" destId="{97ABE347-CE8F-4FAC-BAE5-E6CF8A07B17F}" srcOrd="7" destOrd="0" presId="urn:microsoft.com/office/officeart/2005/8/layout/hChevron3"/>
    <dgm:cxn modelId="{91DAD829-AB8D-4DF5-BCE5-7496F0524BBD}" type="presParOf" srcId="{BD098291-D3F9-460B-A5ED-D9CF5E918627}" destId="{45F9AB9F-E2AA-4362-87C3-AEDF674618C8}"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D164B-0692-4371-AD71-C96FF8F01B8E}">
      <dsp:nvSpPr>
        <dsp:cNvPr id="0" name=""/>
        <dsp:cNvSpPr/>
      </dsp:nvSpPr>
      <dsp:spPr>
        <a:xfrm>
          <a:off x="1313" y="887957"/>
          <a:ext cx="2561089" cy="102443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Arial"/>
            </a:rPr>
            <a:t>Consult and investigate </a:t>
          </a:r>
          <a:endParaRPr lang="en-GB" sz="1700" b="0" kern="1200">
            <a:latin typeface="Arial"/>
          </a:endParaRPr>
        </a:p>
      </dsp:txBody>
      <dsp:txXfrm>
        <a:off x="1313" y="887957"/>
        <a:ext cx="2304980" cy="1024435"/>
      </dsp:txXfrm>
    </dsp:sp>
    <dsp:sp modelId="{E23D4EAF-6F7D-4CB4-A01E-6E228929961D}">
      <dsp:nvSpPr>
        <dsp:cNvPr id="0" name=""/>
        <dsp:cNvSpPr/>
      </dsp:nvSpPr>
      <dsp:spPr>
        <a:xfrm>
          <a:off x="2050185" y="887957"/>
          <a:ext cx="2561089" cy="1024435"/>
        </a:xfrm>
        <a:prstGeom prst="chevron">
          <a:avLst/>
        </a:prstGeom>
        <a:solidFill>
          <a:schemeClr val="accent5">
            <a:hueOff val="-444592"/>
            <a:satOff val="-20384"/>
            <a:lumOff val="114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Arial"/>
            </a:rPr>
            <a:t>Define returns approach </a:t>
          </a:r>
          <a:endParaRPr lang="en-GB" sz="1700" b="0" kern="1200">
            <a:latin typeface="Arial"/>
          </a:endParaRPr>
        </a:p>
      </dsp:txBody>
      <dsp:txXfrm>
        <a:off x="2562403" y="887957"/>
        <a:ext cx="1536654" cy="1024435"/>
      </dsp:txXfrm>
    </dsp:sp>
    <dsp:sp modelId="{0ECE3110-5ED0-48C2-AFC0-227E290EF189}">
      <dsp:nvSpPr>
        <dsp:cNvPr id="0" name=""/>
        <dsp:cNvSpPr/>
      </dsp:nvSpPr>
      <dsp:spPr>
        <a:xfrm>
          <a:off x="4099057" y="887957"/>
          <a:ext cx="2561089" cy="1024435"/>
        </a:xfrm>
        <a:prstGeom prst="chevron">
          <a:avLst/>
        </a:prstGeom>
        <a:solidFill>
          <a:schemeClr val="accent5">
            <a:hueOff val="-889185"/>
            <a:satOff val="-40769"/>
            <a:lumOff val="22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a:rPr>
            <a:t>Allocate resources</a:t>
          </a:r>
          <a:endParaRPr lang="en-GB" sz="1700" kern="1200"/>
        </a:p>
      </dsp:txBody>
      <dsp:txXfrm>
        <a:off x="4611275" y="887957"/>
        <a:ext cx="1536654" cy="1024435"/>
      </dsp:txXfrm>
    </dsp:sp>
    <dsp:sp modelId="{CDAF04D6-1037-405A-9AE0-938BA7D17DF3}">
      <dsp:nvSpPr>
        <dsp:cNvPr id="0" name=""/>
        <dsp:cNvSpPr/>
      </dsp:nvSpPr>
      <dsp:spPr>
        <a:xfrm>
          <a:off x="6147928" y="887957"/>
          <a:ext cx="2561089" cy="1024435"/>
        </a:xfrm>
        <a:prstGeom prst="chevron">
          <a:avLst/>
        </a:prstGeom>
        <a:solidFill>
          <a:schemeClr val="accent5">
            <a:hueOff val="-1333777"/>
            <a:satOff val="-61153"/>
            <a:lumOff val="34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Arial"/>
            </a:rPr>
            <a:t>Develop procedures and training </a:t>
          </a:r>
          <a:endParaRPr lang="en-GB" sz="1700" b="0" kern="1200">
            <a:latin typeface="Arial"/>
          </a:endParaRPr>
        </a:p>
      </dsp:txBody>
      <dsp:txXfrm>
        <a:off x="6660146" y="887957"/>
        <a:ext cx="1536654" cy="1024435"/>
      </dsp:txXfrm>
    </dsp:sp>
    <dsp:sp modelId="{45F9AB9F-E2AA-4362-87C3-AEDF674618C8}">
      <dsp:nvSpPr>
        <dsp:cNvPr id="0" name=""/>
        <dsp:cNvSpPr/>
      </dsp:nvSpPr>
      <dsp:spPr>
        <a:xfrm>
          <a:off x="8196800" y="887957"/>
          <a:ext cx="2561089" cy="1024435"/>
        </a:xfrm>
        <a:prstGeom prst="chevron">
          <a:avLst/>
        </a:prstGeom>
        <a:solidFill>
          <a:schemeClr val="accent5">
            <a:hueOff val="-1778370"/>
            <a:satOff val="-81538"/>
            <a:lumOff val="4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a:rPr>
            <a:t>Communicate to end users</a:t>
          </a:r>
          <a:endParaRPr lang="en-GB" sz="1700" kern="1200"/>
        </a:p>
      </dsp:txBody>
      <dsp:txXfrm>
        <a:off x="8709018" y="887957"/>
        <a:ext cx="1536654" cy="10244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8A703-54F6-49C0-A183-689F6195F398}"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1D9D4-CA5C-4489-B3DA-86B0FD926B60}" type="slidenum">
              <a:rPr lang="en-GB" smtClean="0"/>
              <a:t>‹#›</a:t>
            </a:fld>
            <a:endParaRPr lang="en-GB"/>
          </a:p>
        </p:txBody>
      </p:sp>
    </p:spTree>
    <p:extLst>
      <p:ext uri="{BB962C8B-B14F-4D97-AF65-F5344CB8AC3E}">
        <p14:creationId xmlns:p14="http://schemas.microsoft.com/office/powerpoint/2010/main" val="267243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41D9D4-CA5C-4489-B3DA-86B0FD926B60}" type="slidenum">
              <a:rPr lang="en-GB" smtClean="0"/>
              <a:t>4</a:t>
            </a:fld>
            <a:endParaRPr lang="en-GB"/>
          </a:p>
        </p:txBody>
      </p:sp>
    </p:spTree>
    <p:extLst>
      <p:ext uri="{BB962C8B-B14F-4D97-AF65-F5344CB8AC3E}">
        <p14:creationId xmlns:p14="http://schemas.microsoft.com/office/powerpoint/2010/main" val="140662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1D9D4-CA5C-4489-B3DA-86B0FD926B60}" type="slidenum">
              <a:rPr lang="en-GB" smtClean="0"/>
              <a:t>7</a:t>
            </a:fld>
            <a:endParaRPr lang="en-GB"/>
          </a:p>
        </p:txBody>
      </p:sp>
    </p:spTree>
    <p:extLst>
      <p:ext uri="{BB962C8B-B14F-4D97-AF65-F5344CB8AC3E}">
        <p14:creationId xmlns:p14="http://schemas.microsoft.com/office/powerpoint/2010/main" val="198618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41D9D4-CA5C-4489-B3DA-86B0FD926B60}" type="slidenum">
              <a:rPr lang="en-GB" smtClean="0"/>
              <a:t>8</a:t>
            </a:fld>
            <a:endParaRPr lang="en-GB"/>
          </a:p>
        </p:txBody>
      </p:sp>
    </p:spTree>
    <p:extLst>
      <p:ext uri="{BB962C8B-B14F-4D97-AF65-F5344CB8AC3E}">
        <p14:creationId xmlns:p14="http://schemas.microsoft.com/office/powerpoint/2010/main" val="133853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441D9D4-CA5C-4489-B3DA-86B0FD926B60}" type="slidenum">
              <a:rPr lang="en-GB" smtClean="0"/>
              <a:t>15</a:t>
            </a:fld>
            <a:endParaRPr lang="en-GB"/>
          </a:p>
        </p:txBody>
      </p:sp>
    </p:spTree>
    <p:extLst>
      <p:ext uri="{BB962C8B-B14F-4D97-AF65-F5344CB8AC3E}">
        <p14:creationId xmlns:p14="http://schemas.microsoft.com/office/powerpoint/2010/main" val="284128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highlight>
                <a:srgbClr val="FFFF00"/>
              </a:highlight>
              <a:latin typeface="Arial"/>
              <a:cs typeface="Arial"/>
            </a:endParaRPr>
          </a:p>
        </p:txBody>
      </p:sp>
      <p:sp>
        <p:nvSpPr>
          <p:cNvPr id="4" name="Slide Number Placeholder 3"/>
          <p:cNvSpPr>
            <a:spLocks noGrp="1"/>
          </p:cNvSpPr>
          <p:nvPr>
            <p:ph type="sldNum" sz="quarter" idx="5"/>
          </p:nvPr>
        </p:nvSpPr>
        <p:spPr/>
        <p:txBody>
          <a:bodyPr/>
          <a:lstStyle/>
          <a:p>
            <a:fld id="{B441D9D4-CA5C-4489-B3DA-86B0FD926B60}" type="slidenum">
              <a:rPr lang="en-GB" smtClean="0"/>
              <a:t>18</a:t>
            </a:fld>
            <a:endParaRPr lang="en-GB"/>
          </a:p>
        </p:txBody>
      </p:sp>
    </p:spTree>
    <p:extLst>
      <p:ext uri="{BB962C8B-B14F-4D97-AF65-F5344CB8AC3E}">
        <p14:creationId xmlns:p14="http://schemas.microsoft.com/office/powerpoint/2010/main" val="4197103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768355" y="4209053"/>
            <a:ext cx="10847915"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chemeClr val="accent5"/>
                </a:solidFill>
              </a:defRPr>
            </a:lvl1pPr>
          </a:lstStyle>
          <a:p>
            <a:pPr lvl="0"/>
            <a:r>
              <a:rPr lang="en-US"/>
              <a:t>Date</a:t>
            </a:r>
            <a:endParaRPr lang="en-GB"/>
          </a:p>
        </p:txBody>
      </p:sp>
      <p:sp>
        <p:nvSpPr>
          <p:cNvPr id="13" name="Text Box 4">
            <a:extLst>
              <a:ext uri="{FF2B5EF4-FFF2-40B4-BE49-F238E27FC236}">
                <a16:creationId xmlns:a16="http://schemas.microsoft.com/office/drawing/2014/main" id="{A417D43C-71BF-4282-9311-FD671FD2CBBC}"/>
              </a:ext>
            </a:extLst>
          </p:cNvPr>
          <p:cNvSpPr txBox="1"/>
          <p:nvPr userDrawn="1"/>
        </p:nvSpPr>
        <p:spPr>
          <a:xfrm>
            <a:off x="3461991" y="5917796"/>
            <a:ext cx="4914314"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6324196"/>
            <a:ext cx="12191999" cy="438478"/>
          </a:xfrm>
          <a:prstGeom prst="rect">
            <a:avLst/>
          </a:prstGeom>
        </p:spPr>
      </p:pic>
    </p:spTree>
    <p:extLst>
      <p:ext uri="{BB962C8B-B14F-4D97-AF65-F5344CB8AC3E}">
        <p14:creationId xmlns:p14="http://schemas.microsoft.com/office/powerpoint/2010/main" val="116063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descr="A picture containing clipart&#10;&#10;Description generated with very high confidence">
            <a:extLst>
              <a:ext uri="{FF2B5EF4-FFF2-40B4-BE49-F238E27FC236}">
                <a16:creationId xmlns:a16="http://schemas.microsoft.com/office/drawing/2014/main" id="{AF7E60E3-86B7-4D0A-ACE6-009AE5C9F54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73389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8"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41"/>
            <a:ext cx="5723164"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6" name="Picture 5" descr="A picture containing clipart&#10;&#10;Description generated with very high confidence">
            <a:extLst>
              <a:ext uri="{FF2B5EF4-FFF2-40B4-BE49-F238E27FC236}">
                <a16:creationId xmlns:a16="http://schemas.microsoft.com/office/drawing/2014/main" id="{B45DD683-86F3-4365-81BA-FA7593BB8D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09576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278156"/>
            <a:ext cx="8756074"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8"/>
            <a:ext cx="863150"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1" y="6333441"/>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Interim NZ report outline</a:t>
            </a:r>
          </a:p>
        </p:txBody>
      </p:sp>
      <p:pic>
        <p:nvPicPr>
          <p:cNvPr id="6" name="Picture 5" descr="A picture containing clipart&#10;&#10;Description generated with very high confidence">
            <a:extLst>
              <a:ext uri="{FF2B5EF4-FFF2-40B4-BE49-F238E27FC236}">
                <a16:creationId xmlns:a16="http://schemas.microsoft.com/office/drawing/2014/main" id="{5DCA86CF-6273-4237-B1C9-222A8313C8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24479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clipart&#10;&#10;Description generated with very high confidence">
            <a:extLst>
              <a:ext uri="{FF2B5EF4-FFF2-40B4-BE49-F238E27FC236}">
                <a16:creationId xmlns:a16="http://schemas.microsoft.com/office/drawing/2014/main" id="{F7A505AE-4382-468B-A462-AFB1B713EE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01634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2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3"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ICT Design Reference Group: Kick off call</a:t>
            </a:r>
          </a:p>
        </p:txBody>
      </p:sp>
      <p:pic>
        <p:nvPicPr>
          <p:cNvPr id="6" name="Picture 5" descr="A picture containing clipart&#10;&#10;Description generated with very high confidence">
            <a:extLst>
              <a:ext uri="{FF2B5EF4-FFF2-40B4-BE49-F238E27FC236}">
                <a16:creationId xmlns:a16="http://schemas.microsoft.com/office/drawing/2014/main" id="{EBE492F6-3BD0-403C-B327-8260CD9751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81902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pic>
        <p:nvPicPr>
          <p:cNvPr id="5" name="Picture 4" descr="A picture containing clipart&#10;&#10;Description generated with very high confidence">
            <a:extLst>
              <a:ext uri="{FF2B5EF4-FFF2-40B4-BE49-F238E27FC236}">
                <a16:creationId xmlns:a16="http://schemas.microsoft.com/office/drawing/2014/main" id="{0F7BC85F-A30C-4E8E-888C-B4C079CFEE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88352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F97DD-9D8B-4D53-B1F5-2C8F691D2E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6475151-B9DE-4723-BD8B-DD6DC409EC9D}"/>
              </a:ext>
            </a:extLst>
          </p:cNvPr>
          <p:cNvSpPr>
            <a:spLocks noGrp="1"/>
          </p:cNvSpPr>
          <p:nvPr>
            <p:ph type="title"/>
          </p:nvPr>
        </p:nvSpPr>
        <p:spPr/>
        <p:txBody>
          <a:bodyPr anchor="ctr" anchorCtr="0"/>
          <a:lstStyle>
            <a:lvl1pPr>
              <a:defRPr sz="2800"/>
            </a:lvl1pPr>
          </a:lstStyle>
          <a:p>
            <a:r>
              <a:rPr lang="en-US"/>
              <a:t>Click to edit Master title style</a:t>
            </a:r>
            <a:endParaRPr lang="en-GB"/>
          </a:p>
        </p:txBody>
      </p:sp>
      <p:pic>
        <p:nvPicPr>
          <p:cNvPr id="4" name="Picture 3" descr="A picture containing clipart&#10;&#10;Description generated with very high confidence">
            <a:extLst>
              <a:ext uri="{FF2B5EF4-FFF2-40B4-BE49-F238E27FC236}">
                <a16:creationId xmlns:a16="http://schemas.microsoft.com/office/drawing/2014/main" id="{17F51D9F-6FF7-4EDE-8212-707FE8E8B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67488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26770" y="226818"/>
            <a:ext cx="9969231" cy="831850"/>
          </a:xfrm>
        </p:spPr>
        <p:txBody>
          <a:bodyPr anchor="t"/>
          <a:lstStyle>
            <a:lvl1pPr>
              <a:defRPr/>
            </a:lvl1pPr>
          </a:lstStyle>
          <a:p>
            <a:r>
              <a:rPr lang="en-US"/>
              <a:t>Slide title</a:t>
            </a:r>
            <a:endParaRPr lang="en-GB"/>
          </a:p>
        </p:txBody>
      </p:sp>
      <p:sp>
        <p:nvSpPr>
          <p:cNvPr id="4" name="Text Placeholder 3"/>
          <p:cNvSpPr>
            <a:spLocks noGrp="1"/>
          </p:cNvSpPr>
          <p:nvPr>
            <p:ph type="body" sz="quarter" idx="12" hasCustomPrompt="1"/>
          </p:nvPr>
        </p:nvSpPr>
        <p:spPr>
          <a:xfrm>
            <a:off x="326770" y="749106"/>
            <a:ext cx="9969231" cy="309562"/>
          </a:xfr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pic>
        <p:nvPicPr>
          <p:cNvPr id="5" name="Picture 4" descr="A picture containing clipart&#10;&#10;Description generated with very high confidence">
            <a:extLst>
              <a:ext uri="{FF2B5EF4-FFF2-40B4-BE49-F238E27FC236}">
                <a16:creationId xmlns:a16="http://schemas.microsoft.com/office/drawing/2014/main" id="{B572C225-7C73-4811-9F66-D7E0741A9E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49736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7" y="1568495"/>
            <a:ext cx="3503254" cy="529246"/>
          </a:xfrm>
          <a:prstGeom prst="homePlate">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4"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3"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9" name="Text Placeholder 3"/>
          <p:cNvSpPr>
            <a:spLocks noGrp="1"/>
          </p:cNvSpPr>
          <p:nvPr>
            <p:ph type="body" sz="quarter" idx="12" hasCustomPrompt="1"/>
          </p:nvPr>
        </p:nvSpPr>
        <p:spPr>
          <a:xfrm>
            <a:off x="580292" y="995363"/>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pic>
        <p:nvPicPr>
          <p:cNvPr id="11" name="Picture 10" descr="A picture containing clipart&#10;&#10;Description generated with very high confidence">
            <a:extLst>
              <a:ext uri="{FF2B5EF4-FFF2-40B4-BE49-F238E27FC236}">
                <a16:creationId xmlns:a16="http://schemas.microsoft.com/office/drawing/2014/main" id="{0199814A-D79B-45FA-AEDD-3FC46AB307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38738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pic>
        <p:nvPicPr>
          <p:cNvPr id="5" name="Picture 4" descr="A picture containing clipart&#10;&#10;Description generated with very high confidence">
            <a:extLst>
              <a:ext uri="{FF2B5EF4-FFF2-40B4-BE49-F238E27FC236}">
                <a16:creationId xmlns:a16="http://schemas.microsoft.com/office/drawing/2014/main" id="{9C67F71C-4920-4550-9B4D-DD117B82D5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3692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768355" y="4209053"/>
            <a:ext cx="10847915" cy="991523"/>
          </a:xfrm>
        </p:spPr>
        <p:txBody>
          <a:bodyPr/>
          <a:lstStyle>
            <a:lvl1pPr>
              <a:defRPr sz="2800" b="0">
                <a:solidFill>
                  <a:srgbClr val="0070C0"/>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rgbClr val="0070C0"/>
                </a:solidFill>
              </a:defRPr>
            </a:lvl1pPr>
          </a:lstStyle>
          <a:p>
            <a:pPr lvl="0"/>
            <a:r>
              <a:rPr lang="en-US"/>
              <a:t>Date</a:t>
            </a:r>
            <a:endParaRPr lang="en-GB"/>
          </a:p>
        </p:txBody>
      </p:sp>
      <p:sp>
        <p:nvSpPr>
          <p:cNvPr id="13" name="Text Box 4">
            <a:extLst>
              <a:ext uri="{FF2B5EF4-FFF2-40B4-BE49-F238E27FC236}">
                <a16:creationId xmlns:a16="http://schemas.microsoft.com/office/drawing/2014/main" id="{A417D43C-71BF-4282-9311-FD671FD2CBBC}"/>
              </a:ext>
            </a:extLst>
          </p:cNvPr>
          <p:cNvSpPr txBox="1"/>
          <p:nvPr userDrawn="1"/>
        </p:nvSpPr>
        <p:spPr>
          <a:xfrm>
            <a:off x="3461991" y="5917796"/>
            <a:ext cx="4914314"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6324196"/>
            <a:ext cx="12191999" cy="438478"/>
          </a:xfrm>
          <a:prstGeom prst="rect">
            <a:avLst/>
          </a:prstGeom>
        </p:spPr>
      </p:pic>
    </p:spTree>
    <p:extLst>
      <p:ext uri="{BB962C8B-B14F-4D97-AF65-F5344CB8AC3E}">
        <p14:creationId xmlns:p14="http://schemas.microsoft.com/office/powerpoint/2010/main" val="314581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256411" y="851500"/>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pic>
        <p:nvPicPr>
          <p:cNvPr id="5" name="Picture 4" descr="A picture containing clipart&#10;&#10;Description generated with very high confidence">
            <a:extLst>
              <a:ext uri="{FF2B5EF4-FFF2-40B4-BE49-F238E27FC236}">
                <a16:creationId xmlns:a16="http://schemas.microsoft.com/office/drawing/2014/main" id="{7C77E42E-F919-44EC-95A1-6E1901EE4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03398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639190B9-8755-4727-BD29-6DDD328253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820490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26F17B0E-A94B-46F2-9732-0EEEDE7DDD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548732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328E1ACC-94AC-4A8A-97FC-DA30D14F2C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549887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71D52B05-C7F8-4C8C-B175-17662105EA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5962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05" y="828575"/>
            <a:ext cx="11208625" cy="627864"/>
          </a:xfrm>
        </p:spPr>
        <p:txBody>
          <a:bodyPr/>
          <a:lstStyle>
            <a:lvl1pPr>
              <a:defRPr lang="en-US" sz="3315" dirty="0"/>
            </a:lvl1pPr>
          </a:lstStyle>
          <a:p>
            <a:r>
              <a:rPr lang="en-US"/>
              <a:t>Click to edit Master title style</a:t>
            </a:r>
          </a:p>
        </p:txBody>
      </p:sp>
      <p:sp>
        <p:nvSpPr>
          <p:cNvPr id="3" name="Content Placeholder 2"/>
          <p:cNvSpPr>
            <a:spLocks noGrp="1"/>
          </p:cNvSpPr>
          <p:nvPr>
            <p:ph sz="half" idx="1"/>
          </p:nvPr>
        </p:nvSpPr>
        <p:spPr>
          <a:xfrm>
            <a:off x="480000" y="1799999"/>
            <a:ext cx="5496000" cy="4608000"/>
          </a:xfrm>
        </p:spPr>
        <p:txBody>
          <a:bodyPr/>
          <a:lstStyle>
            <a:lvl1pPr>
              <a:defRPr lang="en-US" sz="1950" dirty="0" smtClean="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799999"/>
            <a:ext cx="5496000" cy="4608000"/>
          </a:xfrm>
        </p:spPr>
        <p:txBody>
          <a:bodyPr/>
          <a:lstStyle>
            <a:lvl1pPr>
              <a:defRPr sz="1950" baseline="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sz="1024"/>
            </a:lvl1pPr>
          </a:lstStyle>
          <a:p>
            <a:endParaRPr lang="en-US"/>
          </a:p>
        </p:txBody>
      </p:sp>
      <p:sp>
        <p:nvSpPr>
          <p:cNvPr id="7" name="Slide Number Placeholder 6"/>
          <p:cNvSpPr>
            <a:spLocks noGrp="1"/>
          </p:cNvSpPr>
          <p:nvPr>
            <p:ph type="sldNum" sz="quarter" idx="12"/>
          </p:nvPr>
        </p:nvSpPr>
        <p:spPr/>
        <p:txBody>
          <a:bodyPr/>
          <a:lstStyle/>
          <a:p>
            <a:endParaRPr lang="en-US"/>
          </a:p>
        </p:txBody>
      </p:sp>
      <p:pic>
        <p:nvPicPr>
          <p:cNvPr id="9" name="Picture 8" descr="logosmall600.png">
            <a:extLst>
              <a:ext uri="{FF2B5EF4-FFF2-40B4-BE49-F238E27FC236}">
                <a16:creationId xmlns:a16="http://schemas.microsoft.com/office/drawing/2014/main" id="{7EA12A54-0E00-4FBA-AC7D-FEC9D9441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13" y="379120"/>
            <a:ext cx="1543066" cy="408431"/>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EFF65C9E-AD3A-459B-87FE-CB1D933B19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4200241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A8C61589-C452-4A93-B2AB-A8C9C8F70CA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1239428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220" y="246159"/>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639615" y="3210391"/>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6" y="1568496"/>
            <a:ext cx="1971024" cy="1393065"/>
          </a:xfrm>
          <a:prstGeom prst="rect">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639615" y="1568496"/>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79966" y="3210391"/>
            <a:ext cx="1971024" cy="1393065"/>
          </a:xfrm>
          <a:prstGeom prst="rect">
            <a:avLst/>
          </a:prstGeom>
          <a:solidFill>
            <a:schemeClr val="accent4"/>
          </a:solidFill>
        </p:spPr>
        <p:txBody>
          <a:bodyPr lIns="72000" rIns="72000" anchor="ctr"/>
          <a:lstStyle>
            <a:lvl1pPr marL="0" indent="0" algn="ctr">
              <a:spcBef>
                <a:spcPts val="0"/>
              </a:spcBef>
              <a:buNone/>
              <a:defRPr sz="1600" b="1" u="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639615" y="4852288"/>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579966" y="4852288"/>
            <a:ext cx="1971024" cy="1393065"/>
          </a:xfrm>
          <a:prstGeom prst="rect">
            <a:avLst/>
          </a:prstGeom>
          <a:solidFill>
            <a:schemeClr val="accent4"/>
          </a:solidFill>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3</a:t>
            </a:r>
          </a:p>
        </p:txBody>
      </p:sp>
      <p:pic>
        <p:nvPicPr>
          <p:cNvPr id="9" name="Picture 8" descr="A picture containing clipart&#10;&#10;Description generated with very high confidence">
            <a:extLst>
              <a:ext uri="{FF2B5EF4-FFF2-40B4-BE49-F238E27FC236}">
                <a16:creationId xmlns:a16="http://schemas.microsoft.com/office/drawing/2014/main" id="{E9874B31-2F2F-4C73-BAFD-0E6DA32A1F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2000635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A210E282-CADF-48BA-83CA-4E454FF702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956616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4097309" y="5792942"/>
            <a:ext cx="3997382"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p:cNvSpPr txBox="1"/>
          <p:nvPr userDrawn="1"/>
        </p:nvSpPr>
        <p:spPr>
          <a:xfrm>
            <a:off x="4760538" y="96253"/>
            <a:ext cx="2670924" cy="246221"/>
          </a:xfrm>
          <a:prstGeom prst="rect">
            <a:avLst/>
          </a:prstGeom>
          <a:noFill/>
        </p:spPr>
        <p:txBody>
          <a:bodyPr wrap="none" rtlCol="0">
            <a:spAutoFit/>
          </a:bodyPr>
          <a:lstStyle/>
          <a:p>
            <a:r>
              <a:rPr lang="en-GB" sz="1000" b="1">
                <a:solidFill>
                  <a:srgbClr val="FF0000"/>
                </a:solidFill>
                <a:latin typeface="Arial" panose="020B0604020202020204" pitchFamily="34" charset="0"/>
                <a:cs typeface="Arial" panose="020B0604020202020204" pitchFamily="34" charset="0"/>
              </a:rPr>
              <a:t>[CONFIDENTIAL</a:t>
            </a:r>
            <a:r>
              <a:rPr lang="en-GB" sz="1000" b="1" baseline="0">
                <a:solidFill>
                  <a:srgbClr val="FF0000"/>
                </a:solidFill>
                <a:latin typeface="Arial" panose="020B0604020202020204" pitchFamily="34" charset="0"/>
                <a:cs typeface="Arial" panose="020B0604020202020204" pitchFamily="34" charset="0"/>
              </a:rPr>
              <a:t> – DO NOT DISTRIBUTE]</a:t>
            </a:r>
            <a:endParaRPr lang="en-GB" sz="1000" b="1">
              <a:solidFill>
                <a:srgbClr val="FF0000"/>
              </a:solidFill>
              <a:latin typeface="Arial" panose="020B0604020202020204" pitchFamily="34" charset="0"/>
              <a:cs typeface="Arial" panose="020B0604020202020204" pitchFamily="34" charset="0"/>
            </a:endParaRPr>
          </a:p>
        </p:txBody>
      </p:sp>
      <p:pic>
        <p:nvPicPr>
          <p:cNvPr id="8" name="Picture 7" descr="A picture containing clipart&#10;&#10;Description generated with very high confidence">
            <a:extLst>
              <a:ext uri="{FF2B5EF4-FFF2-40B4-BE49-F238E27FC236}">
                <a16:creationId xmlns:a16="http://schemas.microsoft.com/office/drawing/2014/main" id="{428C54A4-F8CF-4DA1-8ED5-F70714B6A1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427122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E7AFB36E-E76D-4EE7-AC8C-9621E77E9B9E}"/>
              </a:ext>
            </a:extLst>
          </p:cNvPr>
          <p:cNvSpPr/>
          <p:nvPr userDrawn="1"/>
        </p:nvSpPr>
        <p:spPr bwMode="auto">
          <a:xfrm>
            <a:off x="11934520" y="232757"/>
            <a:ext cx="56270" cy="598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Tree>
    <p:extLst>
      <p:ext uri="{BB962C8B-B14F-4D97-AF65-F5344CB8AC3E}">
        <p14:creationId xmlns:p14="http://schemas.microsoft.com/office/powerpoint/2010/main" val="2850691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4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pic>
        <p:nvPicPr>
          <p:cNvPr id="5" name="Picture 4" descr="A picture containing clipart&#10;&#10;Description generated with very high confidence">
            <a:extLst>
              <a:ext uri="{FF2B5EF4-FFF2-40B4-BE49-F238E27FC236}">
                <a16:creationId xmlns:a16="http://schemas.microsoft.com/office/drawing/2014/main" id="{17C7F37A-C34D-4B40-99A0-323D81F369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457909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pic>
        <p:nvPicPr>
          <p:cNvPr id="5" name="Picture 4" descr="A picture containing clipart&#10;&#10;Description generated with very high confidence">
            <a:extLst>
              <a:ext uri="{FF2B5EF4-FFF2-40B4-BE49-F238E27FC236}">
                <a16:creationId xmlns:a16="http://schemas.microsoft.com/office/drawing/2014/main" id="{B04CFC38-3AD5-4382-87A9-5674540BF0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3859" y="357866"/>
            <a:ext cx="1176644" cy="443157"/>
          </a:xfrm>
          <a:prstGeom prst="rect">
            <a:avLst/>
          </a:prstGeom>
        </p:spPr>
      </p:pic>
    </p:spTree>
    <p:extLst>
      <p:ext uri="{BB962C8B-B14F-4D97-AF65-F5344CB8AC3E}">
        <p14:creationId xmlns:p14="http://schemas.microsoft.com/office/powerpoint/2010/main" val="351511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1029316" y="226818"/>
            <a:ext cx="9969231"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256430" y="145344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634685" y="5609882"/>
            <a:ext cx="6922631"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1029316" y="903887"/>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3197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6" y="1568495"/>
            <a:ext cx="3756193"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3"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2"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29248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6603540" y="2286001"/>
            <a:ext cx="4766464"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5" y="1568496"/>
            <a:ext cx="4873849"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579968" y="2286001"/>
            <a:ext cx="4873846"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6603540" y="1568496"/>
            <a:ext cx="4766464"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419318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579966" y="1568495"/>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579967" y="2097741"/>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58"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1" name="Text Placeholder 10"/>
          <p:cNvSpPr>
            <a:spLocks noGrp="1"/>
          </p:cNvSpPr>
          <p:nvPr>
            <p:ph type="body" idx="15"/>
          </p:nvPr>
        </p:nvSpPr>
        <p:spPr>
          <a:xfrm>
            <a:off x="6389095" y="1568495"/>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6389096" y="2097741"/>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63" name="Text Placeholder 10"/>
          <p:cNvSpPr>
            <a:spLocks noGrp="1"/>
          </p:cNvSpPr>
          <p:nvPr>
            <p:ph type="body" idx="17"/>
          </p:nvPr>
        </p:nvSpPr>
        <p:spPr>
          <a:xfrm>
            <a:off x="579966" y="3962071"/>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579967" y="4491317"/>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65" name="Text Placeholder 10"/>
          <p:cNvSpPr>
            <a:spLocks noGrp="1"/>
          </p:cNvSpPr>
          <p:nvPr>
            <p:ph type="body" idx="19"/>
          </p:nvPr>
        </p:nvSpPr>
        <p:spPr>
          <a:xfrm>
            <a:off x="6389095" y="3962071"/>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6389096" y="4491317"/>
            <a:ext cx="4845543" cy="1614466"/>
          </a:xfrm>
          <a:solidFill>
            <a:schemeClr val="bg1">
              <a:lumMod val="95000"/>
            </a:schemeClr>
          </a:solidFill>
        </p:spPr>
        <p:txBody>
          <a:bodyPr lIns="72000" tIns="90000" rIns="72000" bIns="72000"/>
          <a:lstStyle>
            <a:lvl1pPr>
              <a:defRPr sz="1400"/>
            </a:lvl1pPr>
          </a:lstStyle>
          <a:p>
            <a:r>
              <a:rPr lang="en-GB"/>
              <a:t>Box</a:t>
            </a:r>
          </a:p>
        </p:txBody>
      </p:sp>
    </p:spTree>
    <p:extLst>
      <p:ext uri="{BB962C8B-B14F-4D97-AF65-F5344CB8AC3E}">
        <p14:creationId xmlns:p14="http://schemas.microsoft.com/office/powerpoint/2010/main" val="399065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80293" y="2437796"/>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580293" y="3166599"/>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580293" y="3895401"/>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580293" y="4624203"/>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580293" y="1708993"/>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275683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256430" y="226818"/>
            <a:ext cx="9969231" cy="831850"/>
          </a:xfrm>
        </p:spPr>
        <p:txBody>
          <a:bodyPr anchor="t"/>
          <a:lstStyle>
            <a:lvl1pPr>
              <a:defRPr/>
            </a:lvl1pPr>
          </a:lstStyle>
          <a:p>
            <a:r>
              <a:rPr lang="en-US"/>
              <a:t>Slide title</a:t>
            </a:r>
            <a:endParaRPr lang="en-GB"/>
          </a:p>
        </p:txBody>
      </p:sp>
    </p:spTree>
    <p:extLst>
      <p:ext uri="{BB962C8B-B14F-4D97-AF65-F5344CB8AC3E}">
        <p14:creationId xmlns:p14="http://schemas.microsoft.com/office/powerpoint/2010/main" val="32547945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33"/>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4" imgW="360" imgH="360" progId="TCLayout.ActiveDocument.1">
                  <p:embed/>
                </p:oleObj>
              </mc:Choice>
              <mc:Fallback>
                <p:oleObj name="think-cell Slide" r:id="rId34" imgW="360" imgH="360" progId="TCLayout.ActiveDocument.1">
                  <p:embed/>
                  <p:pic>
                    <p:nvPicPr>
                      <p:cNvPr id="16" name="Object 15"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256430" y="226818"/>
            <a:ext cx="9863870"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256411" y="1573019"/>
            <a:ext cx="11032066"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11385551" y="6675438"/>
            <a:ext cx="234949" cy="131762"/>
          </a:xfrm>
          <a:prstGeom prst="rect">
            <a:avLst/>
          </a:prstGeom>
          <a:noFill/>
          <a:ln w="9525" algn="ctr">
            <a:noFill/>
            <a:miter lim="800000"/>
            <a:headEnd/>
            <a:tailEnd/>
          </a:ln>
          <a:effectLst/>
        </p:spPr>
        <p:txBody>
          <a:bodyPr wrap="none" lIns="0" tIns="0" rIns="0" bIns="0"/>
          <a:lstStyle/>
          <a:p>
            <a:pPr algn="r" defTabSz="889000">
              <a:spcBef>
                <a:spcPct val="0"/>
              </a:spcBef>
            </a:pPr>
            <a:endParaRPr lang="en-GB" sz="900">
              <a:solidFill>
                <a:schemeClr val="tx2"/>
              </a:solidFill>
              <a:latin typeface="+mn-lt"/>
            </a:endParaRPr>
          </a:p>
        </p:txBody>
      </p:sp>
      <p:sp>
        <p:nvSpPr>
          <p:cNvPr id="12" name="Footer Placeholder 2">
            <a:extLst>
              <a:ext uri="{FF2B5EF4-FFF2-40B4-BE49-F238E27FC236}">
                <a16:creationId xmlns:a16="http://schemas.microsoft.com/office/drawing/2014/main" id="{F250122E-B000-45CB-BADF-7C0A85EFECD0}"/>
              </a:ext>
            </a:extLst>
          </p:cNvPr>
          <p:cNvSpPr txBox="1">
            <a:spLocks/>
          </p:cNvSpPr>
          <p:nvPr userDrawn="1"/>
        </p:nvSpPr>
        <p:spPr>
          <a:xfrm>
            <a:off x="1007621" y="6333440"/>
            <a:ext cx="7043894"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rial" charset="0"/>
                <a:cs typeface="Arial" charset="0"/>
              </a:rPr>
              <a:t>For a Greener NHS</a:t>
            </a:r>
          </a:p>
        </p:txBody>
      </p:sp>
      <p:sp>
        <p:nvSpPr>
          <p:cNvPr id="14" name="TextBox 13">
            <a:extLst>
              <a:ext uri="{FF2B5EF4-FFF2-40B4-BE49-F238E27FC236}">
                <a16:creationId xmlns:a16="http://schemas.microsoft.com/office/drawing/2014/main" id="{CE78A5F8-DE9B-4D18-AF3E-F87BEFA388E5}"/>
              </a:ext>
            </a:extLst>
          </p:cNvPr>
          <p:cNvSpPr txBox="1"/>
          <p:nvPr userDrawn="1"/>
        </p:nvSpPr>
        <p:spPr>
          <a:xfrm>
            <a:off x="358540" y="6372537"/>
            <a:ext cx="796753"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a:solidFill>
                  <a:srgbClr val="768692">
                    <a:lumMod val="60000"/>
                    <a:lumOff val="40000"/>
                  </a:srgbClr>
                </a:solidFill>
                <a:cs typeface="Arial" panose="020B0604020202020204" pitchFamily="34" charset="0"/>
              </a:rPr>
              <a:t> </a:t>
            </a:r>
            <a:r>
              <a:rPr lang="en-US" sz="1200">
                <a:solidFill>
                  <a:srgbClr val="768692"/>
                </a:solidFill>
                <a:cs typeface="Arial" panose="020B0604020202020204" pitchFamily="34" charset="0"/>
              </a:rPr>
              <a:t>  </a:t>
            </a:r>
            <a:r>
              <a:rPr lang="en-US" sz="1200">
                <a:solidFill>
                  <a:srgbClr val="005EB8"/>
                </a:solidFill>
                <a:cs typeface="Arial" panose="020B0604020202020204" pitchFamily="34" charset="0"/>
              </a:rPr>
              <a:t>|</a:t>
            </a:r>
            <a:endParaRPr lang="en-US" sz="1200">
              <a:solidFill>
                <a:srgbClr val="768692"/>
              </a:solidFill>
              <a:cs typeface="Arial" panose="020B0604020202020204" pitchFamily="34" charset="0"/>
            </a:endParaRPr>
          </a:p>
        </p:txBody>
      </p:sp>
      <p:sp>
        <p:nvSpPr>
          <p:cNvPr id="4" name="Rectangle 3">
            <a:extLst>
              <a:ext uri="{FF2B5EF4-FFF2-40B4-BE49-F238E27FC236}">
                <a16:creationId xmlns:a16="http://schemas.microsoft.com/office/drawing/2014/main" id="{2CD58B5C-5F0C-4554-85D8-AC304F033AEF}"/>
              </a:ext>
            </a:extLst>
          </p:cNvPr>
          <p:cNvSpPr/>
          <p:nvPr userDrawn="1"/>
        </p:nvSpPr>
        <p:spPr bwMode="auto">
          <a:xfrm>
            <a:off x="11950074" y="302931"/>
            <a:ext cx="84276" cy="5778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Tree>
    <p:extLst>
      <p:ext uri="{BB962C8B-B14F-4D97-AF65-F5344CB8AC3E}">
        <p14:creationId xmlns:p14="http://schemas.microsoft.com/office/powerpoint/2010/main" val="3450573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hyperlink" Target="https://qehklmediahub.com/2018/01/30/no-questions-asked-walking-aid-amnesty-at-qeh/" TargetMode="External"/><Relationship Id="rId2" Type="http://schemas.openxmlformats.org/officeDocument/2006/relationships/hyperlink" Target="https://www.eadt.co.uk/news/items-worth-around-800-000-returned-during-suffolk-s-medical-2333314" TargetMode="External"/><Relationship Id="rId1" Type="http://schemas.openxmlformats.org/officeDocument/2006/relationships/slideLayout" Target="../slideLayouts/slideLayout17.xml"/><Relationship Id="rId6" Type="http://schemas.openxmlformats.org/officeDocument/2006/relationships/hyperlink" Target="https://assets.publishing.service.gov.uk/government/uploads/system/uploads/attachment_data/file/982127/Managing_medical_devices.pdf" TargetMode="External"/><Relationship Id="rId5" Type="http://schemas.openxmlformats.org/officeDocument/2006/relationships/hyperlink" Target="https://thiis.co.uk/nhs-trust-launches-equipment-amnesty-and-urges-patients-to-return-unused-mobility-aids/"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naep.org.uk/"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hyperlink" Target="https://www.england.nhs.uk/publication/national-standards-of-healthcare-cleanliness-2021/"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11" Type="http://schemas.openxmlformats.org/officeDocument/2006/relationships/hyperlink" Target="mailto:england.ccf-sustainability@nhs.net" TargetMode="External"/><Relationship Id="rId5" Type="http://schemas.openxmlformats.org/officeDocument/2006/relationships/diagramColors" Target="../diagrams/colors1.xml"/><Relationship Id="rId10" Type="http://schemas.openxmlformats.org/officeDocument/2006/relationships/image" Target="../media/image19.jpeg"/><Relationship Id="rId4" Type="http://schemas.openxmlformats.org/officeDocument/2006/relationships/diagramQuickStyle" Target="../diagrams/quickStyle1.xml"/><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s://gbr01.safelinks.protection.outlook.com/?url=https%3A%2F%2Fwww.supplychain.nhs.uk%2Fproduct-information%2Fcontract-launch-brief%2Fwalking-aids-and-simple-aids-for-daily-living%2F&amp;data=05%7C02%7Cd.princova%40nhs.net%7Cd019a0a0ad9e4901344208dc32feeabf%7C37c354b285b047f5b22207b48d774ee3%7C0%7C0%7C638441317631691375%7CUnknown%7CTWFpbGZsb3d8eyJWIjoiMC4wLjAwMDAiLCJQIjoiV2luMzIiLCJBTiI6Ik1haWwiLCJXVCI6Mn0%3D%7C0%7C%7C%7C&amp;sdata=YDQ2%2Be5nBX111HpJuzIDoDzQ0jic5uM9cytThwRPgw0%3D&amp;reserved=0"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thiis.co.uk/understanding-community-equipment-rubbish-or-recycle/"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https://naep.org.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pp.nhs.uk/what-we-do/rehabilitation-disabled-services-womens-health-and-associated-consumables/" TargetMode="External"/><Relationship Id="rId2" Type="http://schemas.openxmlformats.org/officeDocument/2006/relationships/hyperlink" Target="https://resolution.nhs.uk/" TargetMode="External"/><Relationship Id="rId1" Type="http://schemas.openxmlformats.org/officeDocument/2006/relationships/slideLayout" Target="../slideLayouts/slideLayout17.xml"/><Relationship Id="rId5" Type="http://schemas.openxmlformats.org/officeDocument/2006/relationships/hyperlink" Target="https://yellowcard.mhra.gov.uk/devices/?type=hcp" TargetMode="External"/><Relationship Id="rId4" Type="http://schemas.openxmlformats.org/officeDocument/2006/relationships/hyperlink" Target="mailto:generalenquiries@resolution.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85"/>
          <p:cNvGrpSpPr>
            <a:grpSpLocks noChangeAspect="1"/>
          </p:cNvGrpSpPr>
          <p:nvPr/>
        </p:nvGrpSpPr>
        <p:grpSpPr bwMode="auto">
          <a:xfrm>
            <a:off x="8297558" y="2070068"/>
            <a:ext cx="808770" cy="806400"/>
            <a:chOff x="388" y="758"/>
            <a:chExt cx="341" cy="340"/>
          </a:xfrm>
          <a:solidFill>
            <a:schemeClr val="accent4"/>
          </a:solidFill>
        </p:grpSpPr>
        <p:sp>
          <p:nvSpPr>
            <p:cNvPr id="11" name="Freeform 286"/>
            <p:cNvSpPr>
              <a:spLocks noEditPoints="1"/>
            </p:cNvSpPr>
            <p:nvPr/>
          </p:nvSpPr>
          <p:spPr bwMode="auto">
            <a:xfrm>
              <a:off x="462" y="834"/>
              <a:ext cx="192" cy="192"/>
            </a:xfrm>
            <a:custGeom>
              <a:avLst/>
              <a:gdLst>
                <a:gd name="T0" fmla="*/ 43 w 289"/>
                <a:gd name="T1" fmla="*/ 289 h 289"/>
                <a:gd name="T2" fmla="*/ 13 w 289"/>
                <a:gd name="T3" fmla="*/ 276 h 289"/>
                <a:gd name="T4" fmla="*/ 0 w 289"/>
                <a:gd name="T5" fmla="*/ 246 h 289"/>
                <a:gd name="T6" fmla="*/ 13 w 289"/>
                <a:gd name="T7" fmla="*/ 216 h 289"/>
                <a:gd name="T8" fmla="*/ 118 w 289"/>
                <a:gd name="T9" fmla="*/ 111 h 289"/>
                <a:gd name="T10" fmla="*/ 140 w 289"/>
                <a:gd name="T11" fmla="*/ 29 h 289"/>
                <a:gd name="T12" fmla="*/ 156 w 289"/>
                <a:gd name="T13" fmla="*/ 16 h 289"/>
                <a:gd name="T14" fmla="*/ 229 w 289"/>
                <a:gd name="T15" fmla="*/ 9 h 289"/>
                <a:gd name="T16" fmla="*/ 235 w 289"/>
                <a:gd name="T17" fmla="*/ 16 h 289"/>
                <a:gd name="T18" fmla="*/ 233 w 289"/>
                <a:gd name="T19" fmla="*/ 26 h 289"/>
                <a:gd name="T20" fmla="*/ 194 w 289"/>
                <a:gd name="T21" fmla="*/ 65 h 289"/>
                <a:gd name="T22" fmla="*/ 208 w 289"/>
                <a:gd name="T23" fmla="*/ 81 h 289"/>
                <a:gd name="T24" fmla="*/ 224 w 289"/>
                <a:gd name="T25" fmla="*/ 95 h 289"/>
                <a:gd name="T26" fmla="*/ 263 w 289"/>
                <a:gd name="T27" fmla="*/ 56 h 289"/>
                <a:gd name="T28" fmla="*/ 273 w 289"/>
                <a:gd name="T29" fmla="*/ 54 h 289"/>
                <a:gd name="T30" fmla="*/ 280 w 289"/>
                <a:gd name="T31" fmla="*/ 60 h 289"/>
                <a:gd name="T32" fmla="*/ 273 w 289"/>
                <a:gd name="T33" fmla="*/ 133 h 289"/>
                <a:gd name="T34" fmla="*/ 273 w 289"/>
                <a:gd name="T35" fmla="*/ 133 h 289"/>
                <a:gd name="T36" fmla="*/ 260 w 289"/>
                <a:gd name="T37" fmla="*/ 149 h 289"/>
                <a:gd name="T38" fmla="*/ 178 w 289"/>
                <a:gd name="T39" fmla="*/ 171 h 289"/>
                <a:gd name="T40" fmla="*/ 73 w 289"/>
                <a:gd name="T41" fmla="*/ 276 h 289"/>
                <a:gd name="T42" fmla="*/ 43 w 289"/>
                <a:gd name="T43" fmla="*/ 289 h 289"/>
                <a:gd name="T44" fmla="*/ 200 w 289"/>
                <a:gd name="T45" fmla="*/ 25 h 289"/>
                <a:gd name="T46" fmla="*/ 167 w 289"/>
                <a:gd name="T47" fmla="*/ 34 h 289"/>
                <a:gd name="T48" fmla="*/ 155 w 289"/>
                <a:gd name="T49" fmla="*/ 44 h 289"/>
                <a:gd name="T50" fmla="*/ 140 w 289"/>
                <a:gd name="T51" fmla="*/ 110 h 289"/>
                <a:gd name="T52" fmla="*/ 137 w 289"/>
                <a:gd name="T53" fmla="*/ 122 h 289"/>
                <a:gd name="T54" fmla="*/ 28 w 289"/>
                <a:gd name="T55" fmla="*/ 231 h 289"/>
                <a:gd name="T56" fmla="*/ 22 w 289"/>
                <a:gd name="T57" fmla="*/ 246 h 289"/>
                <a:gd name="T58" fmla="*/ 28 w 289"/>
                <a:gd name="T59" fmla="*/ 261 h 289"/>
                <a:gd name="T60" fmla="*/ 58 w 289"/>
                <a:gd name="T61" fmla="*/ 261 h 289"/>
                <a:gd name="T62" fmla="*/ 167 w 289"/>
                <a:gd name="T63" fmla="*/ 152 h 289"/>
                <a:gd name="T64" fmla="*/ 179 w 289"/>
                <a:gd name="T65" fmla="*/ 149 h 289"/>
                <a:gd name="T66" fmla="*/ 245 w 289"/>
                <a:gd name="T67" fmla="*/ 134 h 289"/>
                <a:gd name="T68" fmla="*/ 255 w 289"/>
                <a:gd name="T69" fmla="*/ 122 h 289"/>
                <a:gd name="T70" fmla="*/ 255 w 289"/>
                <a:gd name="T71" fmla="*/ 122 h 289"/>
                <a:gd name="T72" fmla="*/ 264 w 289"/>
                <a:gd name="T73" fmla="*/ 85 h 289"/>
                <a:gd name="T74" fmla="*/ 232 w 289"/>
                <a:gd name="T75" fmla="*/ 117 h 289"/>
                <a:gd name="T76" fmla="*/ 219 w 289"/>
                <a:gd name="T77" fmla="*/ 118 h 289"/>
                <a:gd name="T78" fmla="*/ 192 w 289"/>
                <a:gd name="T79" fmla="*/ 96 h 289"/>
                <a:gd name="T80" fmla="*/ 171 w 289"/>
                <a:gd name="T81" fmla="*/ 70 h 289"/>
                <a:gd name="T82" fmla="*/ 172 w 289"/>
                <a:gd name="T83" fmla="*/ 56 h 289"/>
                <a:gd name="T84" fmla="*/ 204 w 289"/>
                <a:gd name="T85" fmla="*/ 25 h 289"/>
                <a:gd name="T86" fmla="*/ 200 w 289"/>
                <a:gd name="T8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289">
                  <a:moveTo>
                    <a:pt x="43" y="289"/>
                  </a:moveTo>
                  <a:cubicBezTo>
                    <a:pt x="32" y="289"/>
                    <a:pt x="21" y="284"/>
                    <a:pt x="13" y="276"/>
                  </a:cubicBezTo>
                  <a:cubicBezTo>
                    <a:pt x="5" y="268"/>
                    <a:pt x="0" y="257"/>
                    <a:pt x="0" y="246"/>
                  </a:cubicBezTo>
                  <a:cubicBezTo>
                    <a:pt x="0" y="235"/>
                    <a:pt x="5" y="224"/>
                    <a:pt x="13" y="216"/>
                  </a:cubicBezTo>
                  <a:cubicBezTo>
                    <a:pt x="118" y="111"/>
                    <a:pt x="118" y="111"/>
                    <a:pt x="118" y="111"/>
                  </a:cubicBezTo>
                  <a:cubicBezTo>
                    <a:pt x="110" y="82"/>
                    <a:pt x="118" y="50"/>
                    <a:pt x="140" y="29"/>
                  </a:cubicBezTo>
                  <a:cubicBezTo>
                    <a:pt x="144" y="24"/>
                    <a:pt x="150" y="20"/>
                    <a:pt x="156" y="16"/>
                  </a:cubicBezTo>
                  <a:cubicBezTo>
                    <a:pt x="178" y="3"/>
                    <a:pt x="204" y="0"/>
                    <a:pt x="229" y="9"/>
                  </a:cubicBezTo>
                  <a:cubicBezTo>
                    <a:pt x="232" y="10"/>
                    <a:pt x="235" y="13"/>
                    <a:pt x="235" y="16"/>
                  </a:cubicBezTo>
                  <a:cubicBezTo>
                    <a:pt x="236" y="20"/>
                    <a:pt x="235" y="24"/>
                    <a:pt x="233" y="26"/>
                  </a:cubicBezTo>
                  <a:cubicBezTo>
                    <a:pt x="194" y="65"/>
                    <a:pt x="194" y="65"/>
                    <a:pt x="194" y="65"/>
                  </a:cubicBezTo>
                  <a:cubicBezTo>
                    <a:pt x="198" y="71"/>
                    <a:pt x="203" y="76"/>
                    <a:pt x="208" y="81"/>
                  </a:cubicBezTo>
                  <a:cubicBezTo>
                    <a:pt x="213" y="86"/>
                    <a:pt x="218" y="91"/>
                    <a:pt x="224" y="95"/>
                  </a:cubicBezTo>
                  <a:cubicBezTo>
                    <a:pt x="263" y="56"/>
                    <a:pt x="263" y="56"/>
                    <a:pt x="263" y="56"/>
                  </a:cubicBezTo>
                  <a:cubicBezTo>
                    <a:pt x="265" y="54"/>
                    <a:pt x="269" y="53"/>
                    <a:pt x="273" y="54"/>
                  </a:cubicBezTo>
                  <a:cubicBezTo>
                    <a:pt x="276" y="54"/>
                    <a:pt x="279" y="57"/>
                    <a:pt x="280" y="60"/>
                  </a:cubicBezTo>
                  <a:cubicBezTo>
                    <a:pt x="289" y="85"/>
                    <a:pt x="286" y="111"/>
                    <a:pt x="273" y="133"/>
                  </a:cubicBezTo>
                  <a:cubicBezTo>
                    <a:pt x="273" y="133"/>
                    <a:pt x="273" y="133"/>
                    <a:pt x="273" y="133"/>
                  </a:cubicBezTo>
                  <a:cubicBezTo>
                    <a:pt x="269" y="139"/>
                    <a:pt x="265" y="145"/>
                    <a:pt x="260" y="149"/>
                  </a:cubicBezTo>
                  <a:cubicBezTo>
                    <a:pt x="239" y="171"/>
                    <a:pt x="207" y="179"/>
                    <a:pt x="178" y="171"/>
                  </a:cubicBezTo>
                  <a:cubicBezTo>
                    <a:pt x="73" y="276"/>
                    <a:pt x="73" y="276"/>
                    <a:pt x="73" y="276"/>
                  </a:cubicBezTo>
                  <a:cubicBezTo>
                    <a:pt x="65" y="284"/>
                    <a:pt x="54" y="289"/>
                    <a:pt x="43" y="289"/>
                  </a:cubicBezTo>
                  <a:close/>
                  <a:moveTo>
                    <a:pt x="200" y="25"/>
                  </a:moveTo>
                  <a:cubicBezTo>
                    <a:pt x="188" y="25"/>
                    <a:pt x="177" y="28"/>
                    <a:pt x="167" y="34"/>
                  </a:cubicBezTo>
                  <a:cubicBezTo>
                    <a:pt x="162" y="37"/>
                    <a:pt x="158" y="40"/>
                    <a:pt x="155" y="44"/>
                  </a:cubicBezTo>
                  <a:cubicBezTo>
                    <a:pt x="137" y="61"/>
                    <a:pt x="132" y="87"/>
                    <a:pt x="140" y="110"/>
                  </a:cubicBezTo>
                  <a:cubicBezTo>
                    <a:pt x="141" y="114"/>
                    <a:pt x="140" y="119"/>
                    <a:pt x="137" y="122"/>
                  </a:cubicBezTo>
                  <a:cubicBezTo>
                    <a:pt x="28" y="231"/>
                    <a:pt x="28" y="231"/>
                    <a:pt x="28" y="231"/>
                  </a:cubicBezTo>
                  <a:cubicBezTo>
                    <a:pt x="24" y="235"/>
                    <a:pt x="22" y="240"/>
                    <a:pt x="22" y="246"/>
                  </a:cubicBezTo>
                  <a:cubicBezTo>
                    <a:pt x="22" y="252"/>
                    <a:pt x="24" y="257"/>
                    <a:pt x="28" y="261"/>
                  </a:cubicBezTo>
                  <a:cubicBezTo>
                    <a:pt x="36" y="269"/>
                    <a:pt x="50" y="269"/>
                    <a:pt x="58" y="261"/>
                  </a:cubicBezTo>
                  <a:cubicBezTo>
                    <a:pt x="167" y="152"/>
                    <a:pt x="167" y="152"/>
                    <a:pt x="167" y="152"/>
                  </a:cubicBezTo>
                  <a:cubicBezTo>
                    <a:pt x="170" y="149"/>
                    <a:pt x="175" y="148"/>
                    <a:pt x="179" y="149"/>
                  </a:cubicBezTo>
                  <a:cubicBezTo>
                    <a:pt x="202" y="157"/>
                    <a:pt x="228" y="152"/>
                    <a:pt x="245" y="134"/>
                  </a:cubicBezTo>
                  <a:cubicBezTo>
                    <a:pt x="249" y="131"/>
                    <a:pt x="252" y="127"/>
                    <a:pt x="255" y="122"/>
                  </a:cubicBezTo>
                  <a:cubicBezTo>
                    <a:pt x="255" y="122"/>
                    <a:pt x="255" y="122"/>
                    <a:pt x="255" y="122"/>
                  </a:cubicBezTo>
                  <a:cubicBezTo>
                    <a:pt x="261" y="111"/>
                    <a:pt x="265" y="98"/>
                    <a:pt x="264" y="85"/>
                  </a:cubicBezTo>
                  <a:cubicBezTo>
                    <a:pt x="232" y="117"/>
                    <a:pt x="232" y="117"/>
                    <a:pt x="232" y="117"/>
                  </a:cubicBezTo>
                  <a:cubicBezTo>
                    <a:pt x="229" y="120"/>
                    <a:pt x="223" y="121"/>
                    <a:pt x="219" y="118"/>
                  </a:cubicBezTo>
                  <a:cubicBezTo>
                    <a:pt x="210" y="112"/>
                    <a:pt x="201" y="105"/>
                    <a:pt x="192" y="96"/>
                  </a:cubicBezTo>
                  <a:cubicBezTo>
                    <a:pt x="184" y="88"/>
                    <a:pt x="177" y="79"/>
                    <a:pt x="171" y="70"/>
                  </a:cubicBezTo>
                  <a:cubicBezTo>
                    <a:pt x="168" y="66"/>
                    <a:pt x="169" y="60"/>
                    <a:pt x="172" y="56"/>
                  </a:cubicBezTo>
                  <a:cubicBezTo>
                    <a:pt x="204" y="25"/>
                    <a:pt x="204" y="25"/>
                    <a:pt x="204" y="25"/>
                  </a:cubicBezTo>
                  <a:cubicBezTo>
                    <a:pt x="202" y="25"/>
                    <a:pt x="201" y="25"/>
                    <a:pt x="200"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87"/>
            <p:cNvSpPr>
              <a:spLocks noEditPoints="1"/>
            </p:cNvSpPr>
            <p:nvPr/>
          </p:nvSpPr>
          <p:spPr bwMode="auto">
            <a:xfrm>
              <a:off x="388" y="75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Rectangle 1"/>
          <p:cNvSpPr/>
          <p:nvPr/>
        </p:nvSpPr>
        <p:spPr bwMode="auto">
          <a:xfrm>
            <a:off x="5285064" y="0"/>
            <a:ext cx="2114026" cy="2348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0" name="Title 19"/>
          <p:cNvSpPr>
            <a:spLocks noGrp="1"/>
          </p:cNvSpPr>
          <p:nvPr>
            <p:ph type="title" idx="4294967295"/>
          </p:nvPr>
        </p:nvSpPr>
        <p:spPr>
          <a:xfrm>
            <a:off x="5433532" y="3103296"/>
            <a:ext cx="6536822" cy="1756474"/>
          </a:xfrm>
        </p:spPr>
        <p:txBody>
          <a:bodyPr/>
          <a:lstStyle/>
          <a:p>
            <a:pPr algn="ctr"/>
            <a:r>
              <a:rPr lang="en-GB" sz="3600" dirty="0"/>
              <a:t>HOW-TO GUIDE</a:t>
            </a:r>
            <a:br>
              <a:rPr lang="en-GB" sz="3600" dirty="0"/>
            </a:br>
            <a:br>
              <a:rPr lang="en-GB" sz="3600" dirty="0"/>
            </a:br>
            <a:r>
              <a:rPr lang="en-GB" sz="3600" dirty="0"/>
              <a:t>EQUIPMENT RE-USE</a:t>
            </a:r>
            <a:br>
              <a:rPr lang="en-GB" sz="3600" dirty="0"/>
            </a:br>
            <a:r>
              <a:rPr lang="en-GB" sz="3600" b="0" dirty="0">
                <a:cs typeface="Arial"/>
              </a:rPr>
              <a:t>WALKING AIDS</a:t>
            </a:r>
          </a:p>
        </p:txBody>
      </p:sp>
      <p:pic>
        <p:nvPicPr>
          <p:cNvPr id="18" name="Picture 2">
            <a:extLst>
              <a:ext uri="{FF2B5EF4-FFF2-40B4-BE49-F238E27FC236}">
                <a16:creationId xmlns:a16="http://schemas.microsoft.com/office/drawing/2014/main" id="{9E1DBF11-20F9-4D8F-8B3C-322151271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277" y="-3775"/>
            <a:ext cx="2329787" cy="247704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NHS appeal to get crutches, zimmers and walking sticks back | Clydebank Post">
            <a:extLst>
              <a:ext uri="{FF2B5EF4-FFF2-40B4-BE49-F238E27FC236}">
                <a16:creationId xmlns:a16="http://schemas.microsoft.com/office/drawing/2014/main" id="{8CE85B12-4E47-4713-A7D9-D811CE494D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79" y="-3775"/>
            <a:ext cx="1760814" cy="2347752"/>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Patients urged to use dedicated drop-off points to return equipment to  Ipswich Hospital | East Suffolk &amp; North Essex NHS Foundation Trust">
            <a:extLst>
              <a:ext uri="{FF2B5EF4-FFF2-40B4-BE49-F238E27FC236}">
                <a16:creationId xmlns:a16="http://schemas.microsoft.com/office/drawing/2014/main" id="{708AE390-0140-4DB1-92CB-2F6D5D9B0A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088" y="2295380"/>
            <a:ext cx="3754976" cy="281623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1485746-A456-4A83-91AA-A7B421E0C6DD}"/>
              </a:ext>
            </a:extLst>
          </p:cNvPr>
          <p:cNvSpPr/>
          <p:nvPr/>
        </p:nvSpPr>
        <p:spPr>
          <a:xfrm>
            <a:off x="-67112" y="-8390"/>
            <a:ext cx="159391" cy="68705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8442" name="Picture 10" descr="Medequip rolls out equipment recycling programme across councils">
            <a:extLst>
              <a:ext uri="{FF2B5EF4-FFF2-40B4-BE49-F238E27FC236}">
                <a16:creationId xmlns:a16="http://schemas.microsoft.com/office/drawing/2014/main" id="{3C30284B-71B6-4013-9724-61819D1EE7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2656" y="-3775"/>
            <a:ext cx="1922307" cy="1321586"/>
          </a:xfrm>
          <a:prstGeom prst="rect">
            <a:avLst/>
          </a:prstGeom>
          <a:noFill/>
          <a:extLst>
            <a:ext uri="{909E8E84-426E-40DD-AFC4-6F175D3DCCD1}">
              <a14:hiddenFill xmlns:a14="http://schemas.microsoft.com/office/drawing/2010/main">
                <a:solidFill>
                  <a:srgbClr val="FFFFFF"/>
                </a:solidFill>
              </a14:hiddenFill>
            </a:ext>
          </a:extLst>
        </p:spPr>
      </p:pic>
      <p:pic>
        <p:nvPicPr>
          <p:cNvPr id="18448" name="Picture 16" descr="Councils say that buying new mobility aids can be more “financially viable”  than recycling and reissuing equipment • THIIS Magazine">
            <a:extLst>
              <a:ext uri="{FF2B5EF4-FFF2-40B4-BE49-F238E27FC236}">
                <a16:creationId xmlns:a16="http://schemas.microsoft.com/office/drawing/2014/main" id="{3C27DB9E-F938-4D0C-992D-37D4A7CAE6B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271" r="29805"/>
          <a:stretch/>
        </p:blipFill>
        <p:spPr bwMode="auto">
          <a:xfrm>
            <a:off x="86761" y="2295380"/>
            <a:ext cx="1443327" cy="234775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NHS crutch amnesty declared | News Shopper">
            <a:extLst>
              <a:ext uri="{FF2B5EF4-FFF2-40B4-BE49-F238E27FC236}">
                <a16:creationId xmlns:a16="http://schemas.microsoft.com/office/drawing/2014/main" id="{38C2FBA7-B47C-434F-813F-BDA9B07FE9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9663" y="1215850"/>
            <a:ext cx="1786632" cy="119108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rutches amnesty | Bolton NHS FT">
            <a:extLst>
              <a:ext uri="{FF2B5EF4-FFF2-40B4-BE49-F238E27FC236}">
                <a16:creationId xmlns:a16="http://schemas.microsoft.com/office/drawing/2014/main" id="{099004F1-E50A-4CC4-B5A4-C0CDA355F9F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080"/>
          <a:stretch/>
        </p:blipFill>
        <p:spPr bwMode="auto">
          <a:xfrm>
            <a:off x="86760" y="4595393"/>
            <a:ext cx="3131927" cy="2262608"/>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Health in Wales | Walking aid amnesty launched to help save money">
            <a:extLst>
              <a:ext uri="{FF2B5EF4-FFF2-40B4-BE49-F238E27FC236}">
                <a16:creationId xmlns:a16="http://schemas.microsoft.com/office/drawing/2014/main" id="{19823A32-FE6D-47EA-A9EA-1B03671196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7584" y="4181737"/>
            <a:ext cx="2517480" cy="268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2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p:txBody>
          <a:bodyPr/>
          <a:lstStyle/>
          <a:p>
            <a:r>
              <a:rPr lang="en-GB"/>
              <a:t>Delivery models | Walking Aid amnesties</a:t>
            </a:r>
            <a:endParaRPr lang="en-GB">
              <a:cs typeface="Arial"/>
            </a:endParaRP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a:xfrm>
            <a:off x="326770" y="749106"/>
            <a:ext cx="11169381" cy="509587"/>
          </a:xfrm>
        </p:spPr>
        <p:txBody>
          <a:bodyPr/>
          <a:lstStyle/>
          <a:p>
            <a:r>
              <a:rPr lang="en-GB"/>
              <a:t>A walking aid amnesty is a useful starting point in establishing reuse and can be used to test capability and processes, particularly for an in-house reuse programme in your Trust/ICS. </a:t>
            </a:r>
            <a:endParaRPr lang="en-GB">
              <a:cs typeface="Arial"/>
            </a:endParaRPr>
          </a:p>
        </p:txBody>
      </p:sp>
      <p:sp>
        <p:nvSpPr>
          <p:cNvPr id="39" name="Rectangle 38">
            <a:extLst>
              <a:ext uri="{FF2B5EF4-FFF2-40B4-BE49-F238E27FC236}">
                <a16:creationId xmlns:a16="http://schemas.microsoft.com/office/drawing/2014/main" id="{310221D7-F069-4398-ACDE-16C39F8F3F4B}"/>
              </a:ext>
            </a:extLst>
          </p:cNvPr>
          <p:cNvSpPr/>
          <p:nvPr/>
        </p:nvSpPr>
        <p:spPr>
          <a:xfrm>
            <a:off x="739266" y="1520220"/>
            <a:ext cx="6857494" cy="1354217"/>
          </a:xfrm>
          <a:prstGeom prst="rect">
            <a:avLst/>
          </a:prstGeom>
        </p:spPr>
        <p:txBody>
          <a:bodyPr wrap="square" lIns="91440" tIns="45720" rIns="91440" bIns="45720" anchor="t">
            <a:spAutoFit/>
          </a:bodyPr>
          <a:lstStyle/>
          <a:p>
            <a:pPr>
              <a:spcAft>
                <a:spcPts val="600"/>
              </a:spcAft>
            </a:pPr>
            <a:r>
              <a:rPr lang="en-GB" sz="1200" b="1">
                <a:solidFill>
                  <a:srgbClr val="81B3BA"/>
                </a:solidFill>
              </a:rPr>
              <a:t>What is a walking aid amnesty?</a:t>
            </a:r>
            <a:endParaRPr lang="en-GB" sz="1200">
              <a:solidFill>
                <a:srgbClr val="81B3BA"/>
              </a:solidFill>
            </a:endParaRPr>
          </a:p>
          <a:p>
            <a:pPr>
              <a:spcAft>
                <a:spcPts val="600"/>
              </a:spcAft>
            </a:pPr>
            <a:r>
              <a:rPr lang="en-GB" sz="1200"/>
              <a:t>A one-off or periodic campaign to encourage patients to return items after use. An amnesty allows any patient, their relatives or friends to return items that are no longer used. They can then be inspected and refurbished as needed and made available for re-issue to patients. </a:t>
            </a:r>
          </a:p>
          <a:p>
            <a:pPr>
              <a:spcAft>
                <a:spcPts val="600"/>
              </a:spcAft>
            </a:pPr>
            <a:r>
              <a:rPr lang="en-GB" sz="1200"/>
              <a:t>West Suffolk NHS Foundation Trust's amnesty campaign resulted in 8,500 items worth around £800,000 returned. More information can be found </a:t>
            </a:r>
            <a:r>
              <a:rPr lang="en-GB" sz="1200">
                <a:hlinkClick r:id="rId2"/>
              </a:rPr>
              <a:t>here</a:t>
            </a:r>
            <a:r>
              <a:rPr lang="en-GB" sz="1200"/>
              <a:t>.</a:t>
            </a:r>
            <a:endParaRPr lang="en-GB" sz="1200">
              <a:cs typeface="Arial"/>
            </a:endParaRPr>
          </a:p>
        </p:txBody>
      </p:sp>
      <p:sp>
        <p:nvSpPr>
          <p:cNvPr id="40" name="Rectangle 39">
            <a:extLst>
              <a:ext uri="{FF2B5EF4-FFF2-40B4-BE49-F238E27FC236}">
                <a16:creationId xmlns:a16="http://schemas.microsoft.com/office/drawing/2014/main" id="{B0129918-DF1C-4B9A-94E7-6134928E6562}"/>
              </a:ext>
            </a:extLst>
          </p:cNvPr>
          <p:cNvSpPr/>
          <p:nvPr/>
        </p:nvSpPr>
        <p:spPr bwMode="auto">
          <a:xfrm>
            <a:off x="7832980" y="1406241"/>
            <a:ext cx="3663695" cy="5005506"/>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41" name="Rectangle 40">
            <a:extLst>
              <a:ext uri="{FF2B5EF4-FFF2-40B4-BE49-F238E27FC236}">
                <a16:creationId xmlns:a16="http://schemas.microsoft.com/office/drawing/2014/main" id="{AE4E41BC-C258-4D17-8163-708E0F0C9CAE}"/>
              </a:ext>
            </a:extLst>
          </p:cNvPr>
          <p:cNvSpPr/>
          <p:nvPr/>
        </p:nvSpPr>
        <p:spPr>
          <a:xfrm>
            <a:off x="8069199" y="2124193"/>
            <a:ext cx="3191256" cy="4124206"/>
          </a:xfrm>
          <a:prstGeom prst="rect">
            <a:avLst/>
          </a:prstGeom>
        </p:spPr>
        <p:txBody>
          <a:bodyPr wrap="square" lIns="91440" tIns="45720" rIns="91440" bIns="45720" anchor="t">
            <a:spAutoFit/>
          </a:bodyPr>
          <a:lstStyle/>
          <a:p>
            <a:pPr>
              <a:spcAft>
                <a:spcPts val="600"/>
              </a:spcAft>
            </a:pPr>
            <a:r>
              <a:rPr lang="en-GB" sz="1200"/>
              <a:t>The Queen Elizabeth Hospital King’s Lynn ran an amnesty on walking aid equipment to recover items such as crutches and walking frames.</a:t>
            </a:r>
          </a:p>
          <a:p>
            <a:r>
              <a:rPr lang="en-GB" sz="1200"/>
              <a:t>Rehabilitation Services Manager Nigel </a:t>
            </a:r>
            <a:r>
              <a:rPr lang="en-GB" sz="1200" err="1"/>
              <a:t>Tarratt</a:t>
            </a:r>
            <a:r>
              <a:rPr lang="en-GB" sz="1200"/>
              <a:t> said: “When patients are discharged from hospital they are often given items of equipment to help with their recovery. This could be something straightforward such as a walking aid or crutches.</a:t>
            </a:r>
          </a:p>
          <a:p>
            <a:endParaRPr lang="en-GB" sz="1200"/>
          </a:p>
          <a:p>
            <a:r>
              <a:rPr lang="en-GB" sz="1200"/>
              <a:t>“If patients and their families fail to return the equipment when it is no longer needed we do our best to recover it. Very often it cannot be found because it has been put away out of sight.”</a:t>
            </a:r>
          </a:p>
          <a:p>
            <a:pPr>
              <a:spcAft>
                <a:spcPts val="600"/>
              </a:spcAft>
            </a:pPr>
            <a:endParaRPr lang="en-GB" sz="1200"/>
          </a:p>
          <a:p>
            <a:pPr>
              <a:spcAft>
                <a:spcPts val="600"/>
              </a:spcAft>
            </a:pPr>
            <a:r>
              <a:rPr lang="en-GB" sz="1200"/>
              <a:t>A drop-off point was set up in the Rehabilitation entrance at the hospital to enable easy returns. More information can be found </a:t>
            </a:r>
            <a:r>
              <a:rPr lang="en-GB" sz="1200">
                <a:hlinkClick r:id="rId3"/>
              </a:rPr>
              <a:t>here</a:t>
            </a:r>
            <a:r>
              <a:rPr lang="en-GB" sz="1200"/>
              <a:t>.</a:t>
            </a:r>
          </a:p>
        </p:txBody>
      </p:sp>
      <p:sp>
        <p:nvSpPr>
          <p:cNvPr id="42" name="TextBox 41">
            <a:extLst>
              <a:ext uri="{FF2B5EF4-FFF2-40B4-BE49-F238E27FC236}">
                <a16:creationId xmlns:a16="http://schemas.microsoft.com/office/drawing/2014/main" id="{59866E15-B1EB-4703-89DE-F4C296F13811}"/>
              </a:ext>
            </a:extLst>
          </p:cNvPr>
          <p:cNvSpPr txBox="1"/>
          <p:nvPr/>
        </p:nvSpPr>
        <p:spPr>
          <a:xfrm>
            <a:off x="8249438" y="1502777"/>
            <a:ext cx="1763733" cy="465404"/>
          </a:xfrm>
          <a:prstGeom prst="rect">
            <a:avLst/>
          </a:prstGeom>
          <a:noFill/>
        </p:spPr>
        <p:txBody>
          <a:bodyPr wrap="square" rtlCol="0">
            <a:noAutofit/>
          </a:bodyPr>
          <a:lstStyle/>
          <a:p>
            <a:pPr algn="ctr"/>
            <a:r>
              <a:rPr lang="en-GB" sz="1200" b="1">
                <a:solidFill>
                  <a:schemeClr val="accent4"/>
                </a:solidFill>
                <a:latin typeface="Arial" panose="020B0604020202020204" pitchFamily="34" charset="0"/>
              </a:rPr>
              <a:t>Walking aid amnesty at QEH</a:t>
            </a:r>
          </a:p>
        </p:txBody>
      </p:sp>
      <p:pic>
        <p:nvPicPr>
          <p:cNvPr id="43" name="Picture 42">
            <a:extLst>
              <a:ext uri="{FF2B5EF4-FFF2-40B4-BE49-F238E27FC236}">
                <a16:creationId xmlns:a16="http://schemas.microsoft.com/office/drawing/2014/main" id="{83D2D676-DDF9-4B73-82A6-718AAE865213}"/>
              </a:ext>
            </a:extLst>
          </p:cNvPr>
          <p:cNvPicPr>
            <a:picLocks noChangeAspect="1"/>
          </p:cNvPicPr>
          <p:nvPr/>
        </p:nvPicPr>
        <p:blipFill>
          <a:blip r:embed="rId4"/>
          <a:stretch>
            <a:fillRect/>
          </a:stretch>
        </p:blipFill>
        <p:spPr>
          <a:xfrm>
            <a:off x="10191573" y="1493327"/>
            <a:ext cx="1126700" cy="589732"/>
          </a:xfrm>
          <a:prstGeom prst="rect">
            <a:avLst/>
          </a:prstGeom>
        </p:spPr>
      </p:pic>
      <p:sp>
        <p:nvSpPr>
          <p:cNvPr id="44" name="Rectangle 43">
            <a:extLst>
              <a:ext uri="{FF2B5EF4-FFF2-40B4-BE49-F238E27FC236}">
                <a16:creationId xmlns:a16="http://schemas.microsoft.com/office/drawing/2014/main" id="{FE629258-263E-4EB1-9F66-0A111F8B1652}"/>
              </a:ext>
            </a:extLst>
          </p:cNvPr>
          <p:cNvSpPr/>
          <p:nvPr/>
        </p:nvSpPr>
        <p:spPr>
          <a:xfrm>
            <a:off x="781163" y="3327406"/>
            <a:ext cx="6555808" cy="2169825"/>
          </a:xfrm>
          <a:prstGeom prst="rect">
            <a:avLst/>
          </a:prstGeom>
        </p:spPr>
        <p:txBody>
          <a:bodyPr wrap="square" lIns="91440" tIns="45720" rIns="91440" bIns="45720" anchor="t">
            <a:spAutoFit/>
          </a:bodyPr>
          <a:lstStyle/>
          <a:p>
            <a:pPr>
              <a:spcAft>
                <a:spcPts val="600"/>
              </a:spcAft>
            </a:pPr>
            <a:r>
              <a:rPr lang="en-GB" sz="1200" b="1" kern="0">
                <a:solidFill>
                  <a:srgbClr val="81B3BA"/>
                </a:solidFill>
                <a:sym typeface="Arial"/>
              </a:rPr>
              <a:t>Where to start</a:t>
            </a:r>
          </a:p>
          <a:p>
            <a:pPr marL="353695" indent="-260350">
              <a:spcAft>
                <a:spcPts val="600"/>
              </a:spcAft>
              <a:buFont typeface="Wingdings" panose="05000000000000000000" pitchFamily="2" charset="2"/>
              <a:buChar char="q"/>
            </a:pPr>
            <a:r>
              <a:rPr lang="en-GB" sz="1200" b="1" kern="0">
                <a:sym typeface="Arial"/>
              </a:rPr>
              <a:t>Identify potential partners: </a:t>
            </a:r>
            <a:r>
              <a:rPr lang="en-GB" sz="1200" kern="0">
                <a:sym typeface="Arial"/>
              </a:rPr>
              <a:t>Understand whether there are any local suppliers or equipment providers with whom you might wish to partner to support collection and storage of mobility aids</a:t>
            </a:r>
            <a:endParaRPr lang="en-GB" sz="1200" kern="0">
              <a:cs typeface="Arial"/>
            </a:endParaRPr>
          </a:p>
          <a:p>
            <a:pPr marL="353695" indent="-260350">
              <a:spcAft>
                <a:spcPts val="600"/>
              </a:spcAft>
              <a:buFont typeface="Wingdings" panose="05000000000000000000" pitchFamily="2" charset="2"/>
              <a:buChar char="q"/>
            </a:pPr>
            <a:r>
              <a:rPr lang="en-GB" sz="1200" b="1" kern="0">
                <a:sym typeface="Arial"/>
              </a:rPr>
              <a:t>Set up logistics / infrastructure: </a:t>
            </a:r>
            <a:r>
              <a:rPr lang="en-GB" sz="1200" kern="0">
                <a:sym typeface="Arial"/>
              </a:rPr>
              <a:t>Purchase cage / bins for collecting items and decide where to locate them. For example, </a:t>
            </a:r>
            <a:r>
              <a:rPr lang="en-GB" sz="1200" kern="0">
                <a:sym typeface="Arial"/>
                <a:hlinkClick r:id="rId5"/>
              </a:rPr>
              <a:t>George Eliot Hospital Trust </a:t>
            </a:r>
            <a:r>
              <a:rPr lang="en-GB" sz="1200" kern="0">
                <a:sym typeface="Arial"/>
              </a:rPr>
              <a:t>set up an amnesty cage outside the hospital’s Rehabilitation Entrance so people did not have to enter the hospital to reduce the risk of COVID-19 transmission .</a:t>
            </a:r>
            <a:endParaRPr lang="en-GB" sz="1200" kern="0">
              <a:cs typeface="Arial"/>
            </a:endParaRPr>
          </a:p>
          <a:p>
            <a:pPr marL="353695" indent="-260350">
              <a:spcAft>
                <a:spcPts val="600"/>
              </a:spcAft>
              <a:buFont typeface="Wingdings" panose="05000000000000000000" pitchFamily="2" charset="2"/>
              <a:buChar char="q"/>
            </a:pPr>
            <a:r>
              <a:rPr lang="en-GB" sz="1200" b="1" kern="0">
                <a:sym typeface="Arial"/>
              </a:rPr>
              <a:t>Standard Operating Procedure (SOP) for cleaning and assessment: </a:t>
            </a:r>
            <a:r>
              <a:rPr lang="en-GB" sz="1200" kern="0">
                <a:sym typeface="Arial"/>
              </a:rPr>
              <a:t>Set up an SOP for infection control prevention</a:t>
            </a:r>
            <a:endParaRPr lang="en-GB" sz="1200">
              <a:cs typeface="Arial"/>
            </a:endParaRPr>
          </a:p>
        </p:txBody>
      </p:sp>
      <p:sp>
        <p:nvSpPr>
          <p:cNvPr id="4" name="Rectangle: Rounded Corners 3">
            <a:extLst>
              <a:ext uri="{FF2B5EF4-FFF2-40B4-BE49-F238E27FC236}">
                <a16:creationId xmlns:a16="http://schemas.microsoft.com/office/drawing/2014/main" id="{E345C346-EFE2-42AB-AA72-3EA9497EB3C3}"/>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EF0CBE28-D0D7-4A29-9640-EE8CEDEC052B}"/>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6CEB561E-5B2C-44E1-B0AE-649C5337506A}"/>
              </a:ext>
            </a:extLst>
          </p:cNvPr>
          <p:cNvSpPr/>
          <p:nvPr/>
        </p:nvSpPr>
        <p:spPr bwMode="auto">
          <a:xfrm>
            <a:off x="-180575" y="5350376"/>
            <a:ext cx="725519" cy="972000"/>
          </a:xfrm>
          <a:prstGeom prst="roundRect">
            <a:avLst>
              <a:gd name="adj" fmla="val 20603"/>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E4A6FA8F-F52E-473B-B0AE-ABE5E09B5868}"/>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8" name="Rectangle: Rounded Corners 7">
            <a:extLst>
              <a:ext uri="{FF2B5EF4-FFF2-40B4-BE49-F238E27FC236}">
                <a16:creationId xmlns:a16="http://schemas.microsoft.com/office/drawing/2014/main" id="{3724C51E-194F-41C6-A204-B019DD6C0AEA}"/>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16" name="Text Placeholder 3">
            <a:extLst>
              <a:ext uri="{FF2B5EF4-FFF2-40B4-BE49-F238E27FC236}">
                <a16:creationId xmlns:a16="http://schemas.microsoft.com/office/drawing/2014/main" id="{20E6754F-EB24-4BEB-BD86-FAE2A2DD6293}"/>
              </a:ext>
            </a:extLst>
          </p:cNvPr>
          <p:cNvSpPr txBox="1">
            <a:spLocks/>
          </p:cNvSpPr>
          <p:nvPr/>
        </p:nvSpPr>
        <p:spPr bwMode="auto">
          <a:xfrm>
            <a:off x="783823" y="5746290"/>
            <a:ext cx="6557675" cy="465028"/>
          </a:xfrm>
          <a:prstGeom prst="rect">
            <a:avLst/>
          </a:prstGeom>
          <a:solidFill>
            <a:schemeClr val="accent2"/>
          </a:solidFill>
          <a:ln w="9525" algn="ctr">
            <a:noFill/>
            <a:miter lim="800000"/>
            <a:headEnd/>
            <a:tailEnd/>
          </a:ln>
          <a:effectLst/>
        </p:spPr>
        <p:txBody>
          <a:bodyPr vert="horz" wrap="square" lIns="36000" tIns="108000" rIns="36000" bIns="10800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9000">
              <a:spcBef>
                <a:spcPct val="20000"/>
              </a:spcBef>
              <a:spcAft>
                <a:spcPct val="0"/>
              </a:spcAft>
              <a:defRPr/>
            </a:pPr>
            <a:r>
              <a:rPr lang="en-GB" sz="1200" kern="0">
                <a:latin typeface="Arial"/>
                <a:cs typeface="Arial"/>
              </a:rPr>
              <a:t>Refer to </a:t>
            </a:r>
            <a:r>
              <a:rPr lang="en-GB" sz="1200" kern="0">
                <a:latin typeface="Arial"/>
                <a:cs typeface="Arial"/>
                <a:hlinkClick r:id="rId6"/>
              </a:rPr>
              <a:t>MHRA Guidance</a:t>
            </a:r>
            <a:r>
              <a:rPr lang="en-GB" sz="1200" kern="0">
                <a:latin typeface="Arial"/>
                <a:cs typeface="Arial"/>
              </a:rPr>
              <a:t> on managing medical devices and the approach to maintenance, repair and decontamination to determine the best delivery model for your Trust/ICS</a:t>
            </a:r>
            <a:endParaRPr lang="en-GB" sz="1200" kern="0">
              <a:cs typeface="Arial"/>
            </a:endParaRPr>
          </a:p>
        </p:txBody>
      </p:sp>
    </p:spTree>
    <p:extLst>
      <p:ext uri="{BB962C8B-B14F-4D97-AF65-F5344CB8AC3E}">
        <p14:creationId xmlns:p14="http://schemas.microsoft.com/office/powerpoint/2010/main" val="276749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p:txBody>
          <a:bodyPr/>
          <a:lstStyle/>
          <a:p>
            <a:r>
              <a:rPr lang="en-GB"/>
              <a:t>Delivery models | In-house Model</a:t>
            </a: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a:xfrm>
            <a:off x="326770" y="749106"/>
            <a:ext cx="11169381" cy="509587"/>
          </a:xfrm>
        </p:spPr>
        <p:txBody>
          <a:bodyPr/>
          <a:lstStyle/>
          <a:p>
            <a:r>
              <a:rPr lang="en-GB"/>
              <a:t>An inhouse model can be more cost effective, using quick and simple </a:t>
            </a:r>
            <a:r>
              <a:rPr lang="en-GB">
                <a:ea typeface="+mj-lt"/>
                <a:cs typeface="+mj-lt"/>
              </a:rPr>
              <a:t>refurbishment processes that follow </a:t>
            </a:r>
            <a:r>
              <a:rPr lang="en-GB"/>
              <a:t>a Standard Operating Procedure agreed locally with clinicians and therapists.</a:t>
            </a:r>
            <a:endParaRPr lang="en-GB">
              <a:cs typeface="Arial"/>
            </a:endParaRPr>
          </a:p>
        </p:txBody>
      </p:sp>
      <p:sp>
        <p:nvSpPr>
          <p:cNvPr id="39" name="Rectangle 38">
            <a:extLst>
              <a:ext uri="{FF2B5EF4-FFF2-40B4-BE49-F238E27FC236}">
                <a16:creationId xmlns:a16="http://schemas.microsoft.com/office/drawing/2014/main" id="{310221D7-F069-4398-ACDE-16C39F8F3F4B}"/>
              </a:ext>
            </a:extLst>
          </p:cNvPr>
          <p:cNvSpPr/>
          <p:nvPr/>
        </p:nvSpPr>
        <p:spPr>
          <a:xfrm>
            <a:off x="739266" y="1520220"/>
            <a:ext cx="6857494" cy="907941"/>
          </a:xfrm>
          <a:prstGeom prst="rect">
            <a:avLst/>
          </a:prstGeom>
        </p:spPr>
        <p:txBody>
          <a:bodyPr wrap="square" lIns="91440" tIns="45720" rIns="91440" bIns="45720" anchor="t">
            <a:spAutoFit/>
          </a:bodyPr>
          <a:lstStyle/>
          <a:p>
            <a:pPr>
              <a:spcAft>
                <a:spcPts val="600"/>
              </a:spcAft>
            </a:pPr>
            <a:r>
              <a:rPr lang="en-GB" sz="1200" b="1">
                <a:solidFill>
                  <a:srgbClr val="81B3BA"/>
                </a:solidFill>
              </a:rPr>
              <a:t>What does an inhouse approach involve?</a:t>
            </a:r>
            <a:endParaRPr lang="en-GB" sz="1200">
              <a:solidFill>
                <a:srgbClr val="81B3BA"/>
              </a:solidFill>
            </a:endParaRPr>
          </a:p>
          <a:p>
            <a:pPr>
              <a:spcAft>
                <a:spcPts val="600"/>
              </a:spcAft>
            </a:pPr>
            <a:r>
              <a:rPr lang="en-GB" sz="1200">
                <a:cs typeface="Arial"/>
              </a:rPr>
              <a:t>An in-house approach uses internal staff and facilities to complete all aspects of the refurbishment process, from inspection, cleaning and completing minor repairs, to tracking, monitoring, collection, storage and movement of items. The process is simple and quick, taking 5 – 10 minutes per item. </a:t>
            </a:r>
          </a:p>
        </p:txBody>
      </p:sp>
      <p:sp>
        <p:nvSpPr>
          <p:cNvPr id="40" name="Rectangle 39">
            <a:extLst>
              <a:ext uri="{FF2B5EF4-FFF2-40B4-BE49-F238E27FC236}">
                <a16:creationId xmlns:a16="http://schemas.microsoft.com/office/drawing/2014/main" id="{B0129918-DF1C-4B9A-94E7-6134928E6562}"/>
              </a:ext>
            </a:extLst>
          </p:cNvPr>
          <p:cNvSpPr/>
          <p:nvPr/>
        </p:nvSpPr>
        <p:spPr bwMode="auto">
          <a:xfrm>
            <a:off x="7832980" y="1406241"/>
            <a:ext cx="3663695" cy="5005506"/>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44" name="Rectangle 43">
            <a:extLst>
              <a:ext uri="{FF2B5EF4-FFF2-40B4-BE49-F238E27FC236}">
                <a16:creationId xmlns:a16="http://schemas.microsoft.com/office/drawing/2014/main" id="{FE629258-263E-4EB1-9F66-0A111F8B1652}"/>
              </a:ext>
            </a:extLst>
          </p:cNvPr>
          <p:cNvSpPr/>
          <p:nvPr/>
        </p:nvSpPr>
        <p:spPr>
          <a:xfrm>
            <a:off x="800213" y="2965456"/>
            <a:ext cx="6555808" cy="3176254"/>
          </a:xfrm>
          <a:prstGeom prst="rect">
            <a:avLst/>
          </a:prstGeom>
        </p:spPr>
        <p:txBody>
          <a:bodyPr wrap="square" lIns="91440" tIns="45720" rIns="91440" bIns="45720" anchor="t">
            <a:spAutoFit/>
          </a:bodyPr>
          <a:lstStyle/>
          <a:p>
            <a:pPr>
              <a:spcAft>
                <a:spcPts val="600"/>
              </a:spcAft>
            </a:pPr>
            <a:r>
              <a:rPr lang="en-GB" sz="1200" b="1" kern="0">
                <a:solidFill>
                  <a:srgbClr val="81B3BA"/>
                </a:solidFill>
                <a:sym typeface="Arial"/>
              </a:rPr>
              <a:t>Where to start</a:t>
            </a:r>
          </a:p>
          <a:p>
            <a:pPr marL="353695" indent="-260350">
              <a:spcAft>
                <a:spcPts val="600"/>
              </a:spcAft>
              <a:buFont typeface="Wingdings" panose="05000000000000000000" pitchFamily="2" charset="2"/>
              <a:buChar char="q"/>
            </a:pPr>
            <a:r>
              <a:rPr lang="en-GB" sz="1200" b="1" kern="0">
                <a:sym typeface="Arial"/>
              </a:rPr>
              <a:t>Identify programme owner: </a:t>
            </a:r>
            <a:r>
              <a:rPr lang="en-GB" sz="1200" kern="0">
                <a:sym typeface="Arial"/>
              </a:rPr>
              <a:t>The programme owner will provide project sponsorship</a:t>
            </a:r>
            <a:endParaRPr lang="en-GB" sz="1200" kern="0">
              <a:cs typeface="Arial"/>
            </a:endParaRPr>
          </a:p>
          <a:p>
            <a:pPr marL="353695" indent="-260350">
              <a:spcAft>
                <a:spcPts val="600"/>
              </a:spcAft>
              <a:buFont typeface="Wingdings" panose="05000000000000000000" pitchFamily="2" charset="2"/>
              <a:buChar char="q"/>
            </a:pPr>
            <a:r>
              <a:rPr lang="en-GB" sz="1200" b="1" kern="0">
                <a:sym typeface="Arial"/>
              </a:rPr>
              <a:t>Set up refurbishment room: </a:t>
            </a:r>
            <a:r>
              <a:rPr lang="en-GB" sz="1200" kern="0">
                <a:sym typeface="Arial"/>
              </a:rPr>
              <a:t>Establish a dedicated area with sufficient space for inspecting, cleaning and repairing items, and storage space to clearly separate dirty returned items and clean items ready for reissue.</a:t>
            </a:r>
            <a:endParaRPr lang="en-GB" sz="1200" kern="0">
              <a:cs typeface="Arial"/>
            </a:endParaRPr>
          </a:p>
          <a:p>
            <a:pPr marL="353695" indent="-260350">
              <a:spcAft>
                <a:spcPts val="600"/>
              </a:spcAft>
              <a:buFont typeface="Wingdings" panose="05000000000000000000" pitchFamily="2" charset="2"/>
              <a:buChar char="q"/>
            </a:pPr>
            <a:r>
              <a:rPr lang="en-GB" sz="1200" b="1" kern="0">
                <a:sym typeface="Arial"/>
              </a:rPr>
              <a:t>SOP for cleaning and assessment: </a:t>
            </a:r>
            <a:r>
              <a:rPr lang="en-GB" sz="1200" kern="0">
                <a:sym typeface="Arial"/>
              </a:rPr>
              <a:t>Set up a </a:t>
            </a:r>
            <a:r>
              <a:rPr lang="en-GB" sz="1200" kern="0">
                <a:ea typeface="+mn-lt"/>
                <a:cs typeface="+mn-lt"/>
                <a:sym typeface="Arial"/>
              </a:rPr>
              <a:t>standard operating procedure</a:t>
            </a:r>
            <a:r>
              <a:rPr lang="en-GB" sz="1200" kern="0">
                <a:sym typeface="Arial"/>
              </a:rPr>
              <a:t> (SOP) that includes infection prevention control, documented approval for products to be used and an escalation process.</a:t>
            </a:r>
            <a:endParaRPr lang="en-GB" sz="1200" kern="0">
              <a:cs typeface="Arial"/>
            </a:endParaRPr>
          </a:p>
          <a:p>
            <a:pPr marL="353695" indent="-260350">
              <a:spcAft>
                <a:spcPts val="600"/>
              </a:spcAft>
              <a:buFont typeface="Wingdings" panose="05000000000000000000" pitchFamily="2" charset="2"/>
              <a:buChar char="q"/>
            </a:pPr>
            <a:r>
              <a:rPr lang="en-GB" sz="1200" b="1" kern="0">
                <a:cs typeface="Arial"/>
              </a:rPr>
              <a:t>Order supporting equipment: </a:t>
            </a:r>
            <a:r>
              <a:rPr lang="en-GB" sz="1200" kern="0">
                <a:cs typeface="Arial"/>
              </a:rPr>
              <a:t>storage cages or bins for collection, replacement parts, labels to mark equipment as 'on loan' and identify returns location or contact, any other communication materials and disinfecting cleaning products.</a:t>
            </a:r>
          </a:p>
          <a:p>
            <a:pPr marL="353695" indent="-260350">
              <a:spcBef>
                <a:spcPct val="20000"/>
              </a:spcBef>
              <a:spcAft>
                <a:spcPts val="600"/>
              </a:spcAft>
              <a:buFont typeface="Wingdings" panose="05000000000000000000" pitchFamily="2" charset="2"/>
              <a:buChar char="q"/>
            </a:pPr>
            <a:r>
              <a:rPr lang="en-GB" sz="1200" b="1" kern="0">
                <a:cs typeface="Arial"/>
              </a:rPr>
              <a:t>Measuring progress: </a:t>
            </a:r>
            <a:r>
              <a:rPr lang="en-GB" sz="1200" kern="0">
                <a:cs typeface="Arial"/>
              </a:rPr>
              <a:t>Agree a standard set of KPIs and establish monitoring processes for measuring progress. See the monitoring and reporting examples.</a:t>
            </a:r>
          </a:p>
          <a:p>
            <a:pPr marL="353695" indent="-260350">
              <a:spcAft>
                <a:spcPts val="600"/>
              </a:spcAft>
              <a:buFont typeface="Wingdings" panose="05000000000000000000" pitchFamily="2" charset="2"/>
              <a:buChar char="q"/>
            </a:pPr>
            <a:r>
              <a:rPr lang="en-GB" sz="1200" b="1" kern="0">
                <a:cs typeface="Arial"/>
              </a:rPr>
              <a:t>Staff Training: </a:t>
            </a:r>
            <a:r>
              <a:rPr lang="en-GB" sz="1200" kern="0">
                <a:cs typeface="Arial"/>
              </a:rPr>
              <a:t>Train all staff in infection control, and </a:t>
            </a:r>
            <a:r>
              <a:rPr lang="en-GB" sz="1200" kern="0" err="1">
                <a:cs typeface="Arial"/>
              </a:rPr>
              <a:t>portering</a:t>
            </a:r>
            <a:r>
              <a:rPr lang="en-GB" sz="1200" kern="0">
                <a:cs typeface="Arial"/>
              </a:rPr>
              <a:t> staff in the process</a:t>
            </a:r>
          </a:p>
        </p:txBody>
      </p:sp>
      <p:sp>
        <p:nvSpPr>
          <p:cNvPr id="4" name="Rectangle: Rounded Corners 3">
            <a:extLst>
              <a:ext uri="{FF2B5EF4-FFF2-40B4-BE49-F238E27FC236}">
                <a16:creationId xmlns:a16="http://schemas.microsoft.com/office/drawing/2014/main" id="{E345C346-EFE2-42AB-AA72-3EA9497EB3C3}"/>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EF0CBE28-D0D7-4A29-9640-EE8CEDEC052B}"/>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6CEB561E-5B2C-44E1-B0AE-649C5337506A}"/>
              </a:ext>
            </a:extLst>
          </p:cNvPr>
          <p:cNvSpPr/>
          <p:nvPr/>
        </p:nvSpPr>
        <p:spPr bwMode="auto">
          <a:xfrm>
            <a:off x="-180575" y="5350376"/>
            <a:ext cx="725519" cy="972000"/>
          </a:xfrm>
          <a:prstGeom prst="roundRect">
            <a:avLst>
              <a:gd name="adj" fmla="val 20603"/>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E4A6FA8F-F52E-473B-B0AE-ABE5E09B5868}"/>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8" name="Rectangle: Rounded Corners 7">
            <a:extLst>
              <a:ext uri="{FF2B5EF4-FFF2-40B4-BE49-F238E27FC236}">
                <a16:creationId xmlns:a16="http://schemas.microsoft.com/office/drawing/2014/main" id="{3724C51E-194F-41C6-A204-B019DD6C0AEA}"/>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9" name="Rectangle 8">
            <a:extLst>
              <a:ext uri="{FF2B5EF4-FFF2-40B4-BE49-F238E27FC236}">
                <a16:creationId xmlns:a16="http://schemas.microsoft.com/office/drawing/2014/main" id="{CB7F4D23-9BED-458F-8A7E-AFDD77E1FFF2}"/>
              </a:ext>
            </a:extLst>
          </p:cNvPr>
          <p:cNvSpPr/>
          <p:nvPr/>
        </p:nvSpPr>
        <p:spPr>
          <a:xfrm>
            <a:off x="8110912" y="1495580"/>
            <a:ext cx="3309258" cy="4739759"/>
          </a:xfrm>
          <a:prstGeom prst="rect">
            <a:avLst/>
          </a:prstGeom>
        </p:spPr>
        <p:txBody>
          <a:bodyPr wrap="square" lIns="91440" tIns="45720" rIns="91440" bIns="45720" anchor="t">
            <a:spAutoFit/>
          </a:bodyPr>
          <a:lstStyle/>
          <a:p>
            <a:pPr algn="ctr" defTabSz="889000" fontAlgn="base">
              <a:spcAft>
                <a:spcPts val="600"/>
              </a:spcAft>
            </a:pPr>
            <a:r>
              <a:rPr lang="en-GB" sz="1400" b="1">
                <a:solidFill>
                  <a:schemeClr val="accent4"/>
                </a:solidFill>
              </a:rPr>
              <a:t>Lessons Learned</a:t>
            </a:r>
          </a:p>
          <a:p>
            <a:pPr algn="ctr" defTabSz="889000" fontAlgn="base">
              <a:spcAft>
                <a:spcPts val="600"/>
              </a:spcAft>
            </a:pPr>
            <a:endParaRPr lang="en-GB" sz="1400" b="1">
              <a:solidFill>
                <a:srgbClr val="81B3BA"/>
              </a:solidFill>
            </a:endParaRPr>
          </a:p>
          <a:p>
            <a:pPr marL="174625" indent="-174625">
              <a:spcAft>
                <a:spcPts val="1200"/>
              </a:spcAft>
              <a:buFont typeface="Arial" panose="020B0604020202020204" pitchFamily="34" charset="0"/>
              <a:buChar char="•"/>
            </a:pPr>
            <a:r>
              <a:rPr lang="en-GB" sz="1200" kern="0"/>
              <a:t>Establish a clear owner and coordinator for the programme</a:t>
            </a:r>
            <a:endParaRPr lang="en-GB" sz="1200" kern="0">
              <a:cs typeface="Arial"/>
            </a:endParaRPr>
          </a:p>
          <a:p>
            <a:pPr marL="174625" indent="-174625">
              <a:spcAft>
                <a:spcPts val="1200"/>
              </a:spcAft>
              <a:buFont typeface="Arial" panose="020B0604020202020204" pitchFamily="34" charset="0"/>
              <a:buChar char="•"/>
            </a:pPr>
            <a:r>
              <a:rPr lang="en-GB" sz="1200" kern="0"/>
              <a:t>Allocate a room for the reconditioning to be carried out and a member of staff to support this (it is </a:t>
            </a:r>
            <a:r>
              <a:rPr lang="en-GB" sz="1200" u="sng" kern="0"/>
              <a:t>not</a:t>
            </a:r>
            <a:r>
              <a:rPr lang="en-GB" sz="1200" kern="0"/>
              <a:t> a resource intensive activity)</a:t>
            </a:r>
            <a:endParaRPr lang="en-GB" sz="1200" kern="0">
              <a:cs typeface="Arial"/>
            </a:endParaRPr>
          </a:p>
          <a:p>
            <a:pPr marL="174625" indent="-174625">
              <a:spcAft>
                <a:spcPts val="1200"/>
              </a:spcAft>
              <a:buFont typeface="Arial" panose="020B0604020202020204" pitchFamily="34" charset="0"/>
              <a:buChar char="•"/>
            </a:pPr>
            <a:r>
              <a:rPr lang="en-GB" sz="1200" kern="0"/>
              <a:t>Set and agree processes (SOP) to follow</a:t>
            </a:r>
            <a:endParaRPr lang="en-GB" sz="1200" kern="0">
              <a:cs typeface="Arial"/>
            </a:endParaRPr>
          </a:p>
          <a:p>
            <a:pPr marL="174625" indent="-174625">
              <a:spcAft>
                <a:spcPts val="1200"/>
              </a:spcAft>
              <a:buFont typeface="Arial" panose="020B0604020202020204" pitchFamily="34" charset="0"/>
              <a:buChar char="•"/>
            </a:pPr>
            <a:r>
              <a:rPr lang="en-GB" sz="1200" kern="0"/>
              <a:t>Communicate with users (i.e. add stickers to encourage the return of devices)</a:t>
            </a:r>
            <a:endParaRPr lang="en-GB" sz="1200" kern="0">
              <a:cs typeface="Arial"/>
            </a:endParaRPr>
          </a:p>
          <a:p>
            <a:pPr marL="174625" indent="-174625">
              <a:spcAft>
                <a:spcPts val="1200"/>
              </a:spcAft>
              <a:buFont typeface="Arial" panose="020B0604020202020204" pitchFamily="34" charset="0"/>
              <a:buChar char="•"/>
            </a:pPr>
            <a:r>
              <a:rPr lang="en-GB" sz="1200" kern="0">
                <a:cs typeface="Arial"/>
              </a:rPr>
              <a:t>Equipment tracking needs to be quick and simple to encourage participation by time pressurised teams</a:t>
            </a:r>
          </a:p>
          <a:p>
            <a:pPr marL="174625" indent="-174625">
              <a:spcAft>
                <a:spcPts val="1200"/>
              </a:spcAft>
              <a:buFont typeface="Arial" panose="020B0604020202020204" pitchFamily="34" charset="0"/>
              <a:buChar char="•"/>
            </a:pPr>
            <a:r>
              <a:rPr lang="en-GB" sz="1200" kern="0">
                <a:ea typeface="+mn-lt"/>
                <a:cs typeface="+mn-lt"/>
              </a:rPr>
              <a:t>Focus on ease of implementation by staff and improving returns over tracking individual items</a:t>
            </a:r>
            <a:endParaRPr lang="en-GB" sz="1200" kern="0">
              <a:cs typeface="Arial"/>
            </a:endParaRPr>
          </a:p>
          <a:p>
            <a:pPr marL="174625" indent="-174625">
              <a:spcAft>
                <a:spcPts val="1200"/>
              </a:spcAft>
              <a:buFont typeface="Arial" panose="020B0604020202020204" pitchFamily="34" charset="0"/>
              <a:buChar char="•"/>
            </a:pPr>
            <a:r>
              <a:rPr lang="en-GB" sz="1200" kern="0">
                <a:cs typeface="Arial"/>
              </a:rPr>
              <a:t>Performance data can be provided by third party providers.</a:t>
            </a:r>
          </a:p>
        </p:txBody>
      </p:sp>
    </p:spTree>
    <p:extLst>
      <p:ext uri="{BB962C8B-B14F-4D97-AF65-F5344CB8AC3E}">
        <p14:creationId xmlns:p14="http://schemas.microsoft.com/office/powerpoint/2010/main" val="390889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3EEA-665C-46CC-BD63-83296C94ABBE}"/>
              </a:ext>
            </a:extLst>
          </p:cNvPr>
          <p:cNvSpPr>
            <a:spLocks noGrp="1"/>
          </p:cNvSpPr>
          <p:nvPr>
            <p:ph type="title"/>
          </p:nvPr>
        </p:nvSpPr>
        <p:spPr/>
        <p:txBody>
          <a:bodyPr/>
          <a:lstStyle/>
          <a:p>
            <a:r>
              <a:rPr lang="en-GB"/>
              <a:t>Delivery models | Third party enabled solution</a:t>
            </a:r>
          </a:p>
        </p:txBody>
      </p:sp>
      <p:sp>
        <p:nvSpPr>
          <p:cNvPr id="3" name="Text Placeholder 2">
            <a:extLst>
              <a:ext uri="{FF2B5EF4-FFF2-40B4-BE49-F238E27FC236}">
                <a16:creationId xmlns:a16="http://schemas.microsoft.com/office/drawing/2014/main" id="{39A0689C-20EC-4C8D-834B-A1F326DF7676}"/>
              </a:ext>
            </a:extLst>
          </p:cNvPr>
          <p:cNvSpPr>
            <a:spLocks noGrp="1"/>
          </p:cNvSpPr>
          <p:nvPr>
            <p:ph type="body" sz="quarter" idx="12"/>
          </p:nvPr>
        </p:nvSpPr>
        <p:spPr>
          <a:xfrm>
            <a:off x="326770" y="749106"/>
            <a:ext cx="11302731" cy="309562"/>
          </a:xfrm>
        </p:spPr>
        <p:txBody>
          <a:bodyPr/>
          <a:lstStyle/>
          <a:p>
            <a:r>
              <a:rPr lang="en-GB"/>
              <a:t>An outsourced model reduces administrative requirements for the Trust/ICS and provides wider access to patients looking to return items. Schemes that do not return items to the Trust/ICS for re-issues may not deliver savings to the Trust/ICS.</a:t>
            </a:r>
          </a:p>
        </p:txBody>
      </p:sp>
      <p:sp>
        <p:nvSpPr>
          <p:cNvPr id="12" name="Text Placeholder 22">
            <a:extLst>
              <a:ext uri="{FF2B5EF4-FFF2-40B4-BE49-F238E27FC236}">
                <a16:creationId xmlns:a16="http://schemas.microsoft.com/office/drawing/2014/main" id="{66BF0C6F-9972-4D33-9A4A-FE4F3B445D5A}"/>
              </a:ext>
            </a:extLst>
          </p:cNvPr>
          <p:cNvSpPr txBox="1">
            <a:spLocks/>
          </p:cNvSpPr>
          <p:nvPr/>
        </p:nvSpPr>
        <p:spPr>
          <a:xfrm>
            <a:off x="820797" y="1454219"/>
            <a:ext cx="6947157" cy="4740587"/>
          </a:xfrm>
          <a:prstGeom prst="rect">
            <a:avLst/>
          </a:prstGeom>
        </p:spPr>
        <p:txBody>
          <a:bodyPr lIns="91440" tIns="45720" rIns="91440" bIns="45720" anchor="t"/>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sz="1200" b="0" kern="0">
                <a:sym typeface="Arial"/>
              </a:rPr>
              <a:t>A third party enabled solution provides experience of rolling out a reuse programme. The solution might include:</a:t>
            </a:r>
          </a:p>
          <a:p>
            <a:pPr marL="353695" indent="-260350">
              <a:buFont typeface="Arial" panose="020B0604020202020204" pitchFamily="34" charset="0"/>
              <a:buChar char="•"/>
            </a:pPr>
            <a:r>
              <a:rPr lang="en-GB" sz="1200" kern="0">
                <a:sym typeface="Arial"/>
              </a:rPr>
              <a:t>Fully outsourced model to third party: </a:t>
            </a:r>
            <a:r>
              <a:rPr lang="en-GB" sz="1200" b="0" kern="0">
                <a:sym typeface="Arial"/>
              </a:rPr>
              <a:t>Engage with a third party who provide a managed service for community equipment. If unsure where to start, The National Association of Equipment Providers (</a:t>
            </a:r>
            <a:r>
              <a:rPr lang="en-GB" sz="1200" b="0" kern="0">
                <a:sym typeface="Arial"/>
                <a:hlinkClick r:id="rId2"/>
              </a:rPr>
              <a:t>NAEP</a:t>
            </a:r>
            <a:r>
              <a:rPr lang="en-GB" sz="1200" b="0" kern="0">
                <a:sym typeface="Arial"/>
              </a:rPr>
              <a:t>) is a membership body for providers of equipment and services. </a:t>
            </a:r>
            <a:endParaRPr lang="en-GB" sz="1200" b="0" kern="0">
              <a:cs typeface="Arial"/>
            </a:endParaRPr>
          </a:p>
          <a:p>
            <a:pPr marL="353695" indent="-260350">
              <a:buFont typeface="Arial" panose="020B0604020202020204" pitchFamily="34" charset="0"/>
              <a:buChar char="•"/>
            </a:pPr>
            <a:r>
              <a:rPr lang="en-GB" sz="1200" kern="0">
                <a:sym typeface="Arial"/>
              </a:rPr>
              <a:t>Use of VCSE*, providing a level of social value: </a:t>
            </a:r>
            <a:r>
              <a:rPr lang="en-GB" sz="1200" b="0" kern="0">
                <a:sym typeface="Arial"/>
              </a:rPr>
              <a:t>Explore whether any local VCSE organisations provide take back or reuse services, for example British Red Cross</a:t>
            </a:r>
            <a:endParaRPr lang="en-GB" sz="1200" kern="0">
              <a:cs typeface="Arial"/>
            </a:endParaRPr>
          </a:p>
          <a:p>
            <a:pPr marL="353695" indent="-260350">
              <a:buFont typeface="Arial" panose="020B0604020202020204" pitchFamily="34" charset="0"/>
              <a:buChar char="•"/>
            </a:pPr>
            <a:r>
              <a:rPr lang="en-GB" sz="1200" kern="0">
                <a:sym typeface="Arial"/>
              </a:rPr>
              <a:t>Collaboration across the region with third party (private sector or VCSE): </a:t>
            </a:r>
            <a:r>
              <a:rPr lang="en-GB" sz="1200" b="0" kern="0">
                <a:sym typeface="Arial"/>
              </a:rPr>
              <a:t>Blended model harnessing the benefits of Regional / ICS delivery and Third party enabled delivery </a:t>
            </a:r>
            <a:endParaRPr lang="en-GB" sz="1200" b="0" kern="0">
              <a:solidFill>
                <a:srgbClr val="000000"/>
              </a:solidFill>
              <a:cs typeface="Arial"/>
            </a:endParaRPr>
          </a:p>
          <a:p>
            <a:pPr marL="93345"/>
            <a:endParaRPr lang="en-GB" sz="1200" b="0" kern="0">
              <a:solidFill>
                <a:srgbClr val="000000"/>
              </a:solidFill>
              <a:cs typeface="Arial"/>
            </a:endParaRPr>
          </a:p>
          <a:p>
            <a:r>
              <a:rPr lang="en-GB" sz="1200" kern="0">
                <a:solidFill>
                  <a:srgbClr val="81B3BA"/>
                </a:solidFill>
                <a:sym typeface="Arial"/>
              </a:rPr>
              <a:t>Where to start</a:t>
            </a:r>
            <a:endParaRPr lang="en-GB" sz="1200" kern="0">
              <a:solidFill>
                <a:srgbClr val="81B3BA"/>
              </a:solidFill>
              <a:cs typeface="Arial"/>
            </a:endParaRPr>
          </a:p>
          <a:p>
            <a:pPr marL="353695" indent="-260350">
              <a:buFont typeface="Wingdings" panose="05000000000000000000" pitchFamily="2" charset="2"/>
              <a:buChar char="q"/>
            </a:pPr>
            <a:r>
              <a:rPr lang="en-GB" sz="1200" kern="0">
                <a:sym typeface="Arial"/>
              </a:rPr>
              <a:t>Identify potential partners: </a:t>
            </a:r>
            <a:r>
              <a:rPr lang="en-GB" sz="1200" b="0" kern="0">
                <a:sym typeface="Arial"/>
              </a:rPr>
              <a:t>Understand existing contracts and relationships through SCCL or your local area, as well as potential other third parties who might be suitable to partner with</a:t>
            </a:r>
            <a:endParaRPr lang="en-GB" sz="1200" kern="0">
              <a:cs typeface="Arial"/>
            </a:endParaRPr>
          </a:p>
          <a:p>
            <a:pPr marL="353695" indent="-260350">
              <a:buFont typeface="Wingdings" panose="05000000000000000000" pitchFamily="2" charset="2"/>
              <a:buChar char="q"/>
            </a:pPr>
            <a:r>
              <a:rPr lang="en-GB" sz="1200" kern="0">
                <a:sym typeface="Arial"/>
              </a:rPr>
              <a:t>SOP for cleaning and assessment: </a:t>
            </a:r>
            <a:r>
              <a:rPr lang="en-GB" sz="1200" b="0" kern="0">
                <a:sym typeface="Arial"/>
              </a:rPr>
              <a:t>Work with the third party to set up a SOP for your programme that follows local IPC and decontamination policy. They might already have standard procedures from similar schemes</a:t>
            </a:r>
            <a:endParaRPr lang="en-GB" sz="1200" b="0" kern="0">
              <a:cs typeface="Arial"/>
            </a:endParaRPr>
          </a:p>
          <a:p>
            <a:pPr marL="353695" indent="-260350">
              <a:buFont typeface="Wingdings" panose="05000000000000000000" pitchFamily="2" charset="2"/>
              <a:buChar char="q"/>
            </a:pPr>
            <a:r>
              <a:rPr lang="en-GB" sz="1200" kern="0">
                <a:sym typeface="Arial"/>
              </a:rPr>
              <a:t>Measuring progress</a:t>
            </a:r>
            <a:r>
              <a:rPr lang="en-GB" sz="1200" b="0" kern="0">
                <a:sym typeface="Arial"/>
              </a:rPr>
              <a:t>: Agree a standard set of KPIs and process for measuring progress. See the monitoring and reporting examples.</a:t>
            </a:r>
            <a:endParaRPr lang="en-GB" sz="1200" kern="0">
              <a:cs typeface="Arial"/>
            </a:endParaRPr>
          </a:p>
        </p:txBody>
      </p:sp>
      <p:sp>
        <p:nvSpPr>
          <p:cNvPr id="13" name="Rectangle 12">
            <a:extLst>
              <a:ext uri="{FF2B5EF4-FFF2-40B4-BE49-F238E27FC236}">
                <a16:creationId xmlns:a16="http://schemas.microsoft.com/office/drawing/2014/main" id="{368AC68A-81E1-4D80-98CC-C6D4B38D7D58}"/>
              </a:ext>
            </a:extLst>
          </p:cNvPr>
          <p:cNvSpPr/>
          <p:nvPr/>
        </p:nvSpPr>
        <p:spPr bwMode="auto">
          <a:xfrm>
            <a:off x="7938395" y="1341087"/>
            <a:ext cx="3558280" cy="510682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14" name="Rectangle 13">
            <a:extLst>
              <a:ext uri="{FF2B5EF4-FFF2-40B4-BE49-F238E27FC236}">
                <a16:creationId xmlns:a16="http://schemas.microsoft.com/office/drawing/2014/main" id="{F3FC78A2-A04A-42DE-9124-1A067F63E68A}"/>
              </a:ext>
            </a:extLst>
          </p:cNvPr>
          <p:cNvSpPr/>
          <p:nvPr/>
        </p:nvSpPr>
        <p:spPr>
          <a:xfrm>
            <a:off x="8174612" y="2033703"/>
            <a:ext cx="3243342" cy="4247317"/>
          </a:xfrm>
          <a:prstGeom prst="rect">
            <a:avLst/>
          </a:prstGeom>
        </p:spPr>
        <p:txBody>
          <a:bodyPr wrap="square">
            <a:spAutoFit/>
          </a:bodyPr>
          <a:lstStyle/>
          <a:p>
            <a:pPr>
              <a:spcAft>
                <a:spcPts val="600"/>
              </a:spcAft>
            </a:pPr>
            <a:r>
              <a:rPr lang="en-GB" sz="1200"/>
              <a:t>There are a number of voluntary, community and social enterprise organisations who provide take back schemes, both locally and nationally. </a:t>
            </a:r>
          </a:p>
          <a:p>
            <a:pPr>
              <a:spcAft>
                <a:spcPts val="600"/>
              </a:spcAft>
            </a:pPr>
            <a:endParaRPr lang="en-GB" sz="1200"/>
          </a:p>
          <a:p>
            <a:pPr>
              <a:spcAft>
                <a:spcPts val="600"/>
              </a:spcAft>
            </a:pPr>
            <a:endParaRPr lang="en-GB" sz="1200"/>
          </a:p>
          <a:p>
            <a:pPr>
              <a:spcAft>
                <a:spcPts val="600"/>
              </a:spcAft>
            </a:pPr>
            <a:endParaRPr lang="en-GB" sz="1200"/>
          </a:p>
          <a:p>
            <a:pPr>
              <a:spcAft>
                <a:spcPts val="600"/>
              </a:spcAft>
            </a:pPr>
            <a:endParaRPr lang="en-GB" sz="1200"/>
          </a:p>
          <a:p>
            <a:pPr>
              <a:spcAft>
                <a:spcPts val="600"/>
              </a:spcAft>
            </a:pPr>
            <a:r>
              <a:rPr lang="en-GB" sz="1200"/>
              <a:t>For example, Warrington Disability Partnership runs a mobility equipment recycling scheme.</a:t>
            </a:r>
          </a:p>
          <a:p>
            <a:pPr>
              <a:spcAft>
                <a:spcPts val="600"/>
              </a:spcAft>
            </a:pPr>
            <a:r>
              <a:rPr lang="en-GB" sz="1200"/>
              <a:t>The scheme recovers, recycles and reuses electric mobility scooters and wheelchairs, manual wheelchairs, crutches, wheeled and framed walkers. Donated equipment, once restored, is used in their Shopmobility fleet and independent living equipment loan services. Surplus goods are sold on at affordable prices from their Shopmobility service.</a:t>
            </a:r>
          </a:p>
        </p:txBody>
      </p:sp>
      <p:grpSp>
        <p:nvGrpSpPr>
          <p:cNvPr id="15" name="Group 14">
            <a:extLst>
              <a:ext uri="{FF2B5EF4-FFF2-40B4-BE49-F238E27FC236}">
                <a16:creationId xmlns:a16="http://schemas.microsoft.com/office/drawing/2014/main" id="{B266C330-60EC-4241-9BE4-FAE1DFC6CCCE}"/>
              </a:ext>
            </a:extLst>
          </p:cNvPr>
          <p:cNvGrpSpPr/>
          <p:nvPr/>
        </p:nvGrpSpPr>
        <p:grpSpPr>
          <a:xfrm>
            <a:off x="8214247" y="1539040"/>
            <a:ext cx="3111987" cy="330035"/>
            <a:chOff x="8010525" y="1524328"/>
            <a:chExt cx="3111987" cy="330035"/>
          </a:xfrm>
        </p:grpSpPr>
        <p:sp>
          <p:nvSpPr>
            <p:cNvPr id="17" name="TextBox 16">
              <a:extLst>
                <a:ext uri="{FF2B5EF4-FFF2-40B4-BE49-F238E27FC236}">
                  <a16:creationId xmlns:a16="http://schemas.microsoft.com/office/drawing/2014/main" id="{CB5D2963-4E6C-4B75-A18B-D4F5B19E7C35}"/>
                </a:ext>
              </a:extLst>
            </p:cNvPr>
            <p:cNvSpPr txBox="1"/>
            <p:nvPr/>
          </p:nvSpPr>
          <p:spPr>
            <a:xfrm>
              <a:off x="8163792" y="1524328"/>
              <a:ext cx="2805453" cy="204489"/>
            </a:xfrm>
            <a:prstGeom prst="rect">
              <a:avLst/>
            </a:prstGeom>
            <a:noFill/>
          </p:spPr>
          <p:txBody>
            <a:bodyPr wrap="square" rtlCol="0">
              <a:noAutofit/>
            </a:bodyPr>
            <a:lstStyle/>
            <a:p>
              <a:pPr algn="ctr"/>
              <a:r>
                <a:rPr lang="en-GB" sz="1200" b="1">
                  <a:solidFill>
                    <a:schemeClr val="accent4"/>
                  </a:solidFill>
                  <a:latin typeface="Arial" panose="020B0604020202020204" pitchFamily="34" charset="0"/>
                </a:rPr>
                <a:t>VCSE take back schemes</a:t>
              </a:r>
            </a:p>
          </p:txBody>
        </p:sp>
        <p:cxnSp>
          <p:nvCxnSpPr>
            <p:cNvPr id="18" name="Straight Connector 17">
              <a:extLst>
                <a:ext uri="{FF2B5EF4-FFF2-40B4-BE49-F238E27FC236}">
                  <a16:creationId xmlns:a16="http://schemas.microsoft.com/office/drawing/2014/main" id="{F2D169CE-5A73-499F-B41F-889AF0D91F49}"/>
                </a:ext>
              </a:extLst>
            </p:cNvPr>
            <p:cNvCxnSpPr/>
            <p:nvPr/>
          </p:nvCxnSpPr>
          <p:spPr bwMode="auto">
            <a:xfrm>
              <a:off x="8010525" y="1854363"/>
              <a:ext cx="3111987" cy="0"/>
            </a:xfrm>
            <a:prstGeom prst="line">
              <a:avLst/>
            </a:prstGeom>
            <a:noFill/>
            <a:ln w="19050" cap="flat" cmpd="sng" algn="ctr">
              <a:solidFill>
                <a:schemeClr val="accent4"/>
              </a:solidFill>
              <a:prstDash val="solid"/>
              <a:round/>
              <a:headEnd type="none" w="med" len="med"/>
              <a:tailEnd type="none" w="med" len="med"/>
            </a:ln>
            <a:effectLst/>
          </p:spPr>
        </p:cxnSp>
      </p:grpSp>
      <p:pic>
        <p:nvPicPr>
          <p:cNvPr id="19" name="Picture 2" descr="Warrington Disability Partnership - Photos | Facebook">
            <a:extLst>
              <a:ext uri="{FF2B5EF4-FFF2-40B4-BE49-F238E27FC236}">
                <a16:creationId xmlns:a16="http://schemas.microsoft.com/office/drawing/2014/main" id="{9248E2E0-3635-449F-A62A-419DD04E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169" y="2905486"/>
            <a:ext cx="1558142" cy="8644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88179B99-13F9-4117-95F6-A325760F9931}"/>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6" name="Rectangle: Rounded Corners 5">
            <a:extLst>
              <a:ext uri="{FF2B5EF4-FFF2-40B4-BE49-F238E27FC236}">
                <a16:creationId xmlns:a16="http://schemas.microsoft.com/office/drawing/2014/main" id="{095D8719-55D1-42D5-8A83-B5E86DEDEBB1}"/>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7" name="Rectangle: Rounded Corners 6">
            <a:extLst>
              <a:ext uri="{FF2B5EF4-FFF2-40B4-BE49-F238E27FC236}">
                <a16:creationId xmlns:a16="http://schemas.microsoft.com/office/drawing/2014/main" id="{7D26F200-01B1-41B0-B263-D189CB288BF8}"/>
              </a:ext>
            </a:extLst>
          </p:cNvPr>
          <p:cNvSpPr/>
          <p:nvPr/>
        </p:nvSpPr>
        <p:spPr bwMode="auto">
          <a:xfrm>
            <a:off x="-180575" y="5350376"/>
            <a:ext cx="725519" cy="972000"/>
          </a:xfrm>
          <a:prstGeom prst="roundRect">
            <a:avLst>
              <a:gd name="adj" fmla="val 20603"/>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8" name="Rectangle: Rounded Corners 7">
            <a:extLst>
              <a:ext uri="{FF2B5EF4-FFF2-40B4-BE49-F238E27FC236}">
                <a16:creationId xmlns:a16="http://schemas.microsoft.com/office/drawing/2014/main" id="{561B59E6-F38E-443A-83B5-0F66AD822641}"/>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9" name="Rectangle: Rounded Corners 8">
            <a:extLst>
              <a:ext uri="{FF2B5EF4-FFF2-40B4-BE49-F238E27FC236}">
                <a16:creationId xmlns:a16="http://schemas.microsoft.com/office/drawing/2014/main" id="{C99AEABB-B3FE-4403-A6B8-B3525E7A0200}"/>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Tree>
    <p:extLst>
      <p:ext uri="{BB962C8B-B14F-4D97-AF65-F5344CB8AC3E}">
        <p14:creationId xmlns:p14="http://schemas.microsoft.com/office/powerpoint/2010/main" val="351819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3EEA-665C-46CC-BD63-83296C94ABBE}"/>
              </a:ext>
            </a:extLst>
          </p:cNvPr>
          <p:cNvSpPr>
            <a:spLocks noGrp="1"/>
          </p:cNvSpPr>
          <p:nvPr>
            <p:ph type="title"/>
          </p:nvPr>
        </p:nvSpPr>
        <p:spPr/>
        <p:txBody>
          <a:bodyPr/>
          <a:lstStyle/>
          <a:p>
            <a:r>
              <a:rPr lang="en-GB"/>
              <a:t>Delivery models | ICS/Regional Co-ordination</a:t>
            </a:r>
          </a:p>
        </p:txBody>
      </p:sp>
      <p:sp>
        <p:nvSpPr>
          <p:cNvPr id="3" name="Text Placeholder 2">
            <a:extLst>
              <a:ext uri="{FF2B5EF4-FFF2-40B4-BE49-F238E27FC236}">
                <a16:creationId xmlns:a16="http://schemas.microsoft.com/office/drawing/2014/main" id="{39A0689C-20EC-4C8D-834B-A1F326DF7676}"/>
              </a:ext>
            </a:extLst>
          </p:cNvPr>
          <p:cNvSpPr>
            <a:spLocks noGrp="1"/>
          </p:cNvSpPr>
          <p:nvPr>
            <p:ph type="body" sz="quarter" idx="12"/>
          </p:nvPr>
        </p:nvSpPr>
        <p:spPr/>
        <p:txBody>
          <a:bodyPr/>
          <a:lstStyle/>
          <a:p>
            <a:r>
              <a:rPr lang="en-GB"/>
              <a:t>Aggregating contracts or procurement approaches from across your ICS/region could enhance the benefits of your programme </a:t>
            </a:r>
          </a:p>
          <a:p>
            <a:endParaRPr lang="en-GB"/>
          </a:p>
        </p:txBody>
      </p:sp>
      <p:graphicFrame>
        <p:nvGraphicFramePr>
          <p:cNvPr id="12" name="Table 4">
            <a:extLst>
              <a:ext uri="{FF2B5EF4-FFF2-40B4-BE49-F238E27FC236}">
                <a16:creationId xmlns:a16="http://schemas.microsoft.com/office/drawing/2014/main" id="{902D309E-2C67-4274-A581-04AB4F60EFBB}"/>
              </a:ext>
            </a:extLst>
          </p:cNvPr>
          <p:cNvGraphicFramePr>
            <a:graphicFrameLocks noGrp="1"/>
          </p:cNvGraphicFramePr>
          <p:nvPr>
            <p:extLst>
              <p:ext uri="{D42A27DB-BD31-4B8C-83A1-F6EECF244321}">
                <p14:modId xmlns:p14="http://schemas.microsoft.com/office/powerpoint/2010/main" val="1867693646"/>
              </p:ext>
            </p:extLst>
          </p:nvPr>
        </p:nvGraphicFramePr>
        <p:xfrm>
          <a:off x="4620332" y="1408697"/>
          <a:ext cx="6876343" cy="4973053"/>
        </p:xfrm>
        <a:graphic>
          <a:graphicData uri="http://schemas.openxmlformats.org/drawingml/2006/table">
            <a:tbl>
              <a:tblPr firstRow="1" bandRow="1">
                <a:tableStyleId>{5940675A-B579-460E-94D1-54222C63F5DA}</a:tableStyleId>
              </a:tblPr>
              <a:tblGrid>
                <a:gridCol w="1318894">
                  <a:extLst>
                    <a:ext uri="{9D8B030D-6E8A-4147-A177-3AD203B41FA5}">
                      <a16:colId xmlns:a16="http://schemas.microsoft.com/office/drawing/2014/main" val="3941306773"/>
                    </a:ext>
                  </a:extLst>
                </a:gridCol>
                <a:gridCol w="1852483">
                  <a:extLst>
                    <a:ext uri="{9D8B030D-6E8A-4147-A177-3AD203B41FA5}">
                      <a16:colId xmlns:a16="http://schemas.microsoft.com/office/drawing/2014/main" val="3486351241"/>
                    </a:ext>
                  </a:extLst>
                </a:gridCol>
                <a:gridCol w="1852483">
                  <a:extLst>
                    <a:ext uri="{9D8B030D-6E8A-4147-A177-3AD203B41FA5}">
                      <a16:colId xmlns:a16="http://schemas.microsoft.com/office/drawing/2014/main" val="1533776791"/>
                    </a:ext>
                  </a:extLst>
                </a:gridCol>
                <a:gridCol w="1852483">
                  <a:extLst>
                    <a:ext uri="{9D8B030D-6E8A-4147-A177-3AD203B41FA5}">
                      <a16:colId xmlns:a16="http://schemas.microsoft.com/office/drawing/2014/main" val="2406708571"/>
                    </a:ext>
                  </a:extLst>
                </a:gridCol>
              </a:tblGrid>
              <a:tr h="555653">
                <a:tc>
                  <a:txBody>
                    <a:bodyPr/>
                    <a:lstStyle/>
                    <a:p>
                      <a:pPr algn="ctr"/>
                      <a:r>
                        <a:rPr lang="en-GB" sz="1200" b="1">
                          <a:solidFill>
                            <a:schemeClr val="bg1"/>
                          </a:solidFill>
                        </a:rPr>
                        <a:t>Regional models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a:txBody>
                    <a:bodyPr/>
                    <a:lstStyle/>
                    <a:p>
                      <a:pPr algn="ctr"/>
                      <a:r>
                        <a:rPr lang="en-GB" sz="1200" b="1">
                          <a:solidFill>
                            <a:schemeClr val="bg1"/>
                          </a:solidFill>
                        </a:rPr>
                        <a:t>Description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Benefits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Drawbacks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extLst>
                  <a:ext uri="{0D108BD9-81ED-4DB2-BD59-A6C34878D82A}">
                    <a16:rowId xmlns:a16="http://schemas.microsoft.com/office/drawing/2014/main" val="2033120805"/>
                  </a:ext>
                </a:extLst>
              </a:tr>
              <a:tr h="151825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solidFill>
                            <a:schemeClr val="tx1"/>
                          </a:solidFill>
                        </a:rPr>
                        <a:t>Common platform across           in-house providers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1200"/>
                        <a:t>Implement a central procurement function and single IT system across the non-outsourced providers</a:t>
                      </a:r>
                    </a:p>
                    <a:p>
                      <a:pPr marL="171450" indent="-171450" algn="l">
                        <a:buFont typeface="Arial" panose="020B0604020202020204" pitchFamily="34" charset="0"/>
                        <a:buChar char="•"/>
                      </a:pPr>
                      <a:r>
                        <a:rPr lang="en-GB" sz="1200"/>
                        <a:t>No change to outsourced contracts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1200"/>
                        <a:t>Lower one off and recurring costs</a:t>
                      </a:r>
                    </a:p>
                    <a:p>
                      <a:pPr marL="171450" indent="-171450" algn="l">
                        <a:buFont typeface="Arial" panose="020B0604020202020204" pitchFamily="34" charset="0"/>
                        <a:buChar char="•"/>
                      </a:pPr>
                      <a:r>
                        <a:rPr lang="en-GB" sz="1200"/>
                        <a:t>Short time to deliver (est. 3-6 months)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Limited regional collaboration</a:t>
                      </a:r>
                    </a:p>
                    <a:p>
                      <a:pPr marL="0" indent="0" algn="l">
                        <a:buFont typeface="Arial" panose="020B0604020202020204" pitchFamily="34" charset="0"/>
                        <a:buNone/>
                      </a:pPr>
                      <a:endParaRPr lang="en-GB" sz="120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835965"/>
                  </a:ext>
                </a:extLst>
              </a:tr>
              <a:tr h="143336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solidFill>
                            <a:schemeClr val="tx1"/>
                          </a:solidFill>
                        </a:rPr>
                        <a:t>Consolidated operating model with    in-house providers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1200"/>
                        <a:t>Integrated model across the non-outsourced providers delivered by one service provider</a:t>
                      </a:r>
                    </a:p>
                    <a:p>
                      <a:pPr marL="171450" indent="-171450" algn="l">
                        <a:buFont typeface="Arial" panose="020B0604020202020204" pitchFamily="34" charset="0"/>
                        <a:buChar char="•"/>
                      </a:pPr>
                      <a:r>
                        <a:rPr lang="en-GB" sz="1200"/>
                        <a:t>No change to outsourced contracts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Potential for high recurring and one-off benefits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1200"/>
                        <a:t>Longer time to deliver (est. 14-17 months)</a:t>
                      </a:r>
                    </a:p>
                    <a:p>
                      <a:pPr marL="171450" indent="-171450" algn="l">
                        <a:buFont typeface="Arial" panose="020B0604020202020204" pitchFamily="34" charset="0"/>
                        <a:buChar char="•"/>
                      </a:pPr>
                      <a:r>
                        <a:rPr lang="en-GB" sz="1200"/>
                        <a:t>Lower net benefit compared to #3</a:t>
                      </a:r>
                    </a:p>
                    <a:p>
                      <a:pPr marL="171450" indent="-171450" algn="l">
                        <a:buFont typeface="Arial" panose="020B0604020202020204" pitchFamily="34" charset="0"/>
                        <a:buChar char="•"/>
                      </a:pPr>
                      <a:r>
                        <a:rPr lang="en-GB" sz="1200"/>
                        <a:t>Limited regional collaboration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2604145"/>
                  </a:ext>
                </a:extLst>
              </a:tr>
              <a:tr h="146578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solidFill>
                            <a:schemeClr val="tx1"/>
                          </a:solidFill>
                        </a:rPr>
                        <a:t>Single consolidated operating model across the region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Fully integrated single operating model across the region delivered by one service provider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Potential for high recurring and one-off benefits</a:t>
                      </a:r>
                    </a:p>
                    <a:p>
                      <a:pPr marL="171450" indent="-171450" algn="l">
                        <a:buFont typeface="Arial" panose="020B0604020202020204" pitchFamily="34" charset="0"/>
                        <a:buChar char="•"/>
                      </a:pPr>
                      <a:r>
                        <a:rPr lang="en-GB" sz="1200"/>
                        <a:t>Full regional collaboration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Longer time to deliver (est. 17 – 20 months)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75955615"/>
                  </a:ext>
                </a:extLst>
              </a:tr>
            </a:tbl>
          </a:graphicData>
        </a:graphic>
      </p:graphicFrame>
      <p:sp>
        <p:nvSpPr>
          <p:cNvPr id="13" name="Text Placeholder 22">
            <a:extLst>
              <a:ext uri="{FF2B5EF4-FFF2-40B4-BE49-F238E27FC236}">
                <a16:creationId xmlns:a16="http://schemas.microsoft.com/office/drawing/2014/main" id="{3F59F32E-7EDC-4AB6-809A-3F8FB8A5FEF9}"/>
              </a:ext>
            </a:extLst>
          </p:cNvPr>
          <p:cNvSpPr txBox="1">
            <a:spLocks/>
          </p:cNvSpPr>
          <p:nvPr/>
        </p:nvSpPr>
        <p:spPr>
          <a:xfrm>
            <a:off x="856747" y="1408697"/>
            <a:ext cx="3569755" cy="4040606"/>
          </a:xfrm>
          <a:prstGeom prst="rect">
            <a:avLst/>
          </a:prstGeom>
        </p:spPr>
        <p:txBody>
          <a:bodyPr lIns="91440" tIns="45720" rIns="91440" bIns="45720" anchor="t"/>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sz="1200" b="0" kern="0">
                <a:sym typeface="Arial"/>
              </a:rPr>
              <a:t>Regions can have a variety of separate contracts and logistics operations for walking aids with a mix of in-house operations and outsourced. Fragmented service delivery is likely to incur higher costs than delivery at scale. Warehousing, cleaning, monitoring systems and other support contracts could be consolidated under a regional model.</a:t>
            </a:r>
          </a:p>
          <a:p>
            <a:endParaRPr lang="en-GB" sz="1200" b="0" kern="0">
              <a:sym typeface="Arial"/>
            </a:endParaRPr>
          </a:p>
          <a:p>
            <a:endParaRPr lang="en-GB" sz="1200" b="0" kern="0">
              <a:sym typeface="Arial"/>
            </a:endParaRPr>
          </a:p>
          <a:p>
            <a:endParaRPr lang="en-GB" sz="1200" b="0" kern="0">
              <a:sym typeface="Arial"/>
            </a:endParaRPr>
          </a:p>
          <a:p>
            <a:endParaRPr lang="en-GB" sz="1200" b="0" kern="0">
              <a:sym typeface="Arial"/>
            </a:endParaRPr>
          </a:p>
          <a:p>
            <a:endParaRPr lang="en-GB" sz="1200" b="0" kern="0">
              <a:sym typeface="Arial"/>
            </a:endParaRPr>
          </a:p>
          <a:p>
            <a:endParaRPr lang="en-GB" sz="1200" b="0" kern="0">
              <a:sym typeface="Arial"/>
            </a:endParaRPr>
          </a:p>
          <a:p>
            <a:endParaRPr lang="en-GB" sz="1200" b="0" kern="0">
              <a:sym typeface="Arial"/>
            </a:endParaRPr>
          </a:p>
          <a:p>
            <a:endParaRPr lang="en-GB" sz="1200" b="0" kern="0">
              <a:sym typeface="Arial"/>
            </a:endParaRPr>
          </a:p>
          <a:p>
            <a:endParaRPr lang="en-GB" sz="1200" b="0" kern="0">
              <a:sym typeface="Arial"/>
            </a:endParaRPr>
          </a:p>
          <a:p>
            <a:r>
              <a:rPr lang="en-GB" sz="1200" b="0" kern="0">
                <a:sym typeface="Arial"/>
              </a:rPr>
              <a:t>A regional model would provide a consistent service for users through a consolidated operating platform. </a:t>
            </a:r>
            <a:endParaRPr lang="en-GB" sz="1200" b="0" kern="0">
              <a:cs typeface="Arial"/>
            </a:endParaRPr>
          </a:p>
        </p:txBody>
      </p:sp>
      <p:pic>
        <p:nvPicPr>
          <p:cNvPr id="14" name="Picture 13">
            <a:extLst>
              <a:ext uri="{FF2B5EF4-FFF2-40B4-BE49-F238E27FC236}">
                <a16:creationId xmlns:a16="http://schemas.microsoft.com/office/drawing/2014/main" id="{C4EDA3EC-100B-4AAD-B2EF-98B7191059E9}"/>
              </a:ext>
            </a:extLst>
          </p:cNvPr>
          <p:cNvPicPr>
            <a:picLocks noChangeAspect="1"/>
          </p:cNvPicPr>
          <p:nvPr/>
        </p:nvPicPr>
        <p:blipFill>
          <a:blip r:embed="rId2"/>
          <a:stretch>
            <a:fillRect/>
          </a:stretch>
        </p:blipFill>
        <p:spPr>
          <a:xfrm>
            <a:off x="1704422" y="3279660"/>
            <a:ext cx="1756432" cy="1551135"/>
          </a:xfrm>
          <a:prstGeom prst="rect">
            <a:avLst/>
          </a:prstGeom>
        </p:spPr>
      </p:pic>
      <p:sp>
        <p:nvSpPr>
          <p:cNvPr id="4" name="Rectangle: Rounded Corners 3">
            <a:extLst>
              <a:ext uri="{FF2B5EF4-FFF2-40B4-BE49-F238E27FC236}">
                <a16:creationId xmlns:a16="http://schemas.microsoft.com/office/drawing/2014/main" id="{BFB34A1F-68D0-4520-8E1C-94E2B8E205A0}"/>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924F9AB1-990F-4727-8FB7-02F2864FFC28}"/>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2630407D-DCF8-453A-B453-01092E03DB0C}"/>
              </a:ext>
            </a:extLst>
          </p:cNvPr>
          <p:cNvSpPr/>
          <p:nvPr/>
        </p:nvSpPr>
        <p:spPr bwMode="auto">
          <a:xfrm>
            <a:off x="-180575" y="5350376"/>
            <a:ext cx="725519" cy="972000"/>
          </a:xfrm>
          <a:prstGeom prst="roundRect">
            <a:avLst>
              <a:gd name="adj" fmla="val 20603"/>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FF1E0AE0-FFCC-4FCE-B57E-B68F14856FE7}"/>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8" name="Rectangle: Rounded Corners 7">
            <a:extLst>
              <a:ext uri="{FF2B5EF4-FFF2-40B4-BE49-F238E27FC236}">
                <a16:creationId xmlns:a16="http://schemas.microsoft.com/office/drawing/2014/main" id="{9D6590B4-2B2C-4BE3-959B-F76EC3C45ECA}"/>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Tree>
    <p:extLst>
      <p:ext uri="{BB962C8B-B14F-4D97-AF65-F5344CB8AC3E}">
        <p14:creationId xmlns:p14="http://schemas.microsoft.com/office/powerpoint/2010/main" val="91074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14AE-A0D1-4290-90B4-9197167BD4C2}"/>
              </a:ext>
            </a:extLst>
          </p:cNvPr>
          <p:cNvSpPr>
            <a:spLocks noGrp="1"/>
          </p:cNvSpPr>
          <p:nvPr>
            <p:ph type="title"/>
          </p:nvPr>
        </p:nvSpPr>
        <p:spPr/>
        <p:txBody>
          <a:bodyPr/>
          <a:lstStyle/>
          <a:p>
            <a:r>
              <a:rPr lang="en-GB"/>
              <a:t>Examples | Workflow map </a:t>
            </a:r>
          </a:p>
        </p:txBody>
      </p:sp>
      <p:graphicFrame>
        <p:nvGraphicFramePr>
          <p:cNvPr id="4" name="Table 3">
            <a:extLst>
              <a:ext uri="{FF2B5EF4-FFF2-40B4-BE49-F238E27FC236}">
                <a16:creationId xmlns:a16="http://schemas.microsoft.com/office/drawing/2014/main" id="{7CF6A04A-6E86-4D7F-A299-0ED2FE30EECC}"/>
              </a:ext>
            </a:extLst>
          </p:cNvPr>
          <p:cNvGraphicFramePr>
            <a:graphicFrameLocks noGrp="1"/>
          </p:cNvGraphicFramePr>
          <p:nvPr>
            <p:extLst>
              <p:ext uri="{D42A27DB-BD31-4B8C-83A1-F6EECF244321}">
                <p14:modId xmlns:p14="http://schemas.microsoft.com/office/powerpoint/2010/main" val="567525004"/>
              </p:ext>
            </p:extLst>
          </p:nvPr>
        </p:nvGraphicFramePr>
        <p:xfrm>
          <a:off x="651831" y="2533879"/>
          <a:ext cx="11180918" cy="3528000"/>
        </p:xfrm>
        <a:graphic>
          <a:graphicData uri="http://schemas.openxmlformats.org/drawingml/2006/table">
            <a:tbl>
              <a:tblPr bandRow="1">
                <a:tableStyleId>{5C22544A-7EE6-4342-B048-85BDC9FD1C3A}</a:tableStyleId>
              </a:tblPr>
              <a:tblGrid>
                <a:gridCol w="977899">
                  <a:extLst>
                    <a:ext uri="{9D8B030D-6E8A-4147-A177-3AD203B41FA5}">
                      <a16:colId xmlns:a16="http://schemas.microsoft.com/office/drawing/2014/main" val="4069600194"/>
                    </a:ext>
                  </a:extLst>
                </a:gridCol>
                <a:gridCol w="10203019">
                  <a:extLst>
                    <a:ext uri="{9D8B030D-6E8A-4147-A177-3AD203B41FA5}">
                      <a16:colId xmlns:a16="http://schemas.microsoft.com/office/drawing/2014/main" val="4198851041"/>
                    </a:ext>
                  </a:extLst>
                </a:gridCol>
              </a:tblGrid>
              <a:tr h="864000">
                <a:tc>
                  <a:txBody>
                    <a:bodyPr/>
                    <a:lstStyle/>
                    <a:p>
                      <a:r>
                        <a:rPr lang="en-GB" sz="900" b="1">
                          <a:solidFill>
                            <a:schemeClr val="bg1"/>
                          </a:solidFill>
                        </a:rPr>
                        <a:t>THERAPIST</a:t>
                      </a:r>
                      <a:endParaRPr lang="en-GB" sz="900" b="0">
                        <a:solidFill>
                          <a:schemeClr val="bg1"/>
                        </a:solidFill>
                      </a:endParaRPr>
                    </a:p>
                  </a:txBody>
                  <a:tcPr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1">
                        <a:lumMod val="90000"/>
                      </a:schemeClr>
                    </a:solidFill>
                  </a:tcPr>
                </a:tc>
                <a:tc>
                  <a:txBody>
                    <a:bodyPr/>
                    <a:lstStyle/>
                    <a:p>
                      <a:endParaRPr lang="en-GB" sz="900">
                        <a:solidFill>
                          <a:schemeClr val="tx1"/>
                        </a:solidFill>
                      </a:endParaRPr>
                    </a:p>
                  </a:txBody>
                  <a:tcPr anchor="ctr">
                    <a:lnL w="3175" cap="flat" cmpd="sng" algn="ctr">
                      <a:solidFill>
                        <a:schemeClr val="bg1"/>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155996744"/>
                  </a:ext>
                </a:extLst>
              </a:tr>
              <a:tr h="864000">
                <a:tc>
                  <a:txBody>
                    <a:bodyPr/>
                    <a:lstStyle/>
                    <a:p>
                      <a:r>
                        <a:rPr lang="en-GB" sz="900" b="1">
                          <a:solidFill>
                            <a:schemeClr val="bg1"/>
                          </a:solidFill>
                        </a:rPr>
                        <a:t>PATIENTS</a:t>
                      </a:r>
                    </a:p>
                  </a:txBody>
                  <a:tcPr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1">
                        <a:lumMod val="90000"/>
                      </a:schemeClr>
                    </a:solidFill>
                  </a:tcPr>
                </a:tc>
                <a:tc>
                  <a:txBody>
                    <a:bodyPr/>
                    <a:lstStyle/>
                    <a:p>
                      <a:endParaRPr lang="en-GB" sz="900">
                        <a:solidFill>
                          <a:schemeClr val="tx1"/>
                        </a:solidFill>
                      </a:endParaRPr>
                    </a:p>
                  </a:txBody>
                  <a:tcPr anchor="ctr">
                    <a:lnL w="3175" cap="flat" cmpd="sng" algn="ctr">
                      <a:solidFill>
                        <a:schemeClr val="bg1"/>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1273050"/>
                  </a:ext>
                </a:extLst>
              </a:tr>
              <a:tr h="864000">
                <a:tc>
                  <a:txBody>
                    <a:bodyPr/>
                    <a:lstStyle/>
                    <a:p>
                      <a:r>
                        <a:rPr lang="en-GB" sz="900" b="1">
                          <a:solidFill>
                            <a:schemeClr val="bg1"/>
                          </a:solidFill>
                        </a:rPr>
                        <a:t>WARD</a:t>
                      </a:r>
                    </a:p>
                  </a:txBody>
                  <a:tcPr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1">
                        <a:lumMod val="90000"/>
                      </a:schemeClr>
                    </a:solidFill>
                  </a:tcPr>
                </a:tc>
                <a:tc>
                  <a:txBody>
                    <a:bodyPr/>
                    <a:lstStyle/>
                    <a:p>
                      <a:endParaRPr lang="en-GB" sz="900">
                        <a:solidFill>
                          <a:schemeClr val="tx1"/>
                        </a:solidFill>
                      </a:endParaRPr>
                    </a:p>
                  </a:txBody>
                  <a:tcPr anchor="ctr">
                    <a:lnL w="3175" cap="flat" cmpd="sng" algn="ctr">
                      <a:solidFill>
                        <a:schemeClr val="bg1"/>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2111034"/>
                  </a:ext>
                </a:extLst>
              </a:tr>
              <a:tr h="936000">
                <a:tc>
                  <a:txBody>
                    <a:bodyPr/>
                    <a:lstStyle/>
                    <a:p>
                      <a:r>
                        <a:rPr lang="en-GB" sz="900" b="1">
                          <a:solidFill>
                            <a:schemeClr val="bg1"/>
                          </a:solidFill>
                        </a:rPr>
                        <a:t>EQUIPMENT PROVIDER</a:t>
                      </a:r>
                    </a:p>
                  </a:txBody>
                  <a:tcPr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1">
                        <a:lumMod val="90000"/>
                      </a:schemeClr>
                    </a:solidFill>
                  </a:tcPr>
                </a:tc>
                <a:tc>
                  <a:txBody>
                    <a:bodyPr/>
                    <a:lstStyle/>
                    <a:p>
                      <a:endParaRPr lang="en-GB" sz="900">
                        <a:solidFill>
                          <a:schemeClr val="tx1"/>
                        </a:solidFill>
                      </a:endParaRPr>
                    </a:p>
                  </a:txBody>
                  <a:tcPr anchor="ctr">
                    <a:lnL w="3175" cap="flat" cmpd="sng" algn="ctr">
                      <a:solidFill>
                        <a:schemeClr val="bg1"/>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2806315"/>
                  </a:ext>
                </a:extLst>
              </a:tr>
            </a:tbl>
          </a:graphicData>
        </a:graphic>
      </p:graphicFrame>
      <p:graphicFrame>
        <p:nvGraphicFramePr>
          <p:cNvPr id="5" name="Table 4">
            <a:extLst>
              <a:ext uri="{FF2B5EF4-FFF2-40B4-BE49-F238E27FC236}">
                <a16:creationId xmlns:a16="http://schemas.microsoft.com/office/drawing/2014/main" id="{190540D9-3264-4FF3-BDD0-A55D5F173F09}"/>
              </a:ext>
            </a:extLst>
          </p:cNvPr>
          <p:cNvGraphicFramePr>
            <a:graphicFrameLocks noGrp="1"/>
          </p:cNvGraphicFramePr>
          <p:nvPr>
            <p:extLst>
              <p:ext uri="{D42A27DB-BD31-4B8C-83A1-F6EECF244321}">
                <p14:modId xmlns:p14="http://schemas.microsoft.com/office/powerpoint/2010/main" val="1974173411"/>
              </p:ext>
            </p:extLst>
          </p:nvPr>
        </p:nvGraphicFramePr>
        <p:xfrm>
          <a:off x="661012" y="1624987"/>
          <a:ext cx="11164832" cy="828000"/>
        </p:xfrm>
        <a:graphic>
          <a:graphicData uri="http://schemas.openxmlformats.org/drawingml/2006/table">
            <a:tbl>
              <a:tblPr bandRow="1">
                <a:tableStyleId>{5C22544A-7EE6-4342-B048-85BDC9FD1C3A}</a:tableStyleId>
              </a:tblPr>
              <a:tblGrid>
                <a:gridCol w="965200">
                  <a:extLst>
                    <a:ext uri="{9D8B030D-6E8A-4147-A177-3AD203B41FA5}">
                      <a16:colId xmlns:a16="http://schemas.microsoft.com/office/drawing/2014/main" val="2398727725"/>
                    </a:ext>
                  </a:extLst>
                </a:gridCol>
                <a:gridCol w="10199632">
                  <a:extLst>
                    <a:ext uri="{9D8B030D-6E8A-4147-A177-3AD203B41FA5}">
                      <a16:colId xmlns:a16="http://schemas.microsoft.com/office/drawing/2014/main" val="3923056286"/>
                    </a:ext>
                  </a:extLst>
                </a:gridCol>
              </a:tblGrid>
              <a:tr h="828000">
                <a:tc>
                  <a:txBody>
                    <a:bodyPr/>
                    <a:lstStyle/>
                    <a:p>
                      <a:r>
                        <a:rPr lang="en-GB" sz="900" b="1">
                          <a:solidFill>
                            <a:schemeClr val="bg1"/>
                          </a:solidFill>
                        </a:rPr>
                        <a:t>HIGH-LEVEL</a:t>
                      </a:r>
                      <a:r>
                        <a:rPr lang="en-GB" sz="900" b="1" baseline="0">
                          <a:solidFill>
                            <a:schemeClr val="bg1"/>
                          </a:solidFill>
                        </a:rPr>
                        <a:t> </a:t>
                      </a:r>
                      <a:r>
                        <a:rPr lang="en-GB" sz="900" b="1">
                          <a:solidFill>
                            <a:schemeClr val="bg1"/>
                          </a:solidFill>
                        </a:rPr>
                        <a:t>DESCRIPTION</a:t>
                      </a:r>
                    </a:p>
                  </a:txBody>
                  <a:tcPr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5A5A5A"/>
                    </a:solidFill>
                  </a:tcPr>
                </a:tc>
                <a:tc>
                  <a:txBody>
                    <a:bodyPr/>
                    <a:lstStyle/>
                    <a:p>
                      <a:endParaRPr lang="en-GB" sz="900">
                        <a:solidFill>
                          <a:schemeClr val="tx1"/>
                        </a:solidFill>
                      </a:endParaRPr>
                    </a:p>
                  </a:txBody>
                  <a:tcPr anchor="ctr">
                    <a:lnL w="3175" cap="flat" cmpd="sng" algn="ctr">
                      <a:solidFill>
                        <a:schemeClr val="bg1"/>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1446294"/>
                  </a:ext>
                </a:extLst>
              </a:tr>
            </a:tbl>
          </a:graphicData>
        </a:graphic>
      </p:graphicFrame>
      <p:sp>
        <p:nvSpPr>
          <p:cNvPr id="6" name="Pentagon 83">
            <a:extLst>
              <a:ext uri="{FF2B5EF4-FFF2-40B4-BE49-F238E27FC236}">
                <a16:creationId xmlns:a16="http://schemas.microsoft.com/office/drawing/2014/main" id="{071DAEFF-3D2B-4D7F-8872-2760ECF05B7E}"/>
              </a:ext>
            </a:extLst>
          </p:cNvPr>
          <p:cNvSpPr/>
          <p:nvPr/>
        </p:nvSpPr>
        <p:spPr>
          <a:xfrm>
            <a:off x="1600559" y="1262900"/>
            <a:ext cx="4092651" cy="3004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1000" b="1" i="0" u="none" strike="noStrike" kern="1200" cap="none" spc="0" normalizeH="0" baseline="0" noProof="0">
                <a:ln>
                  <a:noFill/>
                </a:ln>
                <a:solidFill>
                  <a:srgbClr val="FFFFFF"/>
                </a:solidFill>
                <a:effectLst/>
                <a:uLnTx/>
                <a:uFillTx/>
                <a:latin typeface="+mj-lt"/>
                <a:ea typeface="+mn-ea"/>
                <a:cs typeface="+mn-cs"/>
              </a:rPr>
              <a:t>PATIENT CARE</a:t>
            </a:r>
          </a:p>
        </p:txBody>
      </p:sp>
      <p:sp>
        <p:nvSpPr>
          <p:cNvPr id="12" name="Rectangle 11">
            <a:extLst>
              <a:ext uri="{FF2B5EF4-FFF2-40B4-BE49-F238E27FC236}">
                <a16:creationId xmlns:a16="http://schemas.microsoft.com/office/drawing/2014/main" id="{C22F4C48-08A6-42EF-94B9-BAF2ECAC6ACF}"/>
              </a:ext>
            </a:extLst>
          </p:cNvPr>
          <p:cNvSpPr/>
          <p:nvPr/>
        </p:nvSpPr>
        <p:spPr>
          <a:xfrm>
            <a:off x="1596883" y="1742822"/>
            <a:ext cx="1647249" cy="56203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1" lang="en-GB" sz="900" b="0" i="0" u="none" strike="noStrike" kern="1200" cap="none" spc="0" normalizeH="0" baseline="0" noProof="0">
              <a:ln>
                <a:noFill/>
              </a:ln>
              <a:solidFill>
                <a:srgbClr val="000000"/>
              </a:solidFill>
              <a:effectLst/>
              <a:uLnTx/>
              <a:uFillTx/>
              <a:latin typeface="+mj-lt"/>
              <a:ea typeface="+mn-ea"/>
              <a:cs typeface="+mn-cs"/>
            </a:endParaRPr>
          </a:p>
        </p:txBody>
      </p:sp>
      <p:sp>
        <p:nvSpPr>
          <p:cNvPr id="18" name="Rectangle 17">
            <a:extLst>
              <a:ext uri="{FF2B5EF4-FFF2-40B4-BE49-F238E27FC236}">
                <a16:creationId xmlns:a16="http://schemas.microsoft.com/office/drawing/2014/main" id="{6509404C-42C7-41EA-904A-4F31D7FC18F8}"/>
              </a:ext>
            </a:extLst>
          </p:cNvPr>
          <p:cNvSpPr/>
          <p:nvPr/>
        </p:nvSpPr>
        <p:spPr>
          <a:xfrm>
            <a:off x="5142941" y="1681159"/>
            <a:ext cx="1478082" cy="56203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en-GB" sz="700" b="0" i="0" u="none" strike="noStrike" kern="1200" cap="none" spc="0" normalizeH="0" baseline="0" noProof="0">
                <a:ln>
                  <a:noFill/>
                </a:ln>
                <a:solidFill>
                  <a:srgbClr val="000000"/>
                </a:solidFill>
                <a:effectLst/>
                <a:uLnTx/>
                <a:uFillTx/>
                <a:latin typeface="+mj-lt"/>
                <a:ea typeface="+mn-ea"/>
                <a:cs typeface="+mn-cs"/>
              </a:rPr>
              <a:t>…</a:t>
            </a:r>
          </a:p>
        </p:txBody>
      </p:sp>
      <p:sp>
        <p:nvSpPr>
          <p:cNvPr id="19" name="Rectangle 18">
            <a:extLst>
              <a:ext uri="{FF2B5EF4-FFF2-40B4-BE49-F238E27FC236}">
                <a16:creationId xmlns:a16="http://schemas.microsoft.com/office/drawing/2014/main" id="{66D5099D-4283-42D8-86F3-8EE186356F68}"/>
              </a:ext>
            </a:extLst>
          </p:cNvPr>
          <p:cNvSpPr/>
          <p:nvPr/>
        </p:nvSpPr>
        <p:spPr>
          <a:xfrm>
            <a:off x="6713443" y="1681159"/>
            <a:ext cx="1382633" cy="56203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en-GB" sz="700" b="0" i="0" u="none" strike="noStrike" kern="1200" cap="none" spc="0" normalizeH="0" baseline="0" noProof="0">
                <a:ln>
                  <a:noFill/>
                </a:ln>
                <a:solidFill>
                  <a:srgbClr val="000000"/>
                </a:solidFill>
                <a:effectLst/>
                <a:uLnTx/>
                <a:uFillTx/>
                <a:latin typeface="+mj-lt"/>
                <a:ea typeface="+mn-ea"/>
                <a:cs typeface="+mn-cs"/>
              </a:rPr>
              <a:t>…</a:t>
            </a:r>
          </a:p>
        </p:txBody>
      </p:sp>
      <p:sp>
        <p:nvSpPr>
          <p:cNvPr id="20" name="Rectangle 19">
            <a:extLst>
              <a:ext uri="{FF2B5EF4-FFF2-40B4-BE49-F238E27FC236}">
                <a16:creationId xmlns:a16="http://schemas.microsoft.com/office/drawing/2014/main" id="{2901AE9E-2223-495B-A4BD-BA86BF4EBB65}"/>
              </a:ext>
            </a:extLst>
          </p:cNvPr>
          <p:cNvSpPr/>
          <p:nvPr/>
        </p:nvSpPr>
        <p:spPr>
          <a:xfrm>
            <a:off x="8188496" y="1681159"/>
            <a:ext cx="1246029" cy="56203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en-GB" sz="700" b="0" i="0" u="none" strike="noStrike" kern="1200" cap="none" spc="0" normalizeH="0" baseline="0" noProof="0">
                <a:ln>
                  <a:noFill/>
                </a:ln>
                <a:solidFill>
                  <a:srgbClr val="000000"/>
                </a:solidFill>
                <a:effectLst/>
                <a:uLnTx/>
                <a:uFillTx/>
                <a:latin typeface="+mj-lt"/>
                <a:ea typeface="+mn-ea"/>
                <a:cs typeface="+mn-cs"/>
              </a:rPr>
              <a:t>…</a:t>
            </a:r>
          </a:p>
        </p:txBody>
      </p:sp>
      <p:sp>
        <p:nvSpPr>
          <p:cNvPr id="21" name="Rectangle 20">
            <a:extLst>
              <a:ext uri="{FF2B5EF4-FFF2-40B4-BE49-F238E27FC236}">
                <a16:creationId xmlns:a16="http://schemas.microsoft.com/office/drawing/2014/main" id="{4C88DF9C-58BA-49FF-B995-A8AA7E8EF687}"/>
              </a:ext>
            </a:extLst>
          </p:cNvPr>
          <p:cNvSpPr/>
          <p:nvPr/>
        </p:nvSpPr>
        <p:spPr>
          <a:xfrm>
            <a:off x="9526945" y="1681159"/>
            <a:ext cx="1068172" cy="56203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en-GB" sz="700" b="0" i="0" u="none" strike="noStrike" kern="1200" cap="none" spc="0" normalizeH="0" baseline="0" noProof="0">
                <a:ln>
                  <a:noFill/>
                </a:ln>
                <a:solidFill>
                  <a:srgbClr val="000000"/>
                </a:solidFill>
                <a:effectLst/>
                <a:uLnTx/>
                <a:uFillTx/>
                <a:latin typeface="+mj-lt"/>
                <a:ea typeface="+mn-ea"/>
                <a:cs typeface="+mn-cs"/>
              </a:rPr>
              <a:t>…</a:t>
            </a:r>
          </a:p>
        </p:txBody>
      </p:sp>
      <p:sp>
        <p:nvSpPr>
          <p:cNvPr id="22" name="Rectangle 21">
            <a:extLst>
              <a:ext uri="{FF2B5EF4-FFF2-40B4-BE49-F238E27FC236}">
                <a16:creationId xmlns:a16="http://schemas.microsoft.com/office/drawing/2014/main" id="{F9C6C46E-A967-472B-A272-0C0C5093E355}"/>
              </a:ext>
            </a:extLst>
          </p:cNvPr>
          <p:cNvSpPr/>
          <p:nvPr/>
        </p:nvSpPr>
        <p:spPr>
          <a:xfrm>
            <a:off x="10687534" y="1681159"/>
            <a:ext cx="968657" cy="56203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en-GB" sz="700" b="0" i="0" u="none" strike="noStrike" kern="1200" cap="none" spc="0" normalizeH="0" baseline="0" noProof="0">
                <a:ln>
                  <a:noFill/>
                </a:ln>
                <a:solidFill>
                  <a:srgbClr val="000000"/>
                </a:solidFill>
                <a:effectLst/>
                <a:uLnTx/>
                <a:uFillTx/>
                <a:latin typeface="+mj-lt"/>
                <a:ea typeface="+mn-ea"/>
                <a:cs typeface="+mn-cs"/>
              </a:rPr>
              <a:t>…</a:t>
            </a:r>
          </a:p>
        </p:txBody>
      </p:sp>
      <p:sp>
        <p:nvSpPr>
          <p:cNvPr id="52" name="Rectangle 51">
            <a:extLst>
              <a:ext uri="{FF2B5EF4-FFF2-40B4-BE49-F238E27FC236}">
                <a16:creationId xmlns:a16="http://schemas.microsoft.com/office/drawing/2014/main" id="{E73778C8-AD2D-4094-8ED1-C956A7A9B9CC}"/>
              </a:ext>
            </a:extLst>
          </p:cNvPr>
          <p:cNvSpPr/>
          <p:nvPr/>
        </p:nvSpPr>
        <p:spPr>
          <a:xfrm>
            <a:off x="1670327" y="3495301"/>
            <a:ext cx="2912075" cy="612000"/>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defRPr/>
            </a:pPr>
            <a:r>
              <a:rPr kumimoji="1" lang="en-GB" sz="800" b="0" i="0" u="none" strike="noStrike" kern="1200" cap="none" spc="0" normalizeH="0" baseline="0" noProof="0">
                <a:ln>
                  <a:noFill/>
                </a:ln>
                <a:solidFill>
                  <a:srgbClr val="000000"/>
                </a:solidFill>
                <a:effectLst/>
                <a:uLnTx/>
                <a:uFillTx/>
                <a:latin typeface="+mj-lt"/>
                <a:ea typeface="+mn-ea"/>
                <a:cs typeface="+mn-cs"/>
              </a:rPr>
              <a:t>Receives equipment from the ward. </a:t>
            </a:r>
            <a:r>
              <a:rPr kumimoji="1" lang="en-GB" sz="800">
                <a:solidFill>
                  <a:srgbClr val="000000"/>
                </a:solidFill>
                <a:latin typeface="+mj-lt"/>
              </a:rPr>
              <a:t>Where possible, relatives were previously encouraged to bring the patient’s own aid to the ward, but with visiting restrictions and increased IPC guidelines this has not happened for the past 12 months)</a:t>
            </a:r>
          </a:p>
        </p:txBody>
      </p:sp>
      <p:sp>
        <p:nvSpPr>
          <p:cNvPr id="53" name="Rectangle 52">
            <a:extLst>
              <a:ext uri="{FF2B5EF4-FFF2-40B4-BE49-F238E27FC236}">
                <a16:creationId xmlns:a16="http://schemas.microsoft.com/office/drawing/2014/main" id="{D6ADE4E3-1F15-4D5B-A9B9-BAD503F723A1}"/>
              </a:ext>
            </a:extLst>
          </p:cNvPr>
          <p:cNvSpPr/>
          <p:nvPr/>
        </p:nvSpPr>
        <p:spPr>
          <a:xfrm>
            <a:off x="1670328" y="2658026"/>
            <a:ext cx="1647249" cy="612000"/>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45720" rIns="36000" bIns="45720" rtlCol="0" anchor="ctr"/>
          <a:lstStyle/>
          <a:p>
            <a:pPr algn="ctr">
              <a:defRPr/>
            </a:pPr>
            <a:r>
              <a:rPr kumimoji="1" lang="en-GB" sz="800">
                <a:solidFill>
                  <a:srgbClr val="000000"/>
                </a:solidFill>
                <a:latin typeface="+mj-lt"/>
              </a:rPr>
              <a:t>Identifies the patient needs a walking aid: walking stick, elbow crutch, zimmer frame, or rollator frame</a:t>
            </a:r>
          </a:p>
        </p:txBody>
      </p:sp>
      <p:cxnSp>
        <p:nvCxnSpPr>
          <p:cNvPr id="54" name="Straight Arrow Connector 53">
            <a:extLst>
              <a:ext uri="{FF2B5EF4-FFF2-40B4-BE49-F238E27FC236}">
                <a16:creationId xmlns:a16="http://schemas.microsoft.com/office/drawing/2014/main" id="{A77A1BE3-D47B-45CB-8154-9ABA794DEE2B}"/>
              </a:ext>
            </a:extLst>
          </p:cNvPr>
          <p:cNvCxnSpPr>
            <a:cxnSpLocks/>
          </p:cNvCxnSpPr>
          <p:nvPr/>
        </p:nvCxnSpPr>
        <p:spPr>
          <a:xfrm>
            <a:off x="2490898" y="3270026"/>
            <a:ext cx="0" cy="225275"/>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FB5D509-90A4-48D8-A352-C21C74E05B9B}"/>
              </a:ext>
            </a:extLst>
          </p:cNvPr>
          <p:cNvSpPr/>
          <p:nvPr/>
        </p:nvSpPr>
        <p:spPr>
          <a:xfrm>
            <a:off x="1674005" y="1791886"/>
            <a:ext cx="1889757" cy="461665"/>
          </a:xfrm>
          <a:prstGeom prst="rect">
            <a:avLst/>
          </a:prstGeom>
        </p:spPr>
        <p:txBody>
          <a:bodyPr wrap="square">
            <a:spAutoFit/>
          </a:bodyPr>
          <a:lstStyle/>
          <a:p>
            <a:pPr lvl="0" algn="ctr">
              <a:defRPr/>
            </a:pPr>
            <a:r>
              <a:rPr kumimoji="1" lang="en-GB" sz="800">
                <a:solidFill>
                  <a:srgbClr val="000000"/>
                </a:solidFill>
              </a:rPr>
              <a:t>Patient receives a walking aid device to be used while patient remains on the ward</a:t>
            </a:r>
          </a:p>
        </p:txBody>
      </p:sp>
      <p:cxnSp>
        <p:nvCxnSpPr>
          <p:cNvPr id="57" name="Straight Arrow Connector 56">
            <a:extLst>
              <a:ext uri="{FF2B5EF4-FFF2-40B4-BE49-F238E27FC236}">
                <a16:creationId xmlns:a16="http://schemas.microsoft.com/office/drawing/2014/main" id="{D1D6FF26-B6F1-4609-897C-41072E888600}"/>
              </a:ext>
            </a:extLst>
          </p:cNvPr>
          <p:cNvCxnSpPr/>
          <p:nvPr/>
        </p:nvCxnSpPr>
        <p:spPr>
          <a:xfrm flipV="1">
            <a:off x="4123454" y="3248458"/>
            <a:ext cx="0" cy="246843"/>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DA17211-FA87-43F8-B5BA-755E221B8817}"/>
              </a:ext>
            </a:extLst>
          </p:cNvPr>
          <p:cNvSpPr/>
          <p:nvPr/>
        </p:nvSpPr>
        <p:spPr>
          <a:xfrm>
            <a:off x="3647847" y="2649418"/>
            <a:ext cx="2760898" cy="610617"/>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45720" rIns="36000" bIns="45720" rtlCol="0" anchor="ctr"/>
          <a:lstStyle/>
          <a:p>
            <a:pPr algn="ctr">
              <a:defRPr/>
            </a:pPr>
            <a:r>
              <a:rPr kumimoji="1" lang="en-GB" sz="800">
                <a:solidFill>
                  <a:srgbClr val="000000"/>
                </a:solidFill>
                <a:latin typeface="+mj-lt"/>
              </a:rPr>
              <a:t>Patient assessed for on-going need of walking aid. Where the patient requires an aid following discharge, the therapy team orders equipment for discharge from the equipment service provided by the relevant local authority</a:t>
            </a:r>
          </a:p>
        </p:txBody>
      </p:sp>
      <p:sp>
        <p:nvSpPr>
          <p:cNvPr id="59" name="Rectangle 58">
            <a:extLst>
              <a:ext uri="{FF2B5EF4-FFF2-40B4-BE49-F238E27FC236}">
                <a16:creationId xmlns:a16="http://schemas.microsoft.com/office/drawing/2014/main" id="{D19E3DE8-A4A9-4CCA-B446-1C7D3632141D}"/>
              </a:ext>
            </a:extLst>
          </p:cNvPr>
          <p:cNvSpPr/>
          <p:nvPr/>
        </p:nvSpPr>
        <p:spPr>
          <a:xfrm>
            <a:off x="3511743" y="1821622"/>
            <a:ext cx="1389793" cy="461665"/>
          </a:xfrm>
          <a:prstGeom prst="rect">
            <a:avLst/>
          </a:prstGeom>
        </p:spPr>
        <p:txBody>
          <a:bodyPr wrap="square">
            <a:spAutoFit/>
          </a:bodyPr>
          <a:lstStyle/>
          <a:p>
            <a:pPr lvl="0" algn="ctr">
              <a:defRPr/>
            </a:pPr>
            <a:r>
              <a:rPr kumimoji="1" lang="en-GB" sz="800">
                <a:solidFill>
                  <a:srgbClr val="000000"/>
                </a:solidFill>
              </a:rPr>
              <a:t>Patient is assessed for need of walking aid following discharge</a:t>
            </a:r>
          </a:p>
        </p:txBody>
      </p:sp>
      <p:sp>
        <p:nvSpPr>
          <p:cNvPr id="60" name="Rectangle 59">
            <a:extLst>
              <a:ext uri="{FF2B5EF4-FFF2-40B4-BE49-F238E27FC236}">
                <a16:creationId xmlns:a16="http://schemas.microsoft.com/office/drawing/2014/main" id="{9F44314C-9E25-4F68-914C-5B1962EAAC6D}"/>
              </a:ext>
            </a:extLst>
          </p:cNvPr>
          <p:cNvSpPr/>
          <p:nvPr/>
        </p:nvSpPr>
        <p:spPr>
          <a:xfrm>
            <a:off x="1672470" y="4355654"/>
            <a:ext cx="720000" cy="612000"/>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defRPr/>
            </a:pPr>
            <a:r>
              <a:rPr kumimoji="1" lang="en-GB" sz="800">
                <a:solidFill>
                  <a:srgbClr val="000000"/>
                </a:solidFill>
                <a:latin typeface="+mj-lt"/>
              </a:rPr>
              <a:t>Walking aid provided from ward stock.</a:t>
            </a:r>
          </a:p>
        </p:txBody>
      </p:sp>
      <p:cxnSp>
        <p:nvCxnSpPr>
          <p:cNvPr id="61" name="Straight Arrow Connector 60">
            <a:extLst>
              <a:ext uri="{FF2B5EF4-FFF2-40B4-BE49-F238E27FC236}">
                <a16:creationId xmlns:a16="http://schemas.microsoft.com/office/drawing/2014/main" id="{62010173-EF45-4E99-8BF4-916369C4F942}"/>
              </a:ext>
            </a:extLst>
          </p:cNvPr>
          <p:cNvCxnSpPr/>
          <p:nvPr/>
        </p:nvCxnSpPr>
        <p:spPr>
          <a:xfrm flipV="1">
            <a:off x="2035301" y="4107301"/>
            <a:ext cx="0" cy="246843"/>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00646FE-6FBE-4418-8EBD-1DF81051DFDA}"/>
              </a:ext>
            </a:extLst>
          </p:cNvPr>
          <p:cNvCxnSpPr>
            <a:cxnSpLocks/>
          </p:cNvCxnSpPr>
          <p:nvPr/>
        </p:nvCxnSpPr>
        <p:spPr>
          <a:xfrm>
            <a:off x="6197025" y="3270026"/>
            <a:ext cx="0" cy="1104322"/>
          </a:xfrm>
          <a:prstGeom prst="straightConnector1">
            <a:avLst/>
          </a:prstGeom>
          <a:ln>
            <a:solidFill>
              <a:schemeClr val="tx1">
                <a:lumMod val="75000"/>
                <a:lumOff val="2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08534E8C-DC9A-4ADA-8633-69E9B2DE3DDE}"/>
              </a:ext>
            </a:extLst>
          </p:cNvPr>
          <p:cNvSpPr/>
          <p:nvPr/>
        </p:nvSpPr>
        <p:spPr>
          <a:xfrm>
            <a:off x="5836804" y="4384339"/>
            <a:ext cx="720000" cy="612000"/>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defRPr/>
            </a:pPr>
            <a:r>
              <a:rPr kumimoji="1" lang="en-GB" sz="800">
                <a:solidFill>
                  <a:srgbClr val="000000"/>
                </a:solidFill>
                <a:latin typeface="+mj-lt"/>
              </a:rPr>
              <a:t>Ward equipment returned</a:t>
            </a:r>
          </a:p>
        </p:txBody>
      </p:sp>
      <p:sp>
        <p:nvSpPr>
          <p:cNvPr id="66" name="Arrow: Chevron 65">
            <a:extLst>
              <a:ext uri="{FF2B5EF4-FFF2-40B4-BE49-F238E27FC236}">
                <a16:creationId xmlns:a16="http://schemas.microsoft.com/office/drawing/2014/main" id="{6C4FE609-AEE3-4241-A5F2-18EE4CEB391E}"/>
              </a:ext>
            </a:extLst>
          </p:cNvPr>
          <p:cNvSpPr/>
          <p:nvPr/>
        </p:nvSpPr>
        <p:spPr bwMode="auto">
          <a:xfrm>
            <a:off x="5604759" y="1266513"/>
            <a:ext cx="3600000" cy="29160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sz="1000" b="1">
                <a:solidFill>
                  <a:srgbClr val="FFFFFF"/>
                </a:solidFill>
                <a:latin typeface="+mj-lt"/>
              </a:rPr>
              <a:t>RETURN &amp; RECOLLECTION</a:t>
            </a:r>
          </a:p>
        </p:txBody>
      </p:sp>
      <p:sp>
        <p:nvSpPr>
          <p:cNvPr id="67" name="Arrow: Chevron 66">
            <a:extLst>
              <a:ext uri="{FF2B5EF4-FFF2-40B4-BE49-F238E27FC236}">
                <a16:creationId xmlns:a16="http://schemas.microsoft.com/office/drawing/2014/main" id="{A31FC7A6-8B58-46ED-A244-362A596A0E7B}"/>
              </a:ext>
            </a:extLst>
          </p:cNvPr>
          <p:cNvSpPr/>
          <p:nvPr/>
        </p:nvSpPr>
        <p:spPr bwMode="auto">
          <a:xfrm>
            <a:off x="9127680" y="1256757"/>
            <a:ext cx="2700000" cy="29160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sz="1000" b="1">
                <a:solidFill>
                  <a:srgbClr val="FFFFFF"/>
                </a:solidFill>
                <a:latin typeface="+mj-lt"/>
              </a:rPr>
              <a:t>CLEAN &amp; RESTOCK</a:t>
            </a:r>
          </a:p>
        </p:txBody>
      </p:sp>
      <p:sp>
        <p:nvSpPr>
          <p:cNvPr id="69" name="Rectangle 68">
            <a:extLst>
              <a:ext uri="{FF2B5EF4-FFF2-40B4-BE49-F238E27FC236}">
                <a16:creationId xmlns:a16="http://schemas.microsoft.com/office/drawing/2014/main" id="{E1F826D4-DF54-4B8D-A185-1C8409C6170E}"/>
              </a:ext>
            </a:extLst>
          </p:cNvPr>
          <p:cNvSpPr/>
          <p:nvPr/>
        </p:nvSpPr>
        <p:spPr>
          <a:xfrm>
            <a:off x="9359857" y="4388287"/>
            <a:ext cx="1647249" cy="612000"/>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45720" rIns="36000" bIns="45720" rtlCol="0" anchor="ctr"/>
          <a:lstStyle/>
          <a:p>
            <a:pPr algn="ctr">
              <a:defRPr/>
            </a:pPr>
            <a:r>
              <a:rPr kumimoji="1" lang="en-GB" sz="800">
                <a:solidFill>
                  <a:srgbClr val="000000"/>
                </a:solidFill>
                <a:latin typeface="+mj-lt"/>
              </a:rPr>
              <a:t>Walking aid checked for damage, general wear and tear. If none, cleaned with soapy water/ low level disinfectant and re-stocked</a:t>
            </a:r>
          </a:p>
        </p:txBody>
      </p:sp>
      <p:cxnSp>
        <p:nvCxnSpPr>
          <p:cNvPr id="70" name="Straight Arrow Connector 69">
            <a:extLst>
              <a:ext uri="{FF2B5EF4-FFF2-40B4-BE49-F238E27FC236}">
                <a16:creationId xmlns:a16="http://schemas.microsoft.com/office/drawing/2014/main" id="{9DC2F6DF-60A3-47AE-BA75-448DEDFDE93C}"/>
              </a:ext>
            </a:extLst>
          </p:cNvPr>
          <p:cNvCxnSpPr>
            <a:cxnSpLocks/>
            <a:stCxn id="64" idx="3"/>
            <a:endCxn id="69" idx="1"/>
          </p:cNvCxnSpPr>
          <p:nvPr/>
        </p:nvCxnSpPr>
        <p:spPr>
          <a:xfrm>
            <a:off x="6556804" y="4690339"/>
            <a:ext cx="2803053" cy="3948"/>
          </a:xfrm>
          <a:prstGeom prst="straightConnector1">
            <a:avLst/>
          </a:prstGeom>
          <a:ln>
            <a:solidFill>
              <a:schemeClr val="tx1">
                <a:lumMod val="75000"/>
                <a:lumOff val="2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45ADABF9-8C49-40A4-9EC7-3EF4A721DF83}"/>
              </a:ext>
            </a:extLst>
          </p:cNvPr>
          <p:cNvSpPr/>
          <p:nvPr/>
        </p:nvSpPr>
        <p:spPr>
          <a:xfrm>
            <a:off x="5263784" y="5287525"/>
            <a:ext cx="812444" cy="610617"/>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defRPr/>
            </a:pPr>
            <a:r>
              <a:rPr kumimoji="1" lang="en-GB" sz="800">
                <a:solidFill>
                  <a:srgbClr val="000000"/>
                </a:solidFill>
                <a:latin typeface="+mj-lt"/>
              </a:rPr>
              <a:t>Deliver walking aid to patient’s home address</a:t>
            </a:r>
          </a:p>
        </p:txBody>
      </p:sp>
      <p:sp>
        <p:nvSpPr>
          <p:cNvPr id="77" name="Rectangle 76">
            <a:extLst>
              <a:ext uri="{FF2B5EF4-FFF2-40B4-BE49-F238E27FC236}">
                <a16:creationId xmlns:a16="http://schemas.microsoft.com/office/drawing/2014/main" id="{311BDCB6-33E6-49C4-9A14-8A853E26A916}"/>
              </a:ext>
            </a:extLst>
          </p:cNvPr>
          <p:cNvSpPr/>
          <p:nvPr/>
        </p:nvSpPr>
        <p:spPr>
          <a:xfrm>
            <a:off x="4640775" y="3490389"/>
            <a:ext cx="1455222" cy="612000"/>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defRPr/>
            </a:pPr>
            <a:r>
              <a:rPr kumimoji="1" lang="en-GB" sz="800">
                <a:solidFill>
                  <a:srgbClr val="000000"/>
                </a:solidFill>
                <a:latin typeface="+mj-lt"/>
              </a:rPr>
              <a:t>Receives</a:t>
            </a:r>
            <a:r>
              <a:rPr kumimoji="1" lang="en-GB" sz="800" b="0" i="0" u="none" strike="noStrike" kern="1200" cap="none" spc="0" normalizeH="0" baseline="0" noProof="0">
                <a:ln>
                  <a:noFill/>
                </a:ln>
                <a:solidFill>
                  <a:srgbClr val="000000"/>
                </a:solidFill>
                <a:effectLst/>
                <a:uLnTx/>
                <a:uFillTx/>
                <a:latin typeface="+mj-lt"/>
                <a:ea typeface="+mn-ea"/>
                <a:cs typeface="+mn-cs"/>
              </a:rPr>
              <a:t> walking aid from equipment provider or, if discharge imminent, provided by the ward sub-stores</a:t>
            </a:r>
            <a:endParaRPr kumimoji="1" lang="en-GB" sz="800">
              <a:solidFill>
                <a:srgbClr val="000000"/>
              </a:solidFill>
              <a:latin typeface="+mj-lt"/>
            </a:endParaRPr>
          </a:p>
        </p:txBody>
      </p:sp>
      <p:cxnSp>
        <p:nvCxnSpPr>
          <p:cNvPr id="78" name="Straight Arrow Connector 77">
            <a:extLst>
              <a:ext uri="{FF2B5EF4-FFF2-40B4-BE49-F238E27FC236}">
                <a16:creationId xmlns:a16="http://schemas.microsoft.com/office/drawing/2014/main" id="{0AFD37D3-3AB3-4DBD-A4CE-A87DE417B678}"/>
              </a:ext>
            </a:extLst>
          </p:cNvPr>
          <p:cNvCxnSpPr>
            <a:cxnSpLocks/>
          </p:cNvCxnSpPr>
          <p:nvPr/>
        </p:nvCxnSpPr>
        <p:spPr>
          <a:xfrm>
            <a:off x="5358553" y="3248458"/>
            <a:ext cx="0" cy="225275"/>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CC06F51-8836-46B3-B24D-4DB472A3BECF}"/>
              </a:ext>
            </a:extLst>
          </p:cNvPr>
          <p:cNvCxnSpPr>
            <a:cxnSpLocks/>
          </p:cNvCxnSpPr>
          <p:nvPr/>
        </p:nvCxnSpPr>
        <p:spPr>
          <a:xfrm flipH="1" flipV="1">
            <a:off x="5657060" y="4124321"/>
            <a:ext cx="12946" cy="1163204"/>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A2FFD51F-FF0B-4BAD-A2E8-E50F76F0590A}"/>
              </a:ext>
            </a:extLst>
          </p:cNvPr>
          <p:cNvSpPr/>
          <p:nvPr/>
        </p:nvSpPr>
        <p:spPr>
          <a:xfrm>
            <a:off x="5042312" y="1823060"/>
            <a:ext cx="1488538" cy="461665"/>
          </a:xfrm>
          <a:prstGeom prst="rect">
            <a:avLst/>
          </a:prstGeom>
        </p:spPr>
        <p:txBody>
          <a:bodyPr wrap="square">
            <a:spAutoFit/>
          </a:bodyPr>
          <a:lstStyle/>
          <a:p>
            <a:pPr lvl="0" algn="ctr">
              <a:defRPr/>
            </a:pPr>
            <a:r>
              <a:rPr kumimoji="1" lang="en-GB" sz="800">
                <a:solidFill>
                  <a:srgbClr val="000000"/>
                </a:solidFill>
              </a:rPr>
              <a:t>Ward equipment is returned, and ‘take-home’ walking aid ordered for patient</a:t>
            </a:r>
          </a:p>
        </p:txBody>
      </p:sp>
      <p:sp>
        <p:nvSpPr>
          <p:cNvPr id="82" name="Rectangle 81">
            <a:extLst>
              <a:ext uri="{FF2B5EF4-FFF2-40B4-BE49-F238E27FC236}">
                <a16:creationId xmlns:a16="http://schemas.microsoft.com/office/drawing/2014/main" id="{931A5327-976F-4FDD-A5AB-1FB0C4BD8347}"/>
              </a:ext>
            </a:extLst>
          </p:cNvPr>
          <p:cNvSpPr/>
          <p:nvPr/>
        </p:nvSpPr>
        <p:spPr>
          <a:xfrm>
            <a:off x="4482730" y="4384339"/>
            <a:ext cx="720000" cy="612000"/>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defRPr/>
            </a:pPr>
            <a:r>
              <a:rPr kumimoji="1" lang="en-GB" sz="800">
                <a:solidFill>
                  <a:srgbClr val="000000"/>
                </a:solidFill>
                <a:latin typeface="+mj-lt"/>
              </a:rPr>
              <a:t>Walking aid provided from sub-stores</a:t>
            </a:r>
          </a:p>
        </p:txBody>
      </p:sp>
      <p:cxnSp>
        <p:nvCxnSpPr>
          <p:cNvPr id="83" name="Straight Arrow Connector 82">
            <a:extLst>
              <a:ext uri="{FF2B5EF4-FFF2-40B4-BE49-F238E27FC236}">
                <a16:creationId xmlns:a16="http://schemas.microsoft.com/office/drawing/2014/main" id="{D7170C87-C499-4295-BCC8-99B9FE1FEE47}"/>
              </a:ext>
            </a:extLst>
          </p:cNvPr>
          <p:cNvCxnSpPr>
            <a:cxnSpLocks/>
          </p:cNvCxnSpPr>
          <p:nvPr/>
        </p:nvCxnSpPr>
        <p:spPr>
          <a:xfrm flipV="1">
            <a:off x="4837271" y="4102389"/>
            <a:ext cx="0" cy="28195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CCBD1A91-AB27-452C-AF89-27EBD4FBF689}"/>
              </a:ext>
            </a:extLst>
          </p:cNvPr>
          <p:cNvSpPr/>
          <p:nvPr/>
        </p:nvSpPr>
        <p:spPr>
          <a:xfrm>
            <a:off x="4482729" y="5289791"/>
            <a:ext cx="720001" cy="610617"/>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defRPr/>
            </a:pPr>
            <a:r>
              <a:rPr kumimoji="1" lang="en-GB" sz="800">
                <a:solidFill>
                  <a:srgbClr val="000000"/>
                </a:solidFill>
                <a:latin typeface="+mj-lt"/>
              </a:rPr>
              <a:t>Replenish ward sub-stores</a:t>
            </a:r>
          </a:p>
        </p:txBody>
      </p:sp>
      <p:cxnSp>
        <p:nvCxnSpPr>
          <p:cNvPr id="90" name="Straight Arrow Connector 89">
            <a:extLst>
              <a:ext uri="{FF2B5EF4-FFF2-40B4-BE49-F238E27FC236}">
                <a16:creationId xmlns:a16="http://schemas.microsoft.com/office/drawing/2014/main" id="{F04178D7-1797-49C4-9934-1295690D5385}"/>
              </a:ext>
            </a:extLst>
          </p:cNvPr>
          <p:cNvCxnSpPr>
            <a:cxnSpLocks/>
          </p:cNvCxnSpPr>
          <p:nvPr/>
        </p:nvCxnSpPr>
        <p:spPr>
          <a:xfrm flipV="1">
            <a:off x="4842730" y="4996339"/>
            <a:ext cx="0" cy="293452"/>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A3D59795-74FD-4B95-961D-D72BFC47FD63}"/>
              </a:ext>
            </a:extLst>
          </p:cNvPr>
          <p:cNvSpPr/>
          <p:nvPr/>
        </p:nvSpPr>
        <p:spPr>
          <a:xfrm>
            <a:off x="6356758" y="3490389"/>
            <a:ext cx="2468953" cy="612000"/>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defRPr/>
            </a:pPr>
            <a:r>
              <a:rPr kumimoji="1" lang="en-GB" sz="800">
                <a:solidFill>
                  <a:srgbClr val="000000"/>
                </a:solidFill>
                <a:latin typeface="+mj-lt"/>
              </a:rPr>
              <a:t>Provided with telephone number  and advised to contact equipment provider to arrange collection. </a:t>
            </a:r>
          </a:p>
        </p:txBody>
      </p:sp>
      <p:sp>
        <p:nvSpPr>
          <p:cNvPr id="97" name="Rectangle 96">
            <a:extLst>
              <a:ext uri="{FF2B5EF4-FFF2-40B4-BE49-F238E27FC236}">
                <a16:creationId xmlns:a16="http://schemas.microsoft.com/office/drawing/2014/main" id="{D772F9C8-6E3F-4D3E-BBA8-F908D9349892}"/>
              </a:ext>
            </a:extLst>
          </p:cNvPr>
          <p:cNvSpPr/>
          <p:nvPr/>
        </p:nvSpPr>
        <p:spPr>
          <a:xfrm>
            <a:off x="7185012" y="5300547"/>
            <a:ext cx="812444" cy="610617"/>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defRPr/>
            </a:pPr>
            <a:r>
              <a:rPr kumimoji="1" lang="en-GB" sz="800">
                <a:solidFill>
                  <a:srgbClr val="000000"/>
                </a:solidFill>
                <a:latin typeface="+mj-lt"/>
              </a:rPr>
              <a:t>Collects equipment from Patient</a:t>
            </a:r>
          </a:p>
        </p:txBody>
      </p:sp>
      <p:cxnSp>
        <p:nvCxnSpPr>
          <p:cNvPr id="99" name="Straight Arrow Connector 98">
            <a:extLst>
              <a:ext uri="{FF2B5EF4-FFF2-40B4-BE49-F238E27FC236}">
                <a16:creationId xmlns:a16="http://schemas.microsoft.com/office/drawing/2014/main" id="{F11BDABF-BF33-4D79-94F0-7F15D254D8D5}"/>
              </a:ext>
            </a:extLst>
          </p:cNvPr>
          <p:cNvCxnSpPr>
            <a:cxnSpLocks/>
            <a:stCxn id="96" idx="2"/>
            <a:endCxn id="97" idx="0"/>
          </p:cNvCxnSpPr>
          <p:nvPr/>
        </p:nvCxnSpPr>
        <p:spPr>
          <a:xfrm flipH="1">
            <a:off x="7591234" y="4102389"/>
            <a:ext cx="1" cy="1198158"/>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E3036C8C-1CAA-4443-9AFF-4156503769D7}"/>
              </a:ext>
            </a:extLst>
          </p:cNvPr>
          <p:cNvSpPr txBox="1"/>
          <p:nvPr/>
        </p:nvSpPr>
        <p:spPr>
          <a:xfrm>
            <a:off x="7984562" y="5282237"/>
            <a:ext cx="1647249" cy="597595"/>
          </a:xfrm>
          <a:prstGeom prst="rect">
            <a:avLst/>
          </a:prstGeom>
          <a:noFill/>
        </p:spPr>
        <p:txBody>
          <a:bodyPr wrap="square" rtlCol="0">
            <a:noAutofit/>
          </a:bodyPr>
          <a:lstStyle/>
          <a:p>
            <a:r>
              <a:rPr lang="en-GB" sz="900">
                <a:solidFill>
                  <a:schemeClr val="accent4"/>
                </a:solidFill>
                <a:latin typeface="+mn-lt"/>
              </a:rPr>
              <a:t>What happens to this equipment?</a:t>
            </a:r>
          </a:p>
        </p:txBody>
      </p:sp>
      <p:sp>
        <p:nvSpPr>
          <p:cNvPr id="104" name="TextBox 103">
            <a:extLst>
              <a:ext uri="{FF2B5EF4-FFF2-40B4-BE49-F238E27FC236}">
                <a16:creationId xmlns:a16="http://schemas.microsoft.com/office/drawing/2014/main" id="{338C7874-6BAA-420C-93F4-C1322682FF92}"/>
              </a:ext>
            </a:extLst>
          </p:cNvPr>
          <p:cNvSpPr txBox="1"/>
          <p:nvPr/>
        </p:nvSpPr>
        <p:spPr>
          <a:xfrm>
            <a:off x="2493077" y="4357195"/>
            <a:ext cx="1919493" cy="597595"/>
          </a:xfrm>
          <a:prstGeom prst="rect">
            <a:avLst/>
          </a:prstGeom>
          <a:noFill/>
        </p:spPr>
        <p:txBody>
          <a:bodyPr wrap="square" rtlCol="0">
            <a:noAutofit/>
          </a:bodyPr>
          <a:lstStyle/>
          <a:p>
            <a:r>
              <a:rPr lang="en-GB" sz="900">
                <a:solidFill>
                  <a:schemeClr val="accent4"/>
                </a:solidFill>
                <a:latin typeface="+mn-lt"/>
              </a:rPr>
              <a:t>How is this ward stock managed?</a:t>
            </a:r>
          </a:p>
          <a:p>
            <a:r>
              <a:rPr lang="en-GB" sz="900">
                <a:solidFill>
                  <a:schemeClr val="accent4"/>
                </a:solidFill>
              </a:rPr>
              <a:t>Who is responsible for it?</a:t>
            </a:r>
          </a:p>
          <a:p>
            <a:r>
              <a:rPr lang="en-GB" sz="900">
                <a:solidFill>
                  <a:schemeClr val="accent4"/>
                </a:solidFill>
              </a:rPr>
              <a:t>Who is responsible for the sub-store stock?</a:t>
            </a:r>
            <a:endParaRPr lang="en-GB" sz="900">
              <a:solidFill>
                <a:schemeClr val="accent4"/>
              </a:solidFill>
              <a:latin typeface="+mn-lt"/>
            </a:endParaRPr>
          </a:p>
        </p:txBody>
      </p:sp>
      <p:sp>
        <p:nvSpPr>
          <p:cNvPr id="105" name="TextBox 104">
            <a:extLst>
              <a:ext uri="{FF2B5EF4-FFF2-40B4-BE49-F238E27FC236}">
                <a16:creationId xmlns:a16="http://schemas.microsoft.com/office/drawing/2014/main" id="{1958E47E-2775-477D-8F0D-29537F07FC3C}"/>
              </a:ext>
            </a:extLst>
          </p:cNvPr>
          <p:cNvSpPr txBox="1"/>
          <p:nvPr/>
        </p:nvSpPr>
        <p:spPr>
          <a:xfrm>
            <a:off x="9762866" y="5292672"/>
            <a:ext cx="1850422" cy="597595"/>
          </a:xfrm>
          <a:prstGeom prst="rect">
            <a:avLst/>
          </a:prstGeom>
          <a:noFill/>
        </p:spPr>
        <p:txBody>
          <a:bodyPr wrap="square" rtlCol="0">
            <a:noAutofit/>
          </a:bodyPr>
          <a:lstStyle/>
          <a:p>
            <a:r>
              <a:rPr lang="en-GB" sz="900">
                <a:solidFill>
                  <a:schemeClr val="accent4"/>
                </a:solidFill>
                <a:latin typeface="+mn-lt"/>
              </a:rPr>
              <a:t>What happens to returned ward equipment from in-patients?</a:t>
            </a:r>
          </a:p>
          <a:p>
            <a:r>
              <a:rPr lang="en-GB" sz="900">
                <a:solidFill>
                  <a:schemeClr val="accent4"/>
                </a:solidFill>
              </a:rPr>
              <a:t>What quality control checks are in place?</a:t>
            </a:r>
            <a:endParaRPr lang="en-GB" sz="900">
              <a:solidFill>
                <a:schemeClr val="accent4"/>
              </a:solidFill>
              <a:latin typeface="+mn-lt"/>
            </a:endParaRPr>
          </a:p>
        </p:txBody>
      </p:sp>
      <p:sp>
        <p:nvSpPr>
          <p:cNvPr id="106" name="TextBox 105">
            <a:extLst>
              <a:ext uri="{FF2B5EF4-FFF2-40B4-BE49-F238E27FC236}">
                <a16:creationId xmlns:a16="http://schemas.microsoft.com/office/drawing/2014/main" id="{95091669-2FDA-48B3-9D50-D10724F9B088}"/>
              </a:ext>
            </a:extLst>
          </p:cNvPr>
          <p:cNvSpPr txBox="1"/>
          <p:nvPr/>
        </p:nvSpPr>
        <p:spPr>
          <a:xfrm>
            <a:off x="2663352" y="5336018"/>
            <a:ext cx="1647249" cy="597595"/>
          </a:xfrm>
          <a:prstGeom prst="rect">
            <a:avLst/>
          </a:prstGeom>
          <a:noFill/>
        </p:spPr>
        <p:txBody>
          <a:bodyPr wrap="square" rtlCol="0">
            <a:noAutofit/>
          </a:bodyPr>
          <a:lstStyle/>
          <a:p>
            <a:pPr algn="r"/>
            <a:r>
              <a:rPr lang="en-GB" sz="900">
                <a:solidFill>
                  <a:schemeClr val="accent4"/>
                </a:solidFill>
                <a:latin typeface="+mn-lt"/>
              </a:rPr>
              <a:t>Does the equipment provider replenish sub-stores stock?</a:t>
            </a:r>
          </a:p>
        </p:txBody>
      </p:sp>
      <p:sp>
        <p:nvSpPr>
          <p:cNvPr id="107" name="TextBox 106">
            <a:extLst>
              <a:ext uri="{FF2B5EF4-FFF2-40B4-BE49-F238E27FC236}">
                <a16:creationId xmlns:a16="http://schemas.microsoft.com/office/drawing/2014/main" id="{559432F1-A6F0-429E-B7E8-106477A894EB}"/>
              </a:ext>
            </a:extLst>
          </p:cNvPr>
          <p:cNvSpPr txBox="1"/>
          <p:nvPr/>
        </p:nvSpPr>
        <p:spPr>
          <a:xfrm>
            <a:off x="6800272" y="2644521"/>
            <a:ext cx="1850422" cy="597595"/>
          </a:xfrm>
          <a:prstGeom prst="rect">
            <a:avLst/>
          </a:prstGeom>
          <a:noFill/>
        </p:spPr>
        <p:txBody>
          <a:bodyPr wrap="square" rtlCol="0">
            <a:noAutofit/>
          </a:bodyPr>
          <a:lstStyle/>
          <a:p>
            <a:r>
              <a:rPr lang="en-GB" sz="900">
                <a:solidFill>
                  <a:schemeClr val="accent4"/>
                </a:solidFill>
                <a:latin typeface="+mn-lt"/>
              </a:rPr>
              <a:t>Does the equipment provider collect sub-stores equipment i.e. equipment not delivered?</a:t>
            </a:r>
          </a:p>
        </p:txBody>
      </p:sp>
      <p:cxnSp>
        <p:nvCxnSpPr>
          <p:cNvPr id="108" name="Straight Arrow Connector 107">
            <a:extLst>
              <a:ext uri="{FF2B5EF4-FFF2-40B4-BE49-F238E27FC236}">
                <a16:creationId xmlns:a16="http://schemas.microsoft.com/office/drawing/2014/main" id="{121FC531-536F-4F39-820D-7A6DFBA35034}"/>
              </a:ext>
            </a:extLst>
          </p:cNvPr>
          <p:cNvCxnSpPr>
            <a:cxnSpLocks/>
            <a:stCxn id="96" idx="3"/>
          </p:cNvCxnSpPr>
          <p:nvPr/>
        </p:nvCxnSpPr>
        <p:spPr>
          <a:xfrm>
            <a:off x="8825711" y="3796389"/>
            <a:ext cx="2980944" cy="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317B5DB-9642-4F12-B668-9CC1CC72E601}"/>
              </a:ext>
            </a:extLst>
          </p:cNvPr>
          <p:cNvSpPr txBox="1"/>
          <p:nvPr/>
        </p:nvSpPr>
        <p:spPr>
          <a:xfrm>
            <a:off x="9318806" y="3393478"/>
            <a:ext cx="2183743" cy="597595"/>
          </a:xfrm>
          <a:prstGeom prst="rect">
            <a:avLst/>
          </a:prstGeom>
          <a:noFill/>
        </p:spPr>
        <p:txBody>
          <a:bodyPr wrap="square" rtlCol="0">
            <a:noAutofit/>
          </a:bodyPr>
          <a:lstStyle/>
          <a:p>
            <a:r>
              <a:rPr lang="en-GB" sz="900">
                <a:solidFill>
                  <a:schemeClr val="accent4"/>
                </a:solidFill>
              </a:rPr>
              <a:t>Stock not collected or returned assumed to be disposed of (i.e. waste)</a:t>
            </a:r>
            <a:endParaRPr lang="en-GB" sz="900">
              <a:solidFill>
                <a:schemeClr val="accent4"/>
              </a:solidFill>
              <a:latin typeface="+mn-lt"/>
            </a:endParaRPr>
          </a:p>
        </p:txBody>
      </p:sp>
      <p:sp>
        <p:nvSpPr>
          <p:cNvPr id="7" name="Rectangle: Rounded Corners 6">
            <a:extLst>
              <a:ext uri="{FF2B5EF4-FFF2-40B4-BE49-F238E27FC236}">
                <a16:creationId xmlns:a16="http://schemas.microsoft.com/office/drawing/2014/main" id="{CA093281-BD3D-4ADA-9420-B00E320FEB1F}"/>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8" name="Rectangle: Rounded Corners 7">
            <a:extLst>
              <a:ext uri="{FF2B5EF4-FFF2-40B4-BE49-F238E27FC236}">
                <a16:creationId xmlns:a16="http://schemas.microsoft.com/office/drawing/2014/main" id="{EB172003-D6E4-4BEF-9BE5-B4CB3A08DE7C}"/>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9" name="Rectangle: Rounded Corners 8">
            <a:extLst>
              <a:ext uri="{FF2B5EF4-FFF2-40B4-BE49-F238E27FC236}">
                <a16:creationId xmlns:a16="http://schemas.microsoft.com/office/drawing/2014/main" id="{6042AB13-B4FB-41EC-88D2-5210E71EB642}"/>
              </a:ext>
            </a:extLst>
          </p:cNvPr>
          <p:cNvSpPr/>
          <p:nvPr/>
        </p:nvSpPr>
        <p:spPr bwMode="auto">
          <a:xfrm>
            <a:off x="-180575" y="5350376"/>
            <a:ext cx="725519" cy="972000"/>
          </a:xfrm>
          <a:prstGeom prst="roundRect">
            <a:avLst>
              <a:gd name="adj" fmla="val 20603"/>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10" name="Rectangle: Rounded Corners 9">
            <a:extLst>
              <a:ext uri="{FF2B5EF4-FFF2-40B4-BE49-F238E27FC236}">
                <a16:creationId xmlns:a16="http://schemas.microsoft.com/office/drawing/2014/main" id="{337E2F1E-7F2E-4808-9ED9-7900FEFF76DD}"/>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11" name="Rectangle: Rounded Corners 10">
            <a:extLst>
              <a:ext uri="{FF2B5EF4-FFF2-40B4-BE49-F238E27FC236}">
                <a16:creationId xmlns:a16="http://schemas.microsoft.com/office/drawing/2014/main" id="{6F770B11-1860-42C5-A763-8BCF03EEFEEF}"/>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Tree>
    <p:extLst>
      <p:ext uri="{BB962C8B-B14F-4D97-AF65-F5344CB8AC3E}">
        <p14:creationId xmlns:p14="http://schemas.microsoft.com/office/powerpoint/2010/main" val="221289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p:txBody>
          <a:bodyPr/>
          <a:lstStyle/>
          <a:p>
            <a:r>
              <a:rPr lang="en-GB"/>
              <a:t>Example</a:t>
            </a:r>
            <a:r>
              <a:rPr lang="en-GB">
                <a:ea typeface="+mj-lt"/>
                <a:cs typeface="+mj-lt"/>
              </a:rPr>
              <a:t>s |</a:t>
            </a:r>
            <a:r>
              <a:rPr lang="en-GB"/>
              <a:t> Roles &amp; responsibilities*</a:t>
            </a: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a:xfrm>
            <a:off x="326769" y="749106"/>
            <a:ext cx="11160525" cy="312304"/>
          </a:xfrm>
        </p:spPr>
        <p:txBody>
          <a:bodyPr/>
          <a:lstStyle/>
          <a:p>
            <a:r>
              <a:rPr lang="en-GB"/>
              <a:t>Define required roles and responsibilities within the Trust/ICS and at a committee level, including oversight of procedural documents, compliance with decontamination guidance and cleaning standards audit results</a:t>
            </a:r>
          </a:p>
          <a:p>
            <a:endParaRPr lang="en-GB">
              <a:highlight>
                <a:srgbClr val="FFFF00"/>
              </a:highlight>
            </a:endParaRPr>
          </a:p>
        </p:txBody>
      </p:sp>
      <p:graphicFrame>
        <p:nvGraphicFramePr>
          <p:cNvPr id="34" name="Table 33">
            <a:extLst>
              <a:ext uri="{FF2B5EF4-FFF2-40B4-BE49-F238E27FC236}">
                <a16:creationId xmlns:a16="http://schemas.microsoft.com/office/drawing/2014/main" id="{0AFB2E56-1D1F-471D-9D60-E17D83A271F5}"/>
              </a:ext>
            </a:extLst>
          </p:cNvPr>
          <p:cNvGraphicFramePr>
            <a:graphicFrameLocks noGrp="1"/>
          </p:cNvGraphicFramePr>
          <p:nvPr>
            <p:extLst>
              <p:ext uri="{D42A27DB-BD31-4B8C-83A1-F6EECF244321}">
                <p14:modId xmlns:p14="http://schemas.microsoft.com/office/powerpoint/2010/main" val="3097022181"/>
              </p:ext>
            </p:extLst>
          </p:nvPr>
        </p:nvGraphicFramePr>
        <p:xfrm>
          <a:off x="766763" y="1356378"/>
          <a:ext cx="10744001" cy="5030312"/>
        </p:xfrm>
        <a:graphic>
          <a:graphicData uri="http://schemas.openxmlformats.org/drawingml/2006/table">
            <a:tbl>
              <a:tblPr firstRow="1" bandRow="1">
                <a:tableStyleId>{2D5ABB26-0587-4C30-8999-92F81FD0307C}</a:tableStyleId>
              </a:tblPr>
              <a:tblGrid>
                <a:gridCol w="3571758">
                  <a:extLst>
                    <a:ext uri="{9D8B030D-6E8A-4147-A177-3AD203B41FA5}">
                      <a16:colId xmlns:a16="http://schemas.microsoft.com/office/drawing/2014/main" val="20000"/>
                    </a:ext>
                  </a:extLst>
                </a:gridCol>
                <a:gridCol w="7172243">
                  <a:extLst>
                    <a:ext uri="{9D8B030D-6E8A-4147-A177-3AD203B41FA5}">
                      <a16:colId xmlns:a16="http://schemas.microsoft.com/office/drawing/2014/main" val="20001"/>
                    </a:ext>
                  </a:extLst>
                </a:gridCol>
              </a:tblGrid>
              <a:tr h="235231">
                <a:tc>
                  <a:txBody>
                    <a:bodyPr/>
                    <a:lstStyle/>
                    <a:p>
                      <a:pPr algn="ctr"/>
                      <a:r>
                        <a:rPr lang="en-US" sz="1200" b="1" cap="all" spc="300">
                          <a:solidFill>
                            <a:schemeClr val="bg1"/>
                          </a:solidFill>
                          <a:latin typeface="+mj-lt"/>
                          <a:ea typeface="Open Sans" charset="0"/>
                          <a:cs typeface="Open Sans" charset="0"/>
                        </a:rPr>
                        <a:t>ROLE</a:t>
                      </a:r>
                      <a:endParaRPr lang="en-US" sz="1200" b="0">
                        <a:solidFill>
                          <a:schemeClr val="bg1"/>
                        </a:solidFill>
                        <a:latin typeface="+mj-lt"/>
                        <a:ea typeface="Open Sans" charset="0"/>
                        <a:cs typeface="Open Sans" charset="0"/>
                      </a:endParaRPr>
                    </a:p>
                  </a:txBody>
                  <a:tcPr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b="1" kern="1200" cap="all" spc="300">
                          <a:solidFill>
                            <a:schemeClr val="bg1"/>
                          </a:solidFill>
                          <a:latin typeface="+mj-lt"/>
                          <a:ea typeface="Open Sans" charset="0"/>
                          <a:cs typeface="Open Sans" charset="0"/>
                        </a:rPr>
                        <a:t>RESPONSIBILITIES</a:t>
                      </a:r>
                    </a:p>
                  </a:txBody>
                  <a:tcPr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362990">
                <a:tc>
                  <a:txBody>
                    <a:bodyPr/>
                    <a:lstStyle/>
                    <a:p>
                      <a:r>
                        <a:rPr lang="en-GB" sz="1200" b="1">
                          <a:latin typeface="+mj-lt"/>
                          <a:ea typeface="Times New Roman" panose="02020603050405020304" pitchFamily="18" charset="0"/>
                          <a:cs typeface="Arial" panose="020B0604020202020204" pitchFamily="34" charset="0"/>
                        </a:rPr>
                        <a:t>Chief Executive </a:t>
                      </a:r>
                      <a:endParaRPr lang="en-US" sz="1200" b="1">
                        <a:latin typeface="+mj-lt"/>
                      </a:endParaRPr>
                    </a:p>
                  </a:txBody>
                  <a:tcPr marL="72000" marR="72000" marT="72000" marB="72000" anchor="ctr">
                    <a:lnL>
                      <a:noFill/>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1" indent="0" algn="l" defTabSz="911840" rtl="0" eaLnBrk="1" fontAlgn="auto" latinLnBrk="0" hangingPunct="1">
                        <a:lnSpc>
                          <a:spcPct val="110000"/>
                        </a:lnSpc>
                        <a:spcBef>
                          <a:spcPts val="0"/>
                        </a:spcBef>
                        <a:spcAft>
                          <a:spcPts val="0"/>
                        </a:spcAft>
                        <a:buClrTx/>
                        <a:buSzPct val="100000"/>
                        <a:buFont typeface="Arial" panose="020B0604020202020204" pitchFamily="34" charset="0"/>
                        <a:buNone/>
                        <a:tabLst/>
                        <a:defRPr/>
                      </a:pPr>
                      <a:r>
                        <a:rPr lang="en-GB" sz="1200">
                          <a:latin typeface="+mj-lt"/>
                          <a:ea typeface="Times New Roman" panose="02020603050405020304" pitchFamily="18" charset="0"/>
                          <a:cs typeface="Arial" panose="020B0604020202020204" pitchFamily="34" charset="0"/>
                        </a:rPr>
                        <a:t>Overall responsibility for ensuring the Trust has robust and up to date</a:t>
                      </a:r>
                      <a:r>
                        <a:rPr lang="en-GB" sz="1200" b="1">
                          <a:latin typeface="+mj-lt"/>
                          <a:ea typeface="Times New Roman" panose="02020603050405020304" pitchFamily="18" charset="0"/>
                          <a:cs typeface="Arial" panose="020B0604020202020204" pitchFamily="34" charset="0"/>
                        </a:rPr>
                        <a:t> </a:t>
                      </a:r>
                      <a:r>
                        <a:rPr lang="en-GB" sz="1200">
                          <a:latin typeface="+mj-lt"/>
                          <a:ea typeface="Times New Roman" panose="02020603050405020304" pitchFamily="18" charset="0"/>
                          <a:cs typeface="Arial" panose="020B0604020202020204" pitchFamily="34" charset="0"/>
                        </a:rPr>
                        <a:t>procedural documents in place to govern and guide activities</a:t>
                      </a:r>
                      <a:endParaRPr lang="en-GB" sz="1200">
                        <a:latin typeface="+mj-lt"/>
                        <a:ea typeface="Times New Roman" panose="02020603050405020304" pitchFamily="18" charset="0"/>
                        <a:cs typeface="Times New Roman" panose="02020603050405020304" pitchFamily="18" charset="0"/>
                      </a:endParaRP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2990">
                <a:tc>
                  <a:txBody>
                    <a:bodyPr/>
                    <a:lstStyle/>
                    <a:p>
                      <a:r>
                        <a:rPr lang="en-GB" sz="1200" b="1">
                          <a:latin typeface="+mj-lt"/>
                          <a:ea typeface="Times New Roman" panose="02020603050405020304" pitchFamily="18" charset="0"/>
                          <a:cs typeface="Arial" panose="020B0604020202020204" pitchFamily="34" charset="0"/>
                        </a:rPr>
                        <a:t>Executive Directors</a:t>
                      </a:r>
                      <a:r>
                        <a:rPr lang="en-GB" sz="1200">
                          <a:latin typeface="+mj-lt"/>
                          <a:ea typeface="Times New Roman" panose="02020603050405020304" pitchFamily="18" charset="0"/>
                          <a:cs typeface="Arial" panose="020B0604020202020204" pitchFamily="34" charset="0"/>
                        </a:rPr>
                        <a:t> </a:t>
                      </a:r>
                      <a:endParaRPr lang="en-US" sz="1200" b="1">
                        <a:latin typeface="+mj-lt"/>
                      </a:endParaRPr>
                    </a:p>
                  </a:txBody>
                  <a:tcPr marL="72000" marR="72000" marT="72000" marB="72000" anchor="ctr">
                    <a:lnL>
                      <a:noFill/>
                    </a:lnL>
                    <a:lnR>
                      <a:noFill/>
                    </a:lnR>
                    <a:lnT>
                      <a:noFill/>
                    </a:lnT>
                    <a:lnB>
                      <a:noFill/>
                    </a:lnB>
                    <a:lnTlToBr w="12700" cmpd="sng">
                      <a:noFill/>
                      <a:prstDash val="solid"/>
                    </a:lnTlToBr>
                    <a:lnBlToTr w="12700" cmpd="sng">
                      <a:noFill/>
                      <a:prstDash val="solid"/>
                    </a:lnBlToTr>
                  </a:tcPr>
                </a:tc>
                <a:tc>
                  <a:txBody>
                    <a:bodyPr/>
                    <a:lstStyle/>
                    <a:p>
                      <a:pPr marL="0" lvl="1" indent="0" algn="l" defTabSz="911840">
                        <a:lnSpc>
                          <a:spcPct val="110000"/>
                        </a:lnSpc>
                        <a:buClrTx/>
                        <a:buSzPct val="100000"/>
                        <a:buFont typeface="Arial" panose="020B0604020202020204" pitchFamily="34" charset="0"/>
                        <a:buNone/>
                        <a:defRPr/>
                      </a:pPr>
                      <a:r>
                        <a:rPr lang="en-GB" sz="1200">
                          <a:latin typeface="+mj-lt"/>
                          <a:ea typeface="Times New Roman" panose="02020603050405020304" pitchFamily="18" charset="0"/>
                          <a:cs typeface="Arial" panose="020B0604020202020204" pitchFamily="34" charset="0"/>
                        </a:rPr>
                        <a:t>Ensure all procedural documents under their remit are appropriate, up to date and available at the point of need</a:t>
                      </a:r>
                      <a:endParaRPr lang="en-US" sz="1200" kern="0">
                        <a:solidFill>
                          <a:schemeClr val="tx1"/>
                        </a:solidFill>
                        <a:latin typeface="+mj-lt"/>
                      </a:endParaRPr>
                    </a:p>
                  </a:txBody>
                  <a:tcPr marL="72000" marR="72000" marT="72000" marB="720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2990">
                <a:tc>
                  <a:txBody>
                    <a:bodyPr/>
                    <a:lstStyle/>
                    <a:p>
                      <a:r>
                        <a:rPr lang="en-GB" sz="1200" b="1">
                          <a:latin typeface="+mj-lt"/>
                          <a:ea typeface="Times New Roman" panose="02020603050405020304" pitchFamily="18" charset="0"/>
                          <a:cs typeface="Arial" panose="020B0604020202020204" pitchFamily="34" charset="0"/>
                        </a:rPr>
                        <a:t>Director of Nursing</a:t>
                      </a:r>
                      <a:r>
                        <a:rPr lang="en-GB" sz="1200">
                          <a:latin typeface="+mj-lt"/>
                          <a:ea typeface="Times New Roman" panose="02020603050405020304" pitchFamily="18" charset="0"/>
                          <a:cs typeface="Arial" panose="020B0604020202020204" pitchFamily="34" charset="0"/>
                        </a:rPr>
                        <a:t> </a:t>
                      </a:r>
                      <a:endParaRPr lang="en-US" sz="1200" b="1">
                        <a:latin typeface="+mj-lt"/>
                      </a:endParaRPr>
                    </a:p>
                  </a:txBody>
                  <a:tcPr marL="72000" marR="72000" marT="72000" marB="72000" anchor="ctr">
                    <a:lnL>
                      <a:noFill/>
                    </a:lnL>
                    <a:lnR>
                      <a:noFill/>
                    </a:lnR>
                    <a:lnT>
                      <a:noFill/>
                    </a:lnT>
                    <a:lnB>
                      <a:noFill/>
                    </a:lnB>
                    <a:lnTlToBr w="12700" cmpd="sng">
                      <a:noFill/>
                      <a:prstDash val="solid"/>
                    </a:lnTlToBr>
                    <a:lnBlToTr w="12700" cmpd="sng">
                      <a:noFill/>
                      <a:prstDash val="solid"/>
                    </a:lnBlToTr>
                  </a:tcPr>
                </a:tc>
                <a:tc>
                  <a:txBody>
                    <a:bodyPr/>
                    <a:lstStyle/>
                    <a:p>
                      <a:pPr marL="0" marR="0" lvl="1" indent="0" algn="l" defTabSz="911840" rtl="0" eaLnBrk="1" fontAlgn="auto" latinLnBrk="0" hangingPunct="1">
                        <a:lnSpc>
                          <a:spcPct val="110000"/>
                        </a:lnSpc>
                        <a:spcBef>
                          <a:spcPts val="0"/>
                        </a:spcBef>
                        <a:spcAft>
                          <a:spcPts val="0"/>
                        </a:spcAft>
                        <a:buClrTx/>
                        <a:buSzPct val="100000"/>
                        <a:buFont typeface="Arial" panose="020B0604020202020204" pitchFamily="34" charset="0"/>
                        <a:buNone/>
                        <a:tabLst/>
                        <a:defRPr/>
                      </a:pPr>
                      <a:r>
                        <a:rPr lang="en-GB" sz="1200">
                          <a:latin typeface="+mj-lt"/>
                          <a:ea typeface="Times New Roman" panose="02020603050405020304" pitchFamily="18" charset="0"/>
                          <a:cs typeface="Arial" panose="020B0604020202020204" pitchFamily="34" charset="0"/>
                        </a:rPr>
                        <a:t>Overseeing progress on all procedural documents and reviewing and taking action where appropriate in relation to updates received from the procedural document group.</a:t>
                      </a:r>
                      <a:endParaRPr lang="en-GB" sz="1200">
                        <a:latin typeface="+mj-lt"/>
                        <a:ea typeface="Times New Roman" panose="02020603050405020304" pitchFamily="18" charset="0"/>
                        <a:cs typeface="Times New Roman" panose="02020603050405020304" pitchFamily="18" charset="0"/>
                      </a:endParaRPr>
                    </a:p>
                  </a:txBody>
                  <a:tcPr marL="72000" marR="72000" marT="72000" marB="720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615">
                <a:tc>
                  <a:txBody>
                    <a:bodyPr/>
                    <a:lstStyle/>
                    <a:p>
                      <a:r>
                        <a:rPr lang="en-GB" sz="1200" b="1">
                          <a:latin typeface="+mj-lt"/>
                          <a:ea typeface="Times New Roman" panose="02020603050405020304" pitchFamily="18" charset="0"/>
                          <a:cs typeface="Arial" panose="020B0604020202020204" pitchFamily="34" charset="0"/>
                        </a:rPr>
                        <a:t>Musculoskeletal (MSK) Directorate Committee Meeting</a:t>
                      </a:r>
                      <a:endParaRPr lang="en-US" sz="1200" b="1">
                        <a:latin typeface="+mj-lt"/>
                      </a:endParaRPr>
                    </a:p>
                  </a:txBody>
                  <a:tcPr marL="72000" marR="72000" marT="72000" marB="72000" anchor="ctr">
                    <a:lnL>
                      <a:noFill/>
                    </a:lnL>
                    <a:lnR>
                      <a:noFill/>
                    </a:lnR>
                    <a:lnT>
                      <a:noFill/>
                    </a:lnT>
                    <a:lnB>
                      <a:noFill/>
                    </a:lnB>
                    <a:lnTlToBr w="12700" cmpd="sng">
                      <a:noFill/>
                      <a:prstDash val="solid"/>
                    </a:lnTlToBr>
                    <a:lnBlToTr w="12700" cmpd="sng">
                      <a:noFill/>
                      <a:prstDash val="solid"/>
                    </a:lnBlToTr>
                  </a:tcPr>
                </a:tc>
                <a:tc>
                  <a:txBody>
                    <a:bodyPr/>
                    <a:lstStyle/>
                    <a:p>
                      <a:pPr marL="0" marR="0" lvl="1" indent="0" algn="l" defTabSz="911840" rtl="0" eaLnBrk="1" fontAlgn="auto" latinLnBrk="0" hangingPunct="1">
                        <a:lnSpc>
                          <a:spcPct val="110000"/>
                        </a:lnSpc>
                        <a:spcBef>
                          <a:spcPts val="0"/>
                        </a:spcBef>
                        <a:spcAft>
                          <a:spcPts val="0"/>
                        </a:spcAft>
                        <a:buClrTx/>
                        <a:buSzPct val="100000"/>
                        <a:buFont typeface="Arial" panose="020B0604020202020204" pitchFamily="34" charset="0"/>
                        <a:buNone/>
                        <a:tabLst/>
                        <a:defRPr/>
                      </a:pPr>
                      <a:r>
                        <a:rPr lang="en-GB" sz="1200">
                          <a:latin typeface="+mj-lt"/>
                          <a:ea typeface="Times New Roman" panose="02020603050405020304" pitchFamily="18" charset="0"/>
                          <a:cs typeface="Arial" panose="020B0604020202020204" pitchFamily="34" charset="0"/>
                        </a:rPr>
                        <a:t>Ensure their procedural documents are reviewed in a timely manner.</a:t>
                      </a:r>
                      <a:endParaRPr lang="en-GB" sz="1200">
                        <a:latin typeface="+mj-lt"/>
                        <a:ea typeface="Times New Roman" panose="02020603050405020304" pitchFamily="18" charset="0"/>
                        <a:cs typeface="Times New Roman" panose="02020603050405020304" pitchFamily="18" charset="0"/>
                      </a:endParaRPr>
                    </a:p>
                  </a:txBody>
                  <a:tcPr marL="72000" marR="72000" marT="72000" marB="720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5415">
                <a:tc>
                  <a:txBody>
                    <a:bodyPr/>
                    <a:lstStyle/>
                    <a:p>
                      <a:r>
                        <a:rPr lang="en-GB" sz="1200" b="1">
                          <a:latin typeface="+mj-lt"/>
                          <a:ea typeface="Times New Roman" panose="02020603050405020304" pitchFamily="18" charset="0"/>
                          <a:cs typeface="Arial" panose="020B0604020202020204" pitchFamily="34" charset="0"/>
                        </a:rPr>
                        <a:t>Musculoskeletal (MSK) Managers </a:t>
                      </a:r>
                      <a:endParaRPr lang="en-US" sz="1200" b="1">
                        <a:latin typeface="+mj-lt"/>
                      </a:endParaRPr>
                    </a:p>
                  </a:txBody>
                  <a:tcPr marL="72000" marR="72000" marT="72000" marB="72000" anchor="ctr">
                    <a:lnL>
                      <a:noFill/>
                    </a:lnL>
                    <a:lnR>
                      <a:noFill/>
                    </a:lnR>
                    <a:lnT>
                      <a:noFill/>
                    </a:lnT>
                    <a:lnB>
                      <a:noFill/>
                    </a:lnB>
                    <a:lnTlToBr w="12700" cmpd="sng">
                      <a:noFill/>
                      <a:prstDash val="solid"/>
                    </a:lnTlToBr>
                    <a:lnBlToTr w="12700" cmpd="sng">
                      <a:noFill/>
                      <a:prstDash val="solid"/>
                    </a:lnBlToTr>
                  </a:tcPr>
                </a:tc>
                <a:tc>
                  <a:txBody>
                    <a:bodyPr/>
                    <a:lstStyle/>
                    <a:p>
                      <a:pPr marL="0" lvl="1" indent="0" algn="l" defTabSz="911840">
                        <a:lnSpc>
                          <a:spcPct val="110000"/>
                        </a:lnSpc>
                        <a:buClrTx/>
                        <a:buSzPct val="100000"/>
                        <a:buFont typeface="Arial" panose="020B0604020202020204" pitchFamily="34" charset="0"/>
                        <a:buNone/>
                        <a:defRPr/>
                      </a:pPr>
                      <a:r>
                        <a:rPr lang="en-GB" sz="1200">
                          <a:latin typeface="+mj-lt"/>
                          <a:ea typeface="Times New Roman" panose="02020603050405020304" pitchFamily="18" charset="0"/>
                          <a:cs typeface="Arial" panose="020B0604020202020204" pitchFamily="34" charset="0"/>
                        </a:rPr>
                        <a:t>Support the dissemination and implementation of new / revised procedural documents. </a:t>
                      </a:r>
                      <a:endParaRPr lang="en-US" altLang="en-US" sz="1200" kern="0">
                        <a:solidFill>
                          <a:schemeClr val="tx1"/>
                        </a:solidFill>
                        <a:latin typeface="+mj-lt"/>
                      </a:endParaRPr>
                    </a:p>
                  </a:txBody>
                  <a:tcPr marL="72000" marR="72000" marT="72000" marB="720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50538198"/>
                  </a:ext>
                </a:extLst>
              </a:tr>
              <a:tr h="500565">
                <a:tc>
                  <a:txBody>
                    <a:bodyPr/>
                    <a:lstStyle/>
                    <a:p>
                      <a:r>
                        <a:rPr lang="en-GB" sz="1200" b="1">
                          <a:latin typeface="+mj-lt"/>
                          <a:ea typeface="Times New Roman" panose="02020603050405020304" pitchFamily="18" charset="0"/>
                          <a:cs typeface="Arial" panose="020B0604020202020204" pitchFamily="34" charset="0"/>
                        </a:rPr>
                        <a:t>All Musculoskeletal (MSK) Staff </a:t>
                      </a:r>
                      <a:endParaRPr lang="en-US" sz="1200" b="1">
                        <a:latin typeface="+mj-lt"/>
                      </a:endParaRPr>
                    </a:p>
                  </a:txBody>
                  <a:tcPr marL="72000" marR="72000" marT="72000" marB="72000" anchor="ctr">
                    <a:lnL>
                      <a:noFill/>
                    </a:lnL>
                    <a:lnR>
                      <a:noFill/>
                    </a:lnR>
                    <a:lnT>
                      <a:noFill/>
                    </a:lnT>
                    <a:lnB>
                      <a:noFill/>
                    </a:lnB>
                    <a:lnTlToBr w="12700" cmpd="sng">
                      <a:noFill/>
                      <a:prstDash val="solid"/>
                    </a:lnTlToBr>
                    <a:lnBlToTr w="12700" cmpd="sng">
                      <a:noFill/>
                      <a:prstDash val="solid"/>
                    </a:lnBlToTr>
                  </a:tcPr>
                </a:tc>
                <a:tc>
                  <a:txBody>
                    <a:bodyPr/>
                    <a:lstStyle/>
                    <a:p>
                      <a:pPr marL="0" marR="0" lvl="1" indent="0" algn="l" defTabSz="911840" rtl="0" eaLnBrk="1" fontAlgn="auto" latinLnBrk="0" hangingPunct="1">
                        <a:lnSpc>
                          <a:spcPct val="110000"/>
                        </a:lnSpc>
                        <a:spcBef>
                          <a:spcPts val="0"/>
                        </a:spcBef>
                        <a:spcAft>
                          <a:spcPts val="0"/>
                        </a:spcAft>
                        <a:buClrTx/>
                        <a:buSzPct val="100000"/>
                        <a:buFont typeface="Arial" panose="020B0604020202020204" pitchFamily="34" charset="0"/>
                        <a:buNone/>
                        <a:tabLst/>
                        <a:defRPr/>
                      </a:pPr>
                      <a:r>
                        <a:rPr lang="en-GB" sz="1200">
                          <a:latin typeface="+mj-lt"/>
                          <a:ea typeface="Times New Roman" panose="02020603050405020304" pitchFamily="18" charset="0"/>
                          <a:cs typeface="Arial" panose="020B0604020202020204" pitchFamily="34" charset="0"/>
                        </a:rPr>
                        <a:t>Responsible for familiarising themselves with this procedural document and co-operating with the development and implementation of all procedural documents as part of their normal duties and responsibilities.</a:t>
                      </a:r>
                      <a:endParaRPr lang="en-GB" sz="1200">
                        <a:latin typeface="+mj-lt"/>
                        <a:ea typeface="Times New Roman" panose="02020603050405020304" pitchFamily="18" charset="0"/>
                        <a:cs typeface="Times New Roman" panose="02020603050405020304" pitchFamily="18" charset="0"/>
                      </a:endParaRPr>
                    </a:p>
                  </a:txBody>
                  <a:tcPr marL="72000" marR="72000" marT="72000" marB="720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85064791"/>
                  </a:ext>
                </a:extLst>
              </a:tr>
              <a:tr h="362990">
                <a:tc>
                  <a:txBody>
                    <a:bodyPr/>
                    <a:lstStyle/>
                    <a:p>
                      <a:r>
                        <a:rPr lang="en-GB" sz="1200" b="1">
                          <a:latin typeface="+mj-lt"/>
                          <a:ea typeface="Times New Roman" panose="02020603050405020304" pitchFamily="18" charset="0"/>
                          <a:cs typeface="Arial" panose="020B0604020202020204" pitchFamily="34" charset="0"/>
                        </a:rPr>
                        <a:t>All Staff </a:t>
                      </a:r>
                      <a:endParaRPr lang="en-US" sz="1200" b="1">
                        <a:latin typeface="+mj-lt"/>
                      </a:endParaRPr>
                    </a:p>
                  </a:txBody>
                  <a:tcPr marL="72000" marR="72000" marT="72000" marB="72000" anchor="ctr">
                    <a:lnL>
                      <a:noFill/>
                    </a:lnL>
                    <a:lnR>
                      <a:noFill/>
                    </a:lnR>
                    <a:lnT>
                      <a:noFill/>
                    </a:lnT>
                    <a:lnB>
                      <a:noFill/>
                    </a:lnB>
                    <a:lnTlToBr w="12700" cmpd="sng">
                      <a:noFill/>
                      <a:prstDash val="solid"/>
                    </a:lnTlToBr>
                    <a:lnBlToTr w="12700" cmpd="sng">
                      <a:noFill/>
                      <a:prstDash val="solid"/>
                    </a:lnBlToTr>
                  </a:tcPr>
                </a:tc>
                <a:tc>
                  <a:txBody>
                    <a:bodyPr/>
                    <a:lstStyle/>
                    <a:p>
                      <a:pPr marL="0" marR="0" lvl="1" indent="0" algn="l" defTabSz="911840" rtl="0" eaLnBrk="1" fontAlgn="auto" latinLnBrk="0" hangingPunct="1">
                        <a:lnSpc>
                          <a:spcPct val="110000"/>
                        </a:lnSpc>
                        <a:spcBef>
                          <a:spcPts val="0"/>
                        </a:spcBef>
                        <a:spcAft>
                          <a:spcPts val="0"/>
                        </a:spcAft>
                        <a:buClrTx/>
                        <a:buSzPct val="100000"/>
                        <a:buFont typeface="Arial" panose="020B0604020202020204" pitchFamily="34" charset="0"/>
                        <a:buNone/>
                        <a:tabLst/>
                        <a:defRPr/>
                      </a:pPr>
                      <a:r>
                        <a:rPr lang="en-GB" sz="1200">
                          <a:latin typeface="+mj-lt"/>
                          <a:ea typeface="Times New Roman" panose="02020603050405020304" pitchFamily="18" charset="0"/>
                          <a:cs typeface="Arial" panose="020B0604020202020204" pitchFamily="34" charset="0"/>
                        </a:rPr>
                        <a:t>All staff have a duty to maintain a clean environment.  Those assisting with walking aid cleans must follow the provided flowchart. </a:t>
                      </a:r>
                      <a:endParaRPr lang="en-GB" sz="1200">
                        <a:latin typeface="+mj-lt"/>
                        <a:ea typeface="Times New Roman" panose="02020603050405020304" pitchFamily="18" charset="0"/>
                        <a:cs typeface="Times New Roman" panose="02020603050405020304" pitchFamily="18" charset="0"/>
                      </a:endParaRPr>
                    </a:p>
                  </a:txBody>
                  <a:tcPr marL="72000" marR="72000" marT="72000" marB="720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51006933"/>
                  </a:ext>
                </a:extLst>
              </a:tr>
              <a:tr h="225415">
                <a:tc>
                  <a:txBody>
                    <a:bodyPr/>
                    <a:lstStyle/>
                    <a:p>
                      <a:r>
                        <a:rPr lang="en-GB" sz="1200" b="1">
                          <a:latin typeface="+mj-lt"/>
                          <a:ea typeface="Times New Roman" panose="02020603050405020304" pitchFamily="18" charset="0"/>
                          <a:cs typeface="Arial" panose="020B0604020202020204" pitchFamily="34" charset="0"/>
                        </a:rPr>
                        <a:t>Musculoskeletal (MSK) Clinical Governance</a:t>
                      </a:r>
                      <a:r>
                        <a:rPr lang="en-GB" sz="1200">
                          <a:latin typeface="+mj-lt"/>
                          <a:ea typeface="Times New Roman" panose="02020603050405020304" pitchFamily="18" charset="0"/>
                          <a:cs typeface="Arial" panose="020B0604020202020204" pitchFamily="34" charset="0"/>
                        </a:rPr>
                        <a:t>: </a:t>
                      </a:r>
                      <a:endParaRPr lang="en-US" sz="1200" b="1">
                        <a:latin typeface="+mj-lt"/>
                      </a:endParaRPr>
                    </a:p>
                  </a:txBody>
                  <a:tcPr marL="72000" marR="72000" marT="72000" marB="72000" anchor="ctr">
                    <a:lnL>
                      <a:noFill/>
                    </a:lnL>
                    <a:lnR>
                      <a:noFill/>
                    </a:lnR>
                    <a:lnT>
                      <a:noFill/>
                    </a:lnT>
                    <a:lnB>
                      <a:noFill/>
                    </a:lnB>
                    <a:lnTlToBr w="12700" cmpd="sng">
                      <a:noFill/>
                      <a:prstDash val="solid"/>
                    </a:lnTlToBr>
                    <a:lnBlToTr w="12700" cmpd="sng">
                      <a:noFill/>
                      <a:prstDash val="solid"/>
                    </a:lnBlToTr>
                  </a:tcPr>
                </a:tc>
                <a:tc>
                  <a:txBody>
                    <a:bodyPr/>
                    <a:lstStyle/>
                    <a:p>
                      <a:pPr marL="0" marR="0" lvl="1" indent="0" algn="l" defTabSz="911840" rtl="0" eaLnBrk="1" fontAlgn="auto" latinLnBrk="0" hangingPunct="1">
                        <a:lnSpc>
                          <a:spcPct val="110000"/>
                        </a:lnSpc>
                        <a:spcBef>
                          <a:spcPts val="0"/>
                        </a:spcBef>
                        <a:spcAft>
                          <a:spcPts val="0"/>
                        </a:spcAft>
                        <a:buClrTx/>
                        <a:buSzPct val="100000"/>
                        <a:buFont typeface="Arial" panose="020B0604020202020204" pitchFamily="34" charset="0"/>
                        <a:buNone/>
                        <a:tabLst/>
                        <a:defRPr/>
                      </a:pPr>
                      <a:r>
                        <a:rPr lang="en-GB" sz="1200">
                          <a:latin typeface="+mj-lt"/>
                          <a:ea typeface="Times New Roman" panose="02020603050405020304" pitchFamily="18" charset="0"/>
                          <a:cs typeface="Arial" panose="020B0604020202020204" pitchFamily="34" charset="0"/>
                        </a:rPr>
                        <a:t>Ensure procedural documents are updated and reviewed within the required timeline. </a:t>
                      </a:r>
                      <a:endParaRPr lang="en-GB" sz="1200">
                        <a:latin typeface="+mj-lt"/>
                        <a:ea typeface="Times New Roman" panose="02020603050405020304" pitchFamily="18" charset="0"/>
                        <a:cs typeface="Times New Roman" panose="02020603050405020304" pitchFamily="18" charset="0"/>
                      </a:endParaRPr>
                    </a:p>
                  </a:txBody>
                  <a:tcPr marL="72000" marR="72000" marT="72000" marB="720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87936110"/>
                  </a:ext>
                </a:extLst>
              </a:tr>
              <a:tr h="500565">
                <a:tc>
                  <a:txBody>
                    <a:bodyPr/>
                    <a:lstStyle/>
                    <a:p>
                      <a:r>
                        <a:rPr lang="en-GB" sz="1200" b="1">
                          <a:latin typeface="+mj-lt"/>
                          <a:ea typeface="Times New Roman" panose="02020603050405020304" pitchFamily="18" charset="0"/>
                          <a:cs typeface="Arial" panose="020B0604020202020204" pitchFamily="34" charset="0"/>
                        </a:rPr>
                        <a:t>Author</a:t>
                      </a:r>
                      <a:endParaRPr lang="en-US" sz="1200" b="1">
                        <a:latin typeface="+mj-lt"/>
                      </a:endParaRPr>
                    </a:p>
                  </a:txBody>
                  <a:tcPr marL="72000" marR="72000" marT="72000" marB="72000" anchor="ctr">
                    <a:lnL>
                      <a:noFill/>
                    </a:lnL>
                    <a:lnR>
                      <a:noFill/>
                    </a:lnR>
                    <a:lnT>
                      <a:noFill/>
                    </a:lnT>
                    <a:lnB>
                      <a:noFill/>
                    </a:lnB>
                    <a:lnTlToBr w="12700" cmpd="sng">
                      <a:noFill/>
                      <a:prstDash val="solid"/>
                    </a:lnTlToBr>
                    <a:lnBlToTr w="12700" cmpd="sng">
                      <a:noFill/>
                      <a:prstDash val="solid"/>
                    </a:lnBlToTr>
                  </a:tcPr>
                </a:tc>
                <a:tc>
                  <a:txBody>
                    <a:bodyPr/>
                    <a:lstStyle/>
                    <a:p>
                      <a:pPr marL="0" marR="0" lvl="1" indent="0" algn="l" defTabSz="911840" rtl="0" eaLnBrk="1" fontAlgn="auto" latinLnBrk="0" hangingPunct="1">
                        <a:lnSpc>
                          <a:spcPct val="110000"/>
                        </a:lnSpc>
                        <a:spcBef>
                          <a:spcPts val="0"/>
                        </a:spcBef>
                        <a:spcAft>
                          <a:spcPts val="0"/>
                        </a:spcAft>
                        <a:buClrTx/>
                        <a:buSzPct val="100000"/>
                        <a:buFont typeface="Arial" panose="020B0604020202020204" pitchFamily="34" charset="0"/>
                        <a:buNone/>
                        <a:tabLst/>
                        <a:defRPr/>
                      </a:pPr>
                      <a:r>
                        <a:rPr lang="en-GB" sz="1200">
                          <a:latin typeface="+mj-lt"/>
                          <a:ea typeface="Times New Roman" panose="02020603050405020304" pitchFamily="18" charset="0"/>
                          <a:cs typeface="Arial" panose="020B0604020202020204" pitchFamily="34" charset="0"/>
                        </a:rPr>
                        <a:t>Lead on the development or major review of a procedural document. The author must also provide a brief summary for staff communication / launching purposes.  All procedural documents must have an equality impact assessment.</a:t>
                      </a:r>
                      <a:endParaRPr lang="en-US" altLang="en-US" sz="1200" kern="0">
                        <a:solidFill>
                          <a:schemeClr val="tx1"/>
                        </a:solidFill>
                        <a:latin typeface="+mj-lt"/>
                      </a:endParaRPr>
                    </a:p>
                  </a:txBody>
                  <a:tcPr marL="72000" marR="72000" marT="72000" marB="720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860554"/>
                  </a:ext>
                </a:extLst>
              </a:tr>
            </a:tbl>
          </a:graphicData>
        </a:graphic>
      </p:graphicFrame>
      <p:sp>
        <p:nvSpPr>
          <p:cNvPr id="48" name="TextBox 47">
            <a:extLst>
              <a:ext uri="{FF2B5EF4-FFF2-40B4-BE49-F238E27FC236}">
                <a16:creationId xmlns:a16="http://schemas.microsoft.com/office/drawing/2014/main" id="{21666A4E-C360-4A73-B7A6-0F19206F2B11}"/>
              </a:ext>
            </a:extLst>
          </p:cNvPr>
          <p:cNvSpPr txBox="1"/>
          <p:nvPr/>
        </p:nvSpPr>
        <p:spPr>
          <a:xfrm>
            <a:off x="6312292" y="6401981"/>
            <a:ext cx="5184384" cy="229201"/>
          </a:xfrm>
          <a:prstGeom prst="rect">
            <a:avLst/>
          </a:prstGeom>
          <a:noFill/>
        </p:spPr>
        <p:txBody>
          <a:bodyPr wrap="square" rtlCol="0">
            <a:noAutofit/>
          </a:bodyPr>
          <a:lstStyle/>
          <a:p>
            <a:pPr algn="r"/>
            <a:r>
              <a:rPr lang="en-GB" sz="1000">
                <a:latin typeface="+mn-lt"/>
              </a:rPr>
              <a:t>*</a:t>
            </a:r>
            <a:r>
              <a:rPr lang="en-GB" sz="1000"/>
              <a:t>Example from Mid-Essex Hospital Trust</a:t>
            </a:r>
            <a:endParaRPr lang="en-GB" sz="1000">
              <a:latin typeface="+mn-lt"/>
            </a:endParaRPr>
          </a:p>
        </p:txBody>
      </p:sp>
      <p:sp>
        <p:nvSpPr>
          <p:cNvPr id="4" name="Rectangle: Rounded Corners 3">
            <a:extLst>
              <a:ext uri="{FF2B5EF4-FFF2-40B4-BE49-F238E27FC236}">
                <a16:creationId xmlns:a16="http://schemas.microsoft.com/office/drawing/2014/main" id="{F16DDFE4-9149-4606-A2C5-FBC4F1618C84}"/>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44CC0273-099D-47E2-8105-2766EC92A339}"/>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90B2A1BF-468B-404E-91DE-921BBA294FC3}"/>
              </a:ext>
            </a:extLst>
          </p:cNvPr>
          <p:cNvSpPr/>
          <p:nvPr/>
        </p:nvSpPr>
        <p:spPr bwMode="auto">
          <a:xfrm>
            <a:off x="-180575" y="5350376"/>
            <a:ext cx="725519" cy="972000"/>
          </a:xfrm>
          <a:prstGeom prst="roundRect">
            <a:avLst>
              <a:gd name="adj" fmla="val 20603"/>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00328CDD-3F9E-4936-B0EC-1123AE3CA101}"/>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8" name="Rectangle: Rounded Corners 7">
            <a:extLst>
              <a:ext uri="{FF2B5EF4-FFF2-40B4-BE49-F238E27FC236}">
                <a16:creationId xmlns:a16="http://schemas.microsoft.com/office/drawing/2014/main" id="{7109C5B5-8AEC-4856-BB37-D3AC6D4EEB0C}"/>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Tree>
    <p:extLst>
      <p:ext uri="{BB962C8B-B14F-4D97-AF65-F5344CB8AC3E}">
        <p14:creationId xmlns:p14="http://schemas.microsoft.com/office/powerpoint/2010/main" val="64823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1C85D877-8409-4FB8-8F61-E9506AFA3CA0}"/>
              </a:ext>
            </a:extLst>
          </p:cNvPr>
          <p:cNvSpPr/>
          <p:nvPr/>
        </p:nvSpPr>
        <p:spPr bwMode="auto">
          <a:xfrm>
            <a:off x="797429" y="3173357"/>
            <a:ext cx="1891048" cy="850005"/>
          </a:xfrm>
          <a:prstGeom prst="ellipse">
            <a:avLst/>
          </a:prstGeom>
          <a:noFill/>
          <a:ln w="2857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r>
              <a:rPr lang="en-GB" sz="1100" b="1">
                <a:cs typeface="Arial"/>
              </a:rPr>
              <a:t>Aid issued to patient for reuse</a:t>
            </a:r>
            <a:endParaRPr kumimoji="0" lang="en-GB" sz="1100" b="1" i="0" u="none" strike="noStrike" cap="none" normalizeH="0" baseline="0" err="1">
              <a:solidFill>
                <a:schemeClr val="tx1"/>
              </a:solidFill>
              <a:effectLst/>
              <a:latin typeface="+mn-lt"/>
              <a:cs typeface="+mn-cs"/>
            </a:endParaRPr>
          </a:p>
        </p:txBody>
      </p:sp>
      <p:sp>
        <p:nvSpPr>
          <p:cNvPr id="29" name="Arrow: Curved Down 28">
            <a:extLst>
              <a:ext uri="{FF2B5EF4-FFF2-40B4-BE49-F238E27FC236}">
                <a16:creationId xmlns:a16="http://schemas.microsoft.com/office/drawing/2014/main" id="{EA518695-1895-4F4C-8AEE-A20B1FBA2916}"/>
              </a:ext>
            </a:extLst>
          </p:cNvPr>
          <p:cNvSpPr/>
          <p:nvPr/>
        </p:nvSpPr>
        <p:spPr bwMode="auto">
          <a:xfrm>
            <a:off x="741125" y="3122901"/>
            <a:ext cx="2045140" cy="463565"/>
          </a:xfrm>
          <a:prstGeom prst="curvedDown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15" name="Rectangle 14">
            <a:extLst>
              <a:ext uri="{FF2B5EF4-FFF2-40B4-BE49-F238E27FC236}">
                <a16:creationId xmlns:a16="http://schemas.microsoft.com/office/drawing/2014/main" id="{A04F4A6B-9C08-4296-B1F0-4065033FB489}"/>
              </a:ext>
            </a:extLst>
          </p:cNvPr>
          <p:cNvSpPr/>
          <p:nvPr/>
        </p:nvSpPr>
        <p:spPr bwMode="auto">
          <a:xfrm>
            <a:off x="8277597" y="3543480"/>
            <a:ext cx="1800000" cy="1273992"/>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b="1">
                <a:solidFill>
                  <a:srgbClr val="92D050"/>
                </a:solidFill>
                <a:latin typeface="+mj-lt"/>
              </a:rPr>
              <a:t>All checks passed. </a:t>
            </a:r>
            <a:r>
              <a:rPr lang="en-GB" sz="1000">
                <a:latin typeface="+mj-lt"/>
              </a:rPr>
              <a:t>Walking aid is suitable for re-use. </a:t>
            </a:r>
            <a:endParaRPr lang="en-GB" sz="1000" b="1">
              <a:latin typeface="+mj-lt"/>
            </a:endParaRPr>
          </a:p>
        </p:txBody>
      </p:sp>
      <p:sp>
        <p:nvSpPr>
          <p:cNvPr id="33" name="Rectangle 32">
            <a:extLst>
              <a:ext uri="{FF2B5EF4-FFF2-40B4-BE49-F238E27FC236}">
                <a16:creationId xmlns:a16="http://schemas.microsoft.com/office/drawing/2014/main" id="{CBD46C27-41E1-440D-8B76-F954D70C806C}"/>
              </a:ext>
            </a:extLst>
          </p:cNvPr>
          <p:cNvSpPr/>
          <p:nvPr/>
        </p:nvSpPr>
        <p:spPr bwMode="auto">
          <a:xfrm>
            <a:off x="8277596" y="3253883"/>
            <a:ext cx="1800001" cy="365081"/>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100" b="1">
                <a:solidFill>
                  <a:srgbClr val="92D050"/>
                </a:solidFill>
                <a:latin typeface="+mj-lt"/>
              </a:rPr>
              <a:t>Pass</a:t>
            </a:r>
            <a:endParaRPr lang="en-GB" sz="1100">
              <a:latin typeface="+mj-lt"/>
            </a:endParaRPr>
          </a:p>
        </p:txBody>
      </p:sp>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p:txBody>
          <a:bodyPr/>
          <a:lstStyle/>
          <a:p>
            <a:r>
              <a:rPr lang="en-GB"/>
              <a:t>Example</a:t>
            </a:r>
            <a:r>
              <a:rPr lang="en-GB">
                <a:ea typeface="+mj-lt"/>
                <a:cs typeface="+mj-lt"/>
              </a:rPr>
              <a:t>s |</a:t>
            </a:r>
            <a:r>
              <a:rPr lang="en-GB"/>
              <a:t> Cleaning and checking procedure</a:t>
            </a: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a:xfrm>
            <a:off x="326770" y="749106"/>
            <a:ext cx="10510361" cy="342692"/>
          </a:xfrm>
        </p:spPr>
        <p:txBody>
          <a:bodyPr/>
          <a:lstStyle/>
          <a:p>
            <a:r>
              <a:rPr lang="en-GB"/>
              <a:t>Below is a basic example cleaning and checking procedure based on case studies and supplier guidance</a:t>
            </a:r>
            <a:r>
              <a:rPr lang="en-GB" sz="1400" b="0" kern="0">
                <a:latin typeface="+mj-lt"/>
                <a:ea typeface="+mj-ea"/>
                <a:cs typeface="+mj-cs"/>
              </a:rPr>
              <a:t> of ‘not for single use’ aids</a:t>
            </a:r>
            <a:endParaRPr lang="en-GB"/>
          </a:p>
        </p:txBody>
      </p:sp>
      <p:sp>
        <p:nvSpPr>
          <p:cNvPr id="12" name="Rectangle 11">
            <a:extLst>
              <a:ext uri="{FF2B5EF4-FFF2-40B4-BE49-F238E27FC236}">
                <a16:creationId xmlns:a16="http://schemas.microsoft.com/office/drawing/2014/main" id="{7EB82DFA-04FC-4775-8F3D-B96EF4433C11}"/>
              </a:ext>
            </a:extLst>
          </p:cNvPr>
          <p:cNvSpPr/>
          <p:nvPr/>
        </p:nvSpPr>
        <p:spPr bwMode="auto">
          <a:xfrm>
            <a:off x="5128555" y="4851665"/>
            <a:ext cx="1800000" cy="1187658"/>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a:latin typeface="+mj-lt"/>
              </a:rPr>
              <a:t>Clean the whole extended shaft and handles and use a suitable low-level disinfectant. </a:t>
            </a:r>
            <a:endParaRPr lang="en-GB" sz="1000" b="1">
              <a:latin typeface="+mj-lt"/>
              <a:cs typeface="Arial"/>
            </a:endParaRPr>
          </a:p>
        </p:txBody>
      </p:sp>
      <p:sp>
        <p:nvSpPr>
          <p:cNvPr id="13" name="Rectangle 12">
            <a:extLst>
              <a:ext uri="{FF2B5EF4-FFF2-40B4-BE49-F238E27FC236}">
                <a16:creationId xmlns:a16="http://schemas.microsoft.com/office/drawing/2014/main" id="{2870D958-0189-4E20-8E48-C7DCD1371B4F}"/>
              </a:ext>
            </a:extLst>
          </p:cNvPr>
          <p:cNvSpPr/>
          <p:nvPr/>
        </p:nvSpPr>
        <p:spPr bwMode="auto">
          <a:xfrm>
            <a:off x="897608" y="1554763"/>
            <a:ext cx="1783253" cy="1145969"/>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a:latin typeface="+mj-lt"/>
              </a:rPr>
              <a:t> Returned walking aids moved to cleaning and assessment room. Assess crutches as a pair.</a:t>
            </a:r>
          </a:p>
        </p:txBody>
      </p:sp>
      <p:sp>
        <p:nvSpPr>
          <p:cNvPr id="14" name="Rectangle 13">
            <a:extLst>
              <a:ext uri="{FF2B5EF4-FFF2-40B4-BE49-F238E27FC236}">
                <a16:creationId xmlns:a16="http://schemas.microsoft.com/office/drawing/2014/main" id="{7FF67829-D342-4F27-BD56-8B19DE3AA1CF}"/>
              </a:ext>
            </a:extLst>
          </p:cNvPr>
          <p:cNvSpPr/>
          <p:nvPr/>
        </p:nvSpPr>
        <p:spPr bwMode="auto">
          <a:xfrm>
            <a:off x="2995477" y="1558138"/>
            <a:ext cx="1783253" cy="1149061"/>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a:latin typeface="+mj-lt"/>
              </a:rPr>
              <a:t>Fully extend the aid to reveal the whole shaft, test all buttoned extensions for easy adjustment </a:t>
            </a:r>
          </a:p>
        </p:txBody>
      </p:sp>
      <p:sp>
        <p:nvSpPr>
          <p:cNvPr id="16" name="Rectangle 15">
            <a:extLst>
              <a:ext uri="{FF2B5EF4-FFF2-40B4-BE49-F238E27FC236}">
                <a16:creationId xmlns:a16="http://schemas.microsoft.com/office/drawing/2014/main" id="{0D95AA9A-185F-4DC3-8631-D6C8C9720D96}"/>
              </a:ext>
            </a:extLst>
          </p:cNvPr>
          <p:cNvSpPr/>
          <p:nvPr/>
        </p:nvSpPr>
        <p:spPr bwMode="auto">
          <a:xfrm>
            <a:off x="2997997" y="4864049"/>
            <a:ext cx="1783253" cy="1183648"/>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a:latin typeface="+mj-lt"/>
              </a:rPr>
              <a:t>Check ferrules and fixings. Replace worn parts or that are not secure or flush to the floor. Add a new returns label (centre of frame rail or shaft of crutch). </a:t>
            </a:r>
          </a:p>
          <a:p>
            <a:pPr algn="ctr" defTabSz="889000" fontAlgn="base">
              <a:spcAft>
                <a:spcPts val="600"/>
              </a:spcAft>
            </a:pPr>
            <a:endParaRPr lang="en-GB" sz="1000">
              <a:latin typeface="+mj-lt"/>
              <a:cs typeface="Arial"/>
            </a:endParaRPr>
          </a:p>
        </p:txBody>
      </p:sp>
      <p:sp>
        <p:nvSpPr>
          <p:cNvPr id="17" name="Rectangle 16">
            <a:extLst>
              <a:ext uri="{FF2B5EF4-FFF2-40B4-BE49-F238E27FC236}">
                <a16:creationId xmlns:a16="http://schemas.microsoft.com/office/drawing/2014/main" id="{7A1C1E65-12A3-4CE3-BC06-984535488D5A}"/>
              </a:ext>
            </a:extLst>
          </p:cNvPr>
          <p:cNvSpPr/>
          <p:nvPr/>
        </p:nvSpPr>
        <p:spPr bwMode="auto">
          <a:xfrm>
            <a:off x="5136927" y="1556235"/>
            <a:ext cx="1800000" cy="1150966"/>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a:latin typeface="+mj-lt"/>
              </a:rPr>
              <a:t>Visual check for wear, damage, rust, stress or cracks. Apply weight and twist the frame to check rigidity and strength</a:t>
            </a:r>
          </a:p>
        </p:txBody>
      </p:sp>
      <p:sp>
        <p:nvSpPr>
          <p:cNvPr id="18" name="Rectangle 17">
            <a:extLst>
              <a:ext uri="{FF2B5EF4-FFF2-40B4-BE49-F238E27FC236}">
                <a16:creationId xmlns:a16="http://schemas.microsoft.com/office/drawing/2014/main" id="{CBE8FD03-11D6-404F-98B0-0D4658460365}"/>
              </a:ext>
            </a:extLst>
          </p:cNvPr>
          <p:cNvSpPr/>
          <p:nvPr/>
        </p:nvSpPr>
        <p:spPr bwMode="auto">
          <a:xfrm>
            <a:off x="7270544" y="1558139"/>
            <a:ext cx="1800000" cy="1150966"/>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a:latin typeface="+mj-lt"/>
              </a:rPr>
              <a:t>Assess for deformed, worn, torn or missing grips, handles or pads. Apply weight to test stability and tightness of grips/handles</a:t>
            </a:r>
          </a:p>
        </p:txBody>
      </p:sp>
      <p:sp>
        <p:nvSpPr>
          <p:cNvPr id="19" name="Rectangle 18">
            <a:extLst>
              <a:ext uri="{FF2B5EF4-FFF2-40B4-BE49-F238E27FC236}">
                <a16:creationId xmlns:a16="http://schemas.microsoft.com/office/drawing/2014/main" id="{2E6120BE-C307-47F2-9D3B-691C78544E91}"/>
              </a:ext>
            </a:extLst>
          </p:cNvPr>
          <p:cNvSpPr/>
          <p:nvPr/>
        </p:nvSpPr>
        <p:spPr bwMode="auto">
          <a:xfrm>
            <a:off x="9373419" y="1565756"/>
            <a:ext cx="1892109" cy="1159339"/>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a:latin typeface="+mj-lt"/>
              </a:rPr>
              <a:t>Assess any wheels for cracks. Conduct tests for  ease of wheel rotation, brakes lock and unlock, screws/bolts are tight, adjusting springs move easily and fixings are secured</a:t>
            </a:r>
          </a:p>
        </p:txBody>
      </p:sp>
      <p:cxnSp>
        <p:nvCxnSpPr>
          <p:cNvPr id="20" name="Straight Arrow Connector 19">
            <a:extLst>
              <a:ext uri="{FF2B5EF4-FFF2-40B4-BE49-F238E27FC236}">
                <a16:creationId xmlns:a16="http://schemas.microsoft.com/office/drawing/2014/main" id="{377FDBB4-D94E-4EF3-A6A0-456CF0A721FF}"/>
              </a:ext>
            </a:extLst>
          </p:cNvPr>
          <p:cNvCxnSpPr>
            <a:cxnSpLocks/>
            <a:stCxn id="13" idx="3"/>
            <a:endCxn id="14" idx="1"/>
          </p:cNvCxnSpPr>
          <p:nvPr/>
        </p:nvCxnSpPr>
        <p:spPr bwMode="auto">
          <a:xfrm>
            <a:off x="2680861" y="2127748"/>
            <a:ext cx="314616" cy="4921"/>
          </a:xfrm>
          <a:prstGeom prst="straightConnector1">
            <a:avLst/>
          </a:prstGeom>
          <a:no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F6480663-A3F1-48B0-91E1-7F196ECDB4BD}"/>
              </a:ext>
            </a:extLst>
          </p:cNvPr>
          <p:cNvCxnSpPr>
            <a:cxnSpLocks/>
            <a:stCxn id="14" idx="3"/>
            <a:endCxn id="17" idx="1"/>
          </p:cNvCxnSpPr>
          <p:nvPr/>
        </p:nvCxnSpPr>
        <p:spPr bwMode="auto">
          <a:xfrm flipV="1">
            <a:off x="4778730" y="2131718"/>
            <a:ext cx="358197" cy="951"/>
          </a:xfrm>
          <a:prstGeom prst="straightConnector1">
            <a:avLst/>
          </a:prstGeom>
          <a:no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8972D95C-AFB4-4985-A088-4FF26BBB3DA3}"/>
              </a:ext>
            </a:extLst>
          </p:cNvPr>
          <p:cNvCxnSpPr>
            <a:cxnSpLocks/>
            <a:stCxn id="17" idx="3"/>
            <a:endCxn id="18" idx="1"/>
          </p:cNvCxnSpPr>
          <p:nvPr/>
        </p:nvCxnSpPr>
        <p:spPr bwMode="auto">
          <a:xfrm>
            <a:off x="6936927" y="2131718"/>
            <a:ext cx="333617" cy="1904"/>
          </a:xfrm>
          <a:prstGeom prst="straightConnector1">
            <a:avLst/>
          </a:prstGeom>
          <a:noFill/>
          <a:ln w="9525"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EA5B1D6-394A-4D8E-A456-E48E1BD9B5C9}"/>
              </a:ext>
            </a:extLst>
          </p:cNvPr>
          <p:cNvCxnSpPr>
            <a:cxnSpLocks/>
          </p:cNvCxnSpPr>
          <p:nvPr/>
        </p:nvCxnSpPr>
        <p:spPr bwMode="auto">
          <a:xfrm>
            <a:off x="9072992" y="2130583"/>
            <a:ext cx="306706" cy="3301"/>
          </a:xfrm>
          <a:prstGeom prst="straightConnector1">
            <a:avLst/>
          </a:prstGeom>
          <a:noFill/>
          <a:ln w="9525" cap="flat" cmpd="sng" algn="ctr">
            <a:solidFill>
              <a:schemeClr val="tx1"/>
            </a:solidFill>
            <a:prstDash val="solid"/>
            <a:round/>
            <a:headEnd type="none" w="med" len="med"/>
            <a:tailEnd type="triangle"/>
          </a:ln>
          <a:effectLst/>
        </p:spPr>
      </p:cxnSp>
      <p:sp>
        <p:nvSpPr>
          <p:cNvPr id="24" name="Rectangle 23">
            <a:extLst>
              <a:ext uri="{FF2B5EF4-FFF2-40B4-BE49-F238E27FC236}">
                <a16:creationId xmlns:a16="http://schemas.microsoft.com/office/drawing/2014/main" id="{9EA1E572-02EE-4E2A-ABF7-320A021FB2B4}"/>
              </a:ext>
            </a:extLst>
          </p:cNvPr>
          <p:cNvSpPr/>
          <p:nvPr/>
        </p:nvSpPr>
        <p:spPr bwMode="auto">
          <a:xfrm>
            <a:off x="871774" y="4866471"/>
            <a:ext cx="1800000" cy="1205207"/>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a:t>Record walking aids passed for re-issue and </a:t>
            </a:r>
            <a:r>
              <a:rPr lang="en-GB" sz="1000">
                <a:latin typeface="+mj-lt"/>
              </a:rPr>
              <a:t>cleaned to a designated re-issue area</a:t>
            </a:r>
            <a:endParaRPr lang="en-GB" sz="1000"/>
          </a:p>
        </p:txBody>
      </p:sp>
      <p:sp>
        <p:nvSpPr>
          <p:cNvPr id="25" name="Rectangle 24">
            <a:extLst>
              <a:ext uri="{FF2B5EF4-FFF2-40B4-BE49-F238E27FC236}">
                <a16:creationId xmlns:a16="http://schemas.microsoft.com/office/drawing/2014/main" id="{027C6340-2C5F-4195-B7D9-DD8F4812FEBB}"/>
              </a:ext>
            </a:extLst>
          </p:cNvPr>
          <p:cNvSpPr/>
          <p:nvPr/>
        </p:nvSpPr>
        <p:spPr bwMode="auto">
          <a:xfrm>
            <a:off x="10303942" y="3501448"/>
            <a:ext cx="1742228" cy="1324400"/>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r>
              <a:rPr lang="en-GB" sz="1000" b="1">
                <a:solidFill>
                  <a:srgbClr val="C00000"/>
                </a:solidFill>
              </a:rPr>
              <a:t>One or more checks failed</a:t>
            </a:r>
            <a:r>
              <a:rPr lang="en-GB" sz="1000"/>
              <a:t>, place aid in the metal recycling collection area. If one crutch fails, dispose of as a pair. Record failed items.</a:t>
            </a:r>
          </a:p>
        </p:txBody>
      </p:sp>
      <p:sp>
        <p:nvSpPr>
          <p:cNvPr id="26" name="Rectangle 25">
            <a:extLst>
              <a:ext uri="{FF2B5EF4-FFF2-40B4-BE49-F238E27FC236}">
                <a16:creationId xmlns:a16="http://schemas.microsoft.com/office/drawing/2014/main" id="{E04D88DA-E21D-4AF3-AAA4-1E6E661822F2}"/>
              </a:ext>
            </a:extLst>
          </p:cNvPr>
          <p:cNvSpPr/>
          <p:nvPr/>
        </p:nvSpPr>
        <p:spPr bwMode="auto">
          <a:xfrm>
            <a:off x="11392887" y="4412589"/>
            <a:ext cx="111760" cy="405398"/>
          </a:xfrm>
          <a:prstGeom prst="rect">
            <a:avLst/>
          </a:prstGeom>
          <a:no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defTabSz="889000" fontAlgn="base">
              <a:spcAft>
                <a:spcPts val="600"/>
              </a:spcAft>
            </a:pPr>
            <a:endParaRPr lang="en-GB" sz="1000">
              <a:latin typeface="+mj-lt"/>
            </a:endParaRPr>
          </a:p>
        </p:txBody>
      </p:sp>
      <p:cxnSp>
        <p:nvCxnSpPr>
          <p:cNvPr id="30" name="Straight Arrow Connector 29">
            <a:extLst>
              <a:ext uri="{FF2B5EF4-FFF2-40B4-BE49-F238E27FC236}">
                <a16:creationId xmlns:a16="http://schemas.microsoft.com/office/drawing/2014/main" id="{4558F0C8-C6AD-4315-AD9D-ABBBEBC849FB}"/>
              </a:ext>
            </a:extLst>
          </p:cNvPr>
          <p:cNvCxnSpPr>
            <a:cxnSpLocks/>
            <a:stCxn id="15" idx="1"/>
            <a:endCxn id="12" idx="3"/>
          </p:cNvCxnSpPr>
          <p:nvPr/>
        </p:nvCxnSpPr>
        <p:spPr bwMode="auto">
          <a:xfrm flipH="1" flipV="1">
            <a:off x="6928555" y="5453867"/>
            <a:ext cx="2286887" cy="7773"/>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474F0DB5-02ED-4512-9E08-E8952F862A64}"/>
              </a:ext>
            </a:extLst>
          </p:cNvPr>
          <p:cNvCxnSpPr>
            <a:cxnSpLocks/>
            <a:stCxn id="12" idx="1"/>
            <a:endCxn id="16" idx="3"/>
          </p:cNvCxnSpPr>
          <p:nvPr/>
        </p:nvCxnSpPr>
        <p:spPr bwMode="auto">
          <a:xfrm flipH="1">
            <a:off x="4781250" y="5445494"/>
            <a:ext cx="347305" cy="10379"/>
          </a:xfrm>
          <a:prstGeom prst="straightConnector1">
            <a:avLst/>
          </a:prstGeom>
          <a:no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E81E23CF-6FCA-4DCC-8E7C-0645E7544ACA}"/>
              </a:ext>
            </a:extLst>
          </p:cNvPr>
          <p:cNvCxnSpPr>
            <a:cxnSpLocks/>
            <a:stCxn id="16" idx="1"/>
            <a:endCxn id="24" idx="3"/>
          </p:cNvCxnSpPr>
          <p:nvPr/>
        </p:nvCxnSpPr>
        <p:spPr bwMode="auto">
          <a:xfrm flipH="1">
            <a:off x="2671774" y="5455873"/>
            <a:ext cx="326223" cy="13202"/>
          </a:xfrm>
          <a:prstGeom prst="straightConnector1">
            <a:avLst/>
          </a:prstGeom>
          <a:noFill/>
          <a:ln w="9525" cap="flat" cmpd="sng" algn="ctr">
            <a:solidFill>
              <a:schemeClr val="tx1"/>
            </a:solidFill>
            <a:prstDash val="solid"/>
            <a:round/>
            <a:headEnd type="none" w="med" len="med"/>
            <a:tailEnd type="triangle"/>
          </a:ln>
          <a:effectLst/>
        </p:spPr>
      </p:cxnSp>
      <p:sp>
        <p:nvSpPr>
          <p:cNvPr id="34" name="Freeform 18">
            <a:extLst>
              <a:ext uri="{FF2B5EF4-FFF2-40B4-BE49-F238E27FC236}">
                <a16:creationId xmlns:a16="http://schemas.microsoft.com/office/drawing/2014/main" id="{E91E1352-DB65-4580-B6D6-7416A738D8A5}"/>
              </a:ext>
            </a:extLst>
          </p:cNvPr>
          <p:cNvSpPr>
            <a:spLocks/>
          </p:cNvSpPr>
          <p:nvPr/>
        </p:nvSpPr>
        <p:spPr bwMode="auto">
          <a:xfrm>
            <a:off x="8402824" y="3330849"/>
            <a:ext cx="276261" cy="270872"/>
          </a:xfrm>
          <a:custGeom>
            <a:avLst/>
            <a:gdLst>
              <a:gd name="T0" fmla="*/ 307 w 311"/>
              <a:gd name="T1" fmla="*/ 4 h 236"/>
              <a:gd name="T2" fmla="*/ 292 w 311"/>
              <a:gd name="T3" fmla="*/ 4 h 236"/>
              <a:gd name="T4" fmla="*/ 86 w 311"/>
              <a:gd name="T5" fmla="*/ 210 h 236"/>
              <a:gd name="T6" fmla="*/ 19 w 311"/>
              <a:gd name="T7" fmla="*/ 143 h 236"/>
              <a:gd name="T8" fmla="*/ 4 w 311"/>
              <a:gd name="T9" fmla="*/ 143 h 236"/>
              <a:gd name="T10" fmla="*/ 4 w 311"/>
              <a:gd name="T11" fmla="*/ 158 h 236"/>
              <a:gd name="T12" fmla="*/ 78 w 311"/>
              <a:gd name="T13" fmla="*/ 233 h 236"/>
              <a:gd name="T14" fmla="*/ 86 w 311"/>
              <a:gd name="T15" fmla="*/ 236 h 236"/>
              <a:gd name="T16" fmla="*/ 94 w 311"/>
              <a:gd name="T17" fmla="*/ 233 h 236"/>
              <a:gd name="T18" fmla="*/ 307 w 311"/>
              <a:gd name="T19" fmla="*/ 19 h 236"/>
              <a:gd name="T20" fmla="*/ 307 w 311"/>
              <a:gd name="T21"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36">
                <a:moveTo>
                  <a:pt x="307" y="4"/>
                </a:moveTo>
                <a:cubicBezTo>
                  <a:pt x="303" y="0"/>
                  <a:pt x="296" y="0"/>
                  <a:pt x="292" y="4"/>
                </a:cubicBezTo>
                <a:cubicBezTo>
                  <a:pt x="86" y="210"/>
                  <a:pt x="86" y="210"/>
                  <a:pt x="86" y="210"/>
                </a:cubicBezTo>
                <a:cubicBezTo>
                  <a:pt x="19" y="143"/>
                  <a:pt x="19" y="143"/>
                  <a:pt x="19" y="143"/>
                </a:cubicBezTo>
                <a:cubicBezTo>
                  <a:pt x="15" y="139"/>
                  <a:pt x="8" y="139"/>
                  <a:pt x="4" y="143"/>
                </a:cubicBezTo>
                <a:cubicBezTo>
                  <a:pt x="0" y="147"/>
                  <a:pt x="0" y="154"/>
                  <a:pt x="4" y="158"/>
                </a:cubicBezTo>
                <a:cubicBezTo>
                  <a:pt x="78" y="233"/>
                  <a:pt x="78" y="233"/>
                  <a:pt x="78" y="233"/>
                </a:cubicBezTo>
                <a:cubicBezTo>
                  <a:pt x="81" y="235"/>
                  <a:pt x="83" y="236"/>
                  <a:pt x="86" y="236"/>
                </a:cubicBezTo>
                <a:cubicBezTo>
                  <a:pt x="89" y="236"/>
                  <a:pt x="91" y="235"/>
                  <a:pt x="94" y="233"/>
                </a:cubicBezTo>
                <a:cubicBezTo>
                  <a:pt x="307" y="19"/>
                  <a:pt x="307" y="19"/>
                  <a:pt x="307" y="19"/>
                </a:cubicBezTo>
                <a:cubicBezTo>
                  <a:pt x="311" y="15"/>
                  <a:pt x="311" y="8"/>
                  <a:pt x="307" y="4"/>
                </a:cubicBezTo>
                <a:close/>
              </a:path>
            </a:pathLst>
          </a:custGeom>
          <a:solidFill>
            <a:srgbClr val="92D050"/>
          </a:solidFill>
          <a:ln w="28575">
            <a:solidFill>
              <a:srgbClr val="92D05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34">
            <a:extLst>
              <a:ext uri="{FF2B5EF4-FFF2-40B4-BE49-F238E27FC236}">
                <a16:creationId xmlns:a16="http://schemas.microsoft.com/office/drawing/2014/main" id="{7E49D6D0-0EB9-45B1-95A3-71D25CA53B5A}"/>
              </a:ext>
            </a:extLst>
          </p:cNvPr>
          <p:cNvSpPr/>
          <p:nvPr/>
        </p:nvSpPr>
        <p:spPr bwMode="auto">
          <a:xfrm>
            <a:off x="10303942" y="3255176"/>
            <a:ext cx="1742228" cy="285021"/>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100" b="1">
                <a:solidFill>
                  <a:srgbClr val="FF0000"/>
                </a:solidFill>
                <a:latin typeface="+mj-lt"/>
              </a:rPr>
              <a:t>Fail</a:t>
            </a:r>
            <a:endParaRPr lang="en-GB" sz="1100">
              <a:solidFill>
                <a:srgbClr val="FF0000"/>
              </a:solidFill>
              <a:latin typeface="+mj-lt"/>
            </a:endParaRPr>
          </a:p>
        </p:txBody>
      </p:sp>
      <p:sp>
        <p:nvSpPr>
          <p:cNvPr id="36" name="Freeform 136">
            <a:extLst>
              <a:ext uri="{FF2B5EF4-FFF2-40B4-BE49-F238E27FC236}">
                <a16:creationId xmlns:a16="http://schemas.microsoft.com/office/drawing/2014/main" id="{CE2BAB65-11D5-45CA-BA51-861640F21A43}"/>
              </a:ext>
            </a:extLst>
          </p:cNvPr>
          <p:cNvSpPr>
            <a:spLocks/>
          </p:cNvSpPr>
          <p:nvPr/>
        </p:nvSpPr>
        <p:spPr bwMode="auto">
          <a:xfrm>
            <a:off x="10409993" y="3339845"/>
            <a:ext cx="295108" cy="293394"/>
          </a:xfrm>
          <a:custGeom>
            <a:avLst/>
            <a:gdLst>
              <a:gd name="T0" fmla="*/ 144 w 258"/>
              <a:gd name="T1" fmla="*/ 129 h 257"/>
              <a:gd name="T2" fmla="*/ 254 w 258"/>
              <a:gd name="T3" fmla="*/ 19 h 257"/>
              <a:gd name="T4" fmla="*/ 254 w 258"/>
              <a:gd name="T5" fmla="*/ 4 h 257"/>
              <a:gd name="T6" fmla="*/ 238 w 258"/>
              <a:gd name="T7" fmla="*/ 4 h 257"/>
              <a:gd name="T8" fmla="*/ 129 w 258"/>
              <a:gd name="T9" fmla="*/ 114 h 257"/>
              <a:gd name="T10" fmla="*/ 19 w 258"/>
              <a:gd name="T11" fmla="*/ 4 h 257"/>
              <a:gd name="T12" fmla="*/ 4 w 258"/>
              <a:gd name="T13" fmla="*/ 4 h 257"/>
              <a:gd name="T14" fmla="*/ 4 w 258"/>
              <a:gd name="T15" fmla="*/ 19 h 257"/>
              <a:gd name="T16" fmla="*/ 114 w 258"/>
              <a:gd name="T17" fmla="*/ 129 h 257"/>
              <a:gd name="T18" fmla="*/ 4 w 258"/>
              <a:gd name="T19" fmla="*/ 238 h 257"/>
              <a:gd name="T20" fmla="*/ 4 w 258"/>
              <a:gd name="T21" fmla="*/ 254 h 257"/>
              <a:gd name="T22" fmla="*/ 11 w 258"/>
              <a:gd name="T23" fmla="*/ 257 h 257"/>
              <a:gd name="T24" fmla="*/ 19 w 258"/>
              <a:gd name="T25" fmla="*/ 254 h 257"/>
              <a:gd name="T26" fmla="*/ 129 w 258"/>
              <a:gd name="T27" fmla="*/ 144 h 257"/>
              <a:gd name="T28" fmla="*/ 238 w 258"/>
              <a:gd name="T29" fmla="*/ 254 h 257"/>
              <a:gd name="T30" fmla="*/ 246 w 258"/>
              <a:gd name="T31" fmla="*/ 257 h 257"/>
              <a:gd name="T32" fmla="*/ 254 w 258"/>
              <a:gd name="T33" fmla="*/ 254 h 257"/>
              <a:gd name="T34" fmla="*/ 254 w 258"/>
              <a:gd name="T35" fmla="*/ 238 h 257"/>
              <a:gd name="T36" fmla="*/ 144 w 258"/>
              <a:gd name="T37" fmla="*/ 1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7">
                <a:moveTo>
                  <a:pt x="144" y="129"/>
                </a:moveTo>
                <a:cubicBezTo>
                  <a:pt x="254" y="19"/>
                  <a:pt x="254" y="19"/>
                  <a:pt x="254" y="19"/>
                </a:cubicBezTo>
                <a:cubicBezTo>
                  <a:pt x="258" y="15"/>
                  <a:pt x="258" y="8"/>
                  <a:pt x="254" y="4"/>
                </a:cubicBezTo>
                <a:cubicBezTo>
                  <a:pt x="249" y="0"/>
                  <a:pt x="243" y="0"/>
                  <a:pt x="238" y="4"/>
                </a:cubicBezTo>
                <a:cubicBezTo>
                  <a:pt x="129" y="114"/>
                  <a:pt x="129" y="114"/>
                  <a:pt x="129" y="114"/>
                </a:cubicBezTo>
                <a:cubicBezTo>
                  <a:pt x="19" y="4"/>
                  <a:pt x="19" y="4"/>
                  <a:pt x="19" y="4"/>
                </a:cubicBezTo>
                <a:cubicBezTo>
                  <a:pt x="15" y="0"/>
                  <a:pt x="8" y="0"/>
                  <a:pt x="4" y="4"/>
                </a:cubicBezTo>
                <a:cubicBezTo>
                  <a:pt x="0" y="8"/>
                  <a:pt x="0" y="15"/>
                  <a:pt x="4" y="19"/>
                </a:cubicBezTo>
                <a:cubicBezTo>
                  <a:pt x="114" y="129"/>
                  <a:pt x="114" y="129"/>
                  <a:pt x="114" y="129"/>
                </a:cubicBezTo>
                <a:cubicBezTo>
                  <a:pt x="4" y="238"/>
                  <a:pt x="4" y="238"/>
                  <a:pt x="4" y="238"/>
                </a:cubicBezTo>
                <a:cubicBezTo>
                  <a:pt x="0" y="243"/>
                  <a:pt x="0" y="249"/>
                  <a:pt x="4" y="254"/>
                </a:cubicBezTo>
                <a:cubicBezTo>
                  <a:pt x="6" y="256"/>
                  <a:pt x="9" y="257"/>
                  <a:pt x="11" y="257"/>
                </a:cubicBezTo>
                <a:cubicBezTo>
                  <a:pt x="14" y="257"/>
                  <a:pt x="17" y="256"/>
                  <a:pt x="19" y="254"/>
                </a:cubicBezTo>
                <a:cubicBezTo>
                  <a:pt x="129" y="144"/>
                  <a:pt x="129" y="144"/>
                  <a:pt x="129" y="144"/>
                </a:cubicBezTo>
                <a:cubicBezTo>
                  <a:pt x="238" y="254"/>
                  <a:pt x="238" y="254"/>
                  <a:pt x="238" y="254"/>
                </a:cubicBezTo>
                <a:cubicBezTo>
                  <a:pt x="241" y="256"/>
                  <a:pt x="243" y="257"/>
                  <a:pt x="246" y="257"/>
                </a:cubicBezTo>
                <a:cubicBezTo>
                  <a:pt x="249" y="257"/>
                  <a:pt x="251" y="256"/>
                  <a:pt x="254" y="254"/>
                </a:cubicBezTo>
                <a:cubicBezTo>
                  <a:pt x="258" y="249"/>
                  <a:pt x="258" y="243"/>
                  <a:pt x="254" y="238"/>
                </a:cubicBezTo>
                <a:lnTo>
                  <a:pt x="144" y="129"/>
                </a:lnTo>
                <a:close/>
              </a:path>
            </a:pathLst>
          </a:custGeom>
          <a:solidFill>
            <a:srgbClr val="C00000"/>
          </a:solidFill>
          <a:ln w="28575">
            <a:solidFill>
              <a:srgbClr val="C00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36">
            <a:extLst>
              <a:ext uri="{FF2B5EF4-FFF2-40B4-BE49-F238E27FC236}">
                <a16:creationId xmlns:a16="http://schemas.microsoft.com/office/drawing/2014/main" id="{281CE1BA-1BAF-43A6-90E2-DE5A561618B0}"/>
              </a:ext>
            </a:extLst>
          </p:cNvPr>
          <p:cNvSpPr/>
          <p:nvPr/>
        </p:nvSpPr>
        <p:spPr bwMode="auto">
          <a:xfrm>
            <a:off x="5128550" y="4456828"/>
            <a:ext cx="1800000" cy="394837"/>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100" b="1">
                <a:latin typeface="+mj-lt"/>
              </a:rPr>
              <a:t>Clean items</a:t>
            </a:r>
            <a:endParaRPr lang="en-GB" sz="1100">
              <a:latin typeface="+mj-lt"/>
            </a:endParaRPr>
          </a:p>
        </p:txBody>
      </p:sp>
      <p:sp>
        <p:nvSpPr>
          <p:cNvPr id="38" name="Rectangle 37">
            <a:extLst>
              <a:ext uri="{FF2B5EF4-FFF2-40B4-BE49-F238E27FC236}">
                <a16:creationId xmlns:a16="http://schemas.microsoft.com/office/drawing/2014/main" id="{88467A77-743E-4CB5-A6CA-CF4259528AA0}"/>
              </a:ext>
            </a:extLst>
          </p:cNvPr>
          <p:cNvSpPr/>
          <p:nvPr/>
        </p:nvSpPr>
        <p:spPr bwMode="auto">
          <a:xfrm>
            <a:off x="2995474" y="4460839"/>
            <a:ext cx="1783254" cy="394837"/>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100" b="1">
                <a:latin typeface="+mj-lt"/>
              </a:rPr>
              <a:t>Replace parts and label</a:t>
            </a:r>
            <a:endParaRPr lang="en-GB" sz="1100">
              <a:latin typeface="+mj-lt"/>
            </a:endParaRPr>
          </a:p>
        </p:txBody>
      </p:sp>
      <p:sp>
        <p:nvSpPr>
          <p:cNvPr id="39" name="Rectangle 38">
            <a:extLst>
              <a:ext uri="{FF2B5EF4-FFF2-40B4-BE49-F238E27FC236}">
                <a16:creationId xmlns:a16="http://schemas.microsoft.com/office/drawing/2014/main" id="{FB8FBF51-80F9-428C-8195-7D0C5270AD7B}"/>
              </a:ext>
            </a:extLst>
          </p:cNvPr>
          <p:cNvSpPr/>
          <p:nvPr/>
        </p:nvSpPr>
        <p:spPr bwMode="auto">
          <a:xfrm>
            <a:off x="871774" y="4473263"/>
            <a:ext cx="1800000" cy="391708"/>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100" b="1">
                <a:latin typeface="+mj-lt"/>
              </a:rPr>
              <a:t>Record the result and return to stock</a:t>
            </a:r>
            <a:endParaRPr lang="en-GB" sz="1100">
              <a:latin typeface="+mj-lt"/>
            </a:endParaRPr>
          </a:p>
        </p:txBody>
      </p:sp>
      <p:sp>
        <p:nvSpPr>
          <p:cNvPr id="40" name="Rectangle 39">
            <a:extLst>
              <a:ext uri="{FF2B5EF4-FFF2-40B4-BE49-F238E27FC236}">
                <a16:creationId xmlns:a16="http://schemas.microsoft.com/office/drawing/2014/main" id="{E777858D-FA7C-4F09-818F-F7F3EC550C58}"/>
              </a:ext>
            </a:extLst>
          </p:cNvPr>
          <p:cNvSpPr/>
          <p:nvPr/>
        </p:nvSpPr>
        <p:spPr bwMode="auto">
          <a:xfrm>
            <a:off x="897606" y="1204854"/>
            <a:ext cx="1783253" cy="352969"/>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100" b="1">
                <a:latin typeface="+mj-lt"/>
              </a:rPr>
              <a:t>Returns moved to storage</a:t>
            </a:r>
            <a:endParaRPr lang="en-GB" sz="1100">
              <a:latin typeface="+mj-lt"/>
            </a:endParaRPr>
          </a:p>
        </p:txBody>
      </p:sp>
      <p:sp>
        <p:nvSpPr>
          <p:cNvPr id="41" name="Rectangle 40">
            <a:extLst>
              <a:ext uri="{FF2B5EF4-FFF2-40B4-BE49-F238E27FC236}">
                <a16:creationId xmlns:a16="http://schemas.microsoft.com/office/drawing/2014/main" id="{C4100E1B-8F35-471A-B25C-71265107AFB2}"/>
              </a:ext>
            </a:extLst>
          </p:cNvPr>
          <p:cNvSpPr/>
          <p:nvPr/>
        </p:nvSpPr>
        <p:spPr bwMode="auto">
          <a:xfrm>
            <a:off x="2995475" y="1216601"/>
            <a:ext cx="1783254" cy="344596"/>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100" b="1">
                <a:latin typeface="+mj-lt"/>
              </a:rPr>
              <a:t>Assess extension</a:t>
            </a:r>
            <a:endParaRPr lang="en-GB" sz="1100">
              <a:latin typeface="+mj-lt"/>
            </a:endParaRPr>
          </a:p>
        </p:txBody>
      </p:sp>
      <p:sp>
        <p:nvSpPr>
          <p:cNvPr id="42" name="Rectangle 41">
            <a:extLst>
              <a:ext uri="{FF2B5EF4-FFF2-40B4-BE49-F238E27FC236}">
                <a16:creationId xmlns:a16="http://schemas.microsoft.com/office/drawing/2014/main" id="{EB0FE98D-649F-4157-BA46-9FA60FF89A7A}"/>
              </a:ext>
            </a:extLst>
          </p:cNvPr>
          <p:cNvSpPr/>
          <p:nvPr/>
        </p:nvSpPr>
        <p:spPr bwMode="auto">
          <a:xfrm>
            <a:off x="5136924" y="1214698"/>
            <a:ext cx="1799999" cy="344596"/>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100" b="1">
                <a:latin typeface="+mj-lt"/>
              </a:rPr>
              <a:t>Assess item for stress</a:t>
            </a:r>
            <a:endParaRPr lang="en-GB" sz="1100">
              <a:latin typeface="+mj-lt"/>
            </a:endParaRPr>
          </a:p>
        </p:txBody>
      </p:sp>
      <p:sp>
        <p:nvSpPr>
          <p:cNvPr id="43" name="Rectangle 42">
            <a:extLst>
              <a:ext uri="{FF2B5EF4-FFF2-40B4-BE49-F238E27FC236}">
                <a16:creationId xmlns:a16="http://schemas.microsoft.com/office/drawing/2014/main" id="{23084E48-0871-4E6E-9F8F-755AA57C399A}"/>
              </a:ext>
            </a:extLst>
          </p:cNvPr>
          <p:cNvSpPr/>
          <p:nvPr/>
        </p:nvSpPr>
        <p:spPr bwMode="auto">
          <a:xfrm>
            <a:off x="7270544" y="1224781"/>
            <a:ext cx="1800000" cy="344596"/>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100" b="1">
                <a:latin typeface="+mj-lt"/>
              </a:rPr>
              <a:t>Assess grips</a:t>
            </a:r>
            <a:endParaRPr lang="en-GB" sz="1100">
              <a:latin typeface="+mj-lt"/>
            </a:endParaRPr>
          </a:p>
        </p:txBody>
      </p:sp>
      <p:sp>
        <p:nvSpPr>
          <p:cNvPr id="44" name="Rectangle 43">
            <a:extLst>
              <a:ext uri="{FF2B5EF4-FFF2-40B4-BE49-F238E27FC236}">
                <a16:creationId xmlns:a16="http://schemas.microsoft.com/office/drawing/2014/main" id="{6B5F51E0-294E-41FC-8A41-0C14E6F69F51}"/>
              </a:ext>
            </a:extLst>
          </p:cNvPr>
          <p:cNvSpPr/>
          <p:nvPr/>
        </p:nvSpPr>
        <p:spPr bwMode="auto">
          <a:xfrm>
            <a:off x="9367302" y="1221159"/>
            <a:ext cx="1892110" cy="344596"/>
          </a:xfrm>
          <a:prstGeom prst="rect">
            <a:avLst/>
          </a:prstGeom>
          <a:solidFill>
            <a:schemeClr val="accent6">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100" b="1">
                <a:latin typeface="+mj-lt"/>
              </a:rPr>
              <a:t>Assess wheels, screws, springs</a:t>
            </a:r>
            <a:endParaRPr lang="en-GB" sz="1100">
              <a:latin typeface="+mj-lt"/>
            </a:endParaRPr>
          </a:p>
        </p:txBody>
      </p:sp>
      <p:sp>
        <p:nvSpPr>
          <p:cNvPr id="4" name="Rectangle: Rounded Corners 3">
            <a:extLst>
              <a:ext uri="{FF2B5EF4-FFF2-40B4-BE49-F238E27FC236}">
                <a16:creationId xmlns:a16="http://schemas.microsoft.com/office/drawing/2014/main" id="{B01AA2B8-59A8-46A8-831E-A5BA0DAD92C2}"/>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7621D43F-E6F8-45D2-AF80-614143A80894}"/>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6D836A57-053C-4E36-8075-AF5A74512CE3}"/>
              </a:ext>
            </a:extLst>
          </p:cNvPr>
          <p:cNvSpPr/>
          <p:nvPr/>
        </p:nvSpPr>
        <p:spPr bwMode="auto">
          <a:xfrm>
            <a:off x="-180575" y="5350376"/>
            <a:ext cx="725519" cy="972000"/>
          </a:xfrm>
          <a:prstGeom prst="roundRect">
            <a:avLst>
              <a:gd name="adj" fmla="val 20603"/>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A757FE21-7AE9-4368-8DEE-8EC15C0BA59A}"/>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8" name="Rectangle: Rounded Corners 7">
            <a:extLst>
              <a:ext uri="{FF2B5EF4-FFF2-40B4-BE49-F238E27FC236}">
                <a16:creationId xmlns:a16="http://schemas.microsoft.com/office/drawing/2014/main" id="{946A55B3-C8CB-4410-9068-B0DE70638837}"/>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cxnSp>
        <p:nvCxnSpPr>
          <p:cNvPr id="75" name="Straight Arrow Connector 74">
            <a:extLst>
              <a:ext uri="{FF2B5EF4-FFF2-40B4-BE49-F238E27FC236}">
                <a16:creationId xmlns:a16="http://schemas.microsoft.com/office/drawing/2014/main" id="{79A0BB36-D205-4A55-AC48-20921D317641}"/>
              </a:ext>
            </a:extLst>
          </p:cNvPr>
          <p:cNvCxnSpPr>
            <a:cxnSpLocks/>
          </p:cNvCxnSpPr>
          <p:nvPr/>
        </p:nvCxnSpPr>
        <p:spPr bwMode="auto">
          <a:xfrm>
            <a:off x="10654172" y="2722941"/>
            <a:ext cx="3691" cy="522567"/>
          </a:xfrm>
          <a:prstGeom prst="straightConnector1">
            <a:avLst/>
          </a:prstGeom>
          <a:noFill/>
          <a:ln w="9525" cap="flat" cmpd="sng" algn="ctr">
            <a:solidFill>
              <a:schemeClr val="tx1"/>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CC0D8D65-2CF6-4819-9CC4-999E35D2FB08}"/>
              </a:ext>
            </a:extLst>
          </p:cNvPr>
          <p:cNvCxnSpPr>
            <a:cxnSpLocks/>
          </p:cNvCxnSpPr>
          <p:nvPr/>
        </p:nvCxnSpPr>
        <p:spPr bwMode="auto">
          <a:xfrm>
            <a:off x="9744766" y="2722501"/>
            <a:ext cx="6490" cy="523845"/>
          </a:xfrm>
          <a:prstGeom prst="straightConnector1">
            <a:avLst/>
          </a:prstGeom>
          <a:noFill/>
          <a:ln w="9525" cap="flat" cmpd="sng" algn="ctr">
            <a:solidFill>
              <a:schemeClr val="tx1"/>
            </a:solidFill>
            <a:prstDash val="solid"/>
            <a:round/>
            <a:headEnd type="none" w="med" len="med"/>
            <a:tailEnd type="triangle"/>
          </a:ln>
          <a:effectLst/>
        </p:spPr>
      </p:cxnSp>
      <p:cxnSp>
        <p:nvCxnSpPr>
          <p:cNvPr id="104" name="Straight Arrow Connector 103">
            <a:extLst>
              <a:ext uri="{FF2B5EF4-FFF2-40B4-BE49-F238E27FC236}">
                <a16:creationId xmlns:a16="http://schemas.microsoft.com/office/drawing/2014/main" id="{239ED12C-F21D-48D9-93BA-41EDC08062AA}"/>
              </a:ext>
            </a:extLst>
          </p:cNvPr>
          <p:cNvCxnSpPr>
            <a:cxnSpLocks/>
          </p:cNvCxnSpPr>
          <p:nvPr/>
        </p:nvCxnSpPr>
        <p:spPr bwMode="auto">
          <a:xfrm flipH="1" flipV="1">
            <a:off x="1770859" y="2721827"/>
            <a:ext cx="1627" cy="296865"/>
          </a:xfrm>
          <a:prstGeom prst="straightConnector1">
            <a:avLst/>
          </a:prstGeom>
          <a:noFill/>
          <a:ln w="9525" cap="flat" cmpd="sng" algn="ctr">
            <a:solidFill>
              <a:schemeClr val="bg1">
                <a:lumMod val="65000"/>
              </a:schemeClr>
            </a:solidFill>
            <a:prstDash val="dash"/>
            <a:round/>
            <a:headEnd type="none" w="med" len="med"/>
            <a:tailEnd type="triangle"/>
          </a:ln>
          <a:effectLst/>
        </p:spPr>
      </p:cxnSp>
      <p:cxnSp>
        <p:nvCxnSpPr>
          <p:cNvPr id="47" name="Straight Arrow Connector 46">
            <a:extLst>
              <a:ext uri="{FF2B5EF4-FFF2-40B4-BE49-F238E27FC236}">
                <a16:creationId xmlns:a16="http://schemas.microsoft.com/office/drawing/2014/main" id="{95481173-C116-4A00-ACFC-DDFBFCE6296E}"/>
              </a:ext>
            </a:extLst>
          </p:cNvPr>
          <p:cNvCxnSpPr>
            <a:cxnSpLocks/>
          </p:cNvCxnSpPr>
          <p:nvPr/>
        </p:nvCxnSpPr>
        <p:spPr bwMode="auto">
          <a:xfrm flipH="1" flipV="1">
            <a:off x="1737363" y="4111847"/>
            <a:ext cx="1628" cy="271745"/>
          </a:xfrm>
          <a:prstGeom prst="straightConnector1">
            <a:avLst/>
          </a:prstGeom>
          <a:noFill/>
          <a:ln w="9525" cap="flat" cmpd="sng" algn="ctr">
            <a:solidFill>
              <a:schemeClr val="bg1">
                <a:lumMod val="65000"/>
              </a:schemeClr>
            </a:solidFill>
            <a:prstDash val="dash"/>
            <a:round/>
            <a:headEnd type="none" w="med" len="med"/>
            <a:tailEnd type="triangle"/>
          </a:ln>
          <a:effectLst/>
        </p:spPr>
      </p:cxnSp>
      <p:cxnSp>
        <p:nvCxnSpPr>
          <p:cNvPr id="28" name="Straight Arrow Connector 27">
            <a:extLst>
              <a:ext uri="{FF2B5EF4-FFF2-40B4-BE49-F238E27FC236}">
                <a16:creationId xmlns:a16="http://schemas.microsoft.com/office/drawing/2014/main" id="{FCAB1C3B-B10A-4087-A484-D561C90AFA70}"/>
              </a:ext>
            </a:extLst>
          </p:cNvPr>
          <p:cNvCxnSpPr/>
          <p:nvPr/>
        </p:nvCxnSpPr>
        <p:spPr bwMode="auto">
          <a:xfrm>
            <a:off x="9206487" y="4822896"/>
            <a:ext cx="10049" cy="629696"/>
          </a:xfrm>
          <a:prstGeom prst="straightConnector1">
            <a:avLst/>
          </a:prstGeom>
          <a:noFill/>
          <a:ln w="9525" cap="flat" cmpd="sng" algn="ctr">
            <a:solidFill>
              <a:schemeClr val="tx1"/>
            </a:solidFill>
            <a:prstDash val="solid"/>
            <a:round/>
            <a:headEnd type="none" w="med" len="med"/>
            <a:tailEnd type="none" w="med" len="med"/>
          </a:ln>
          <a:effectLst/>
        </p:spPr>
      </p:cxnSp>
      <p:sp>
        <p:nvSpPr>
          <p:cNvPr id="53" name="Arrow: Curved Down 52">
            <a:extLst>
              <a:ext uri="{FF2B5EF4-FFF2-40B4-BE49-F238E27FC236}">
                <a16:creationId xmlns:a16="http://schemas.microsoft.com/office/drawing/2014/main" id="{682B29DC-45AE-45D6-A5FA-7C91D5BA1EC1}"/>
              </a:ext>
            </a:extLst>
          </p:cNvPr>
          <p:cNvSpPr/>
          <p:nvPr/>
        </p:nvSpPr>
        <p:spPr bwMode="auto">
          <a:xfrm rot="10800000">
            <a:off x="674135" y="3600197"/>
            <a:ext cx="2045140" cy="463565"/>
          </a:xfrm>
          <a:prstGeom prst="curvedDown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Tree>
    <p:extLst>
      <p:ext uri="{BB962C8B-B14F-4D97-AF65-F5344CB8AC3E}">
        <p14:creationId xmlns:p14="http://schemas.microsoft.com/office/powerpoint/2010/main" val="247666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p:txBody>
          <a:bodyPr/>
          <a:lstStyle/>
          <a:p>
            <a:r>
              <a:rPr lang="en-GB"/>
              <a:t>Example</a:t>
            </a:r>
            <a:r>
              <a:rPr lang="en-GB">
                <a:ea typeface="+mj-lt"/>
                <a:cs typeface="+mj-lt"/>
              </a:rPr>
              <a:t>s |</a:t>
            </a:r>
            <a:r>
              <a:rPr lang="en-GB"/>
              <a:t> Training requirements</a:t>
            </a: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a:xfrm>
            <a:off x="326770" y="749106"/>
            <a:ext cx="10931256" cy="490537"/>
          </a:xfrm>
        </p:spPr>
        <p:txBody>
          <a:bodyPr/>
          <a:lstStyle/>
          <a:p>
            <a:r>
              <a:rPr lang="en-GB"/>
              <a:t>Create SOP for assessing items and the decontamination process and training materials that address the technical skills and knowledge requirements </a:t>
            </a:r>
            <a:endParaRPr lang="en-GB">
              <a:highlight>
                <a:srgbClr val="FFFF00"/>
              </a:highlight>
            </a:endParaRPr>
          </a:p>
        </p:txBody>
      </p:sp>
      <p:sp>
        <p:nvSpPr>
          <p:cNvPr id="61" name="Rectangle 60">
            <a:extLst>
              <a:ext uri="{FF2B5EF4-FFF2-40B4-BE49-F238E27FC236}">
                <a16:creationId xmlns:a16="http://schemas.microsoft.com/office/drawing/2014/main" id="{E3A6A4FE-C78A-4FD5-8A35-940EF4832E0E}"/>
              </a:ext>
            </a:extLst>
          </p:cNvPr>
          <p:cNvSpPr/>
          <p:nvPr/>
        </p:nvSpPr>
        <p:spPr>
          <a:xfrm>
            <a:off x="871716" y="1484307"/>
            <a:ext cx="10624959" cy="2277547"/>
          </a:xfrm>
          <a:prstGeom prst="rect">
            <a:avLst/>
          </a:prstGeom>
        </p:spPr>
        <p:txBody>
          <a:bodyPr wrap="square" lIns="91440" tIns="45720" rIns="91440" bIns="45720" anchor="t">
            <a:spAutoFit/>
          </a:bodyPr>
          <a:lstStyle/>
          <a:p>
            <a:pPr marL="35560" lvl="1">
              <a:spcAft>
                <a:spcPts val="600"/>
              </a:spcAft>
              <a:buSzPts val="1200"/>
            </a:pPr>
            <a:r>
              <a:rPr lang="en-GB" sz="1400" b="1">
                <a:solidFill>
                  <a:srgbClr val="81B3BA"/>
                </a:solidFill>
                <a:latin typeface="Arial"/>
                <a:ea typeface="Times New Roman" panose="02020603050405020304" pitchFamily="18" charset="0"/>
                <a:cs typeface="Arial"/>
              </a:rPr>
              <a:t>Training Requirements</a:t>
            </a:r>
            <a:endParaRPr lang="en-US">
              <a:latin typeface="Arial"/>
              <a:cs typeface="Arial"/>
            </a:endParaRPr>
          </a:p>
          <a:p>
            <a:pPr marL="207010" lvl="1" indent="-171450">
              <a:spcAft>
                <a:spcPts val="600"/>
              </a:spcAft>
              <a:buSzPts val="1200"/>
              <a:buFont typeface="Arial" panose="020B0604020202020204" pitchFamily="34" charset="0"/>
              <a:buChar char="•"/>
            </a:pPr>
            <a:r>
              <a:rPr lang="en-GB" sz="1200">
                <a:latin typeface="Arial"/>
                <a:ea typeface="Times New Roman" panose="02020603050405020304" pitchFamily="18" charset="0"/>
                <a:cs typeface="Arial"/>
              </a:rPr>
              <a:t>Infection prevention control learning - mandatory for all staff</a:t>
            </a:r>
          </a:p>
          <a:p>
            <a:pPr marL="207010" lvl="1" indent="-171450">
              <a:spcAft>
                <a:spcPts val="600"/>
              </a:spcAft>
              <a:buSzPts val="1200"/>
              <a:buFont typeface="Arial,Sans-Serif" panose="020B0604020202020204" pitchFamily="34" charset="0"/>
              <a:buChar char="•"/>
            </a:pPr>
            <a:r>
              <a:rPr lang="en-GB" sz="1200">
                <a:latin typeface="Arial"/>
                <a:ea typeface="+mn-lt"/>
                <a:cs typeface="Arial"/>
              </a:rPr>
              <a:t>Process and criteria training for </a:t>
            </a:r>
            <a:r>
              <a:rPr lang="en-GB" sz="1200">
                <a:latin typeface="Arial"/>
                <a:ea typeface="Times New Roman" panose="02020603050405020304" pitchFamily="18" charset="0"/>
                <a:cs typeface="Arial"/>
              </a:rPr>
              <a:t>new </a:t>
            </a:r>
            <a:r>
              <a:rPr lang="en-GB" sz="1200" err="1">
                <a:latin typeface="Arial"/>
                <a:ea typeface="Times New Roman" panose="02020603050405020304" pitchFamily="18" charset="0"/>
                <a:cs typeface="Arial"/>
              </a:rPr>
              <a:t>portering</a:t>
            </a:r>
            <a:r>
              <a:rPr lang="en-GB" sz="1200">
                <a:latin typeface="Arial"/>
                <a:ea typeface="Times New Roman" panose="02020603050405020304" pitchFamily="18" charset="0"/>
                <a:cs typeface="Arial"/>
              </a:rPr>
              <a:t> staff</a:t>
            </a:r>
            <a:endParaRPr lang="en-GB">
              <a:latin typeface="Arial" panose="020B0604020202020204" pitchFamily="34" charset="0"/>
              <a:ea typeface="Times New Roman" panose="02020603050405020304" pitchFamily="18" charset="0"/>
              <a:cs typeface="Arial" panose="020B0604020202020204" pitchFamily="34" charset="0"/>
            </a:endParaRPr>
          </a:p>
          <a:p>
            <a:pPr marL="35560" lvl="1">
              <a:spcAft>
                <a:spcPts val="600"/>
              </a:spcAft>
              <a:buSzPts val="1200"/>
            </a:pPr>
            <a:r>
              <a:rPr lang="en-GB" sz="1400" b="1">
                <a:solidFill>
                  <a:srgbClr val="81B3BA"/>
                </a:solidFill>
                <a:latin typeface="Arial"/>
                <a:ea typeface="Times New Roman" panose="02020603050405020304" pitchFamily="18" charset="0"/>
                <a:cs typeface="Arial"/>
              </a:rPr>
              <a:t>Infection prevention control</a:t>
            </a:r>
          </a:p>
          <a:p>
            <a:pPr marL="35560" lvl="1">
              <a:spcAft>
                <a:spcPts val="600"/>
              </a:spcAft>
              <a:buSzPts val="1200"/>
            </a:pPr>
            <a:r>
              <a:rPr lang="en-GB" sz="1200">
                <a:latin typeface="Arial"/>
                <a:ea typeface="Times New Roman" panose="02020603050405020304" pitchFamily="18" charset="0"/>
                <a:cs typeface="Arial"/>
              </a:rPr>
              <a:t>Walking aids are low risk – commonly coming into contact with intact healthy skin and are non-clinical in nature. </a:t>
            </a:r>
          </a:p>
          <a:p>
            <a:pPr marL="35560" lvl="1">
              <a:spcAft>
                <a:spcPts val="600"/>
              </a:spcAft>
              <a:buSzPts val="1200"/>
            </a:pPr>
            <a:r>
              <a:rPr lang="en-GB" sz="1200">
                <a:latin typeface="Arial"/>
                <a:ea typeface="Times New Roman" panose="02020603050405020304" pitchFamily="18" charset="0"/>
                <a:cs typeface="Arial"/>
              </a:rPr>
              <a:t>A reusable cloth (where validated laundry process is available) or wipes for cleaning to remove organic matter and the use of a low-level disinfectant suitable for the equipment according to local trust IPC and decontamination policy is considered a suitable decontamination method. Refer to the </a:t>
            </a:r>
            <a:r>
              <a:rPr lang="en-GB" sz="1200">
                <a:latin typeface="Arial"/>
                <a:ea typeface="Times New Roman" panose="02020603050405020304" pitchFamily="18" charset="0"/>
                <a:cs typeface="Arial"/>
                <a:hlinkClick r:id="rId2"/>
              </a:rPr>
              <a:t>National Standards of Healthcare Cleanliness 2021</a:t>
            </a:r>
            <a:r>
              <a:rPr lang="en-GB" sz="1200">
                <a:latin typeface="Arial"/>
                <a:ea typeface="Times New Roman" panose="02020603050405020304" pitchFamily="18" charset="0"/>
                <a:cs typeface="Arial"/>
              </a:rPr>
              <a:t> and your local Infection Prevention Control lead for further guidance.</a:t>
            </a:r>
            <a:endParaRPr lang="en-GB"/>
          </a:p>
          <a:p>
            <a:pPr marL="35560" lvl="1">
              <a:spcAft>
                <a:spcPts val="600"/>
              </a:spcAft>
              <a:buSzPts val="1200"/>
            </a:pPr>
            <a:endParaRPr lang="en-GB" sz="1200" b="1">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2" name="Table 61">
            <a:extLst>
              <a:ext uri="{FF2B5EF4-FFF2-40B4-BE49-F238E27FC236}">
                <a16:creationId xmlns:a16="http://schemas.microsoft.com/office/drawing/2014/main" id="{EFF03848-CF8D-4370-9B5A-FD2DB155CFBF}"/>
              </a:ext>
            </a:extLst>
          </p:cNvPr>
          <p:cNvGraphicFramePr>
            <a:graphicFrameLocks noGrp="1"/>
          </p:cNvGraphicFramePr>
          <p:nvPr>
            <p:extLst>
              <p:ext uri="{D42A27DB-BD31-4B8C-83A1-F6EECF244321}">
                <p14:modId xmlns:p14="http://schemas.microsoft.com/office/powerpoint/2010/main" val="625210481"/>
              </p:ext>
            </p:extLst>
          </p:nvPr>
        </p:nvGraphicFramePr>
        <p:xfrm>
          <a:off x="991942" y="3705150"/>
          <a:ext cx="10069286" cy="2133600"/>
        </p:xfrm>
        <a:graphic>
          <a:graphicData uri="http://schemas.openxmlformats.org/drawingml/2006/table">
            <a:tbl>
              <a:tblPr>
                <a:tableStyleId>{5940675A-B579-460E-94D1-54222C63F5DA}</a:tableStyleId>
              </a:tblPr>
              <a:tblGrid>
                <a:gridCol w="1601822">
                  <a:extLst>
                    <a:ext uri="{9D8B030D-6E8A-4147-A177-3AD203B41FA5}">
                      <a16:colId xmlns:a16="http://schemas.microsoft.com/office/drawing/2014/main" val="3657242721"/>
                    </a:ext>
                  </a:extLst>
                </a:gridCol>
                <a:gridCol w="2335384">
                  <a:extLst>
                    <a:ext uri="{9D8B030D-6E8A-4147-A177-3AD203B41FA5}">
                      <a16:colId xmlns:a16="http://schemas.microsoft.com/office/drawing/2014/main" val="2415785057"/>
                    </a:ext>
                  </a:extLst>
                </a:gridCol>
                <a:gridCol w="1592737">
                  <a:extLst>
                    <a:ext uri="{9D8B030D-6E8A-4147-A177-3AD203B41FA5}">
                      <a16:colId xmlns:a16="http://schemas.microsoft.com/office/drawing/2014/main" val="57239506"/>
                    </a:ext>
                  </a:extLst>
                </a:gridCol>
                <a:gridCol w="1841538">
                  <a:extLst>
                    <a:ext uri="{9D8B030D-6E8A-4147-A177-3AD203B41FA5}">
                      <a16:colId xmlns:a16="http://schemas.microsoft.com/office/drawing/2014/main" val="2396371716"/>
                    </a:ext>
                  </a:extLst>
                </a:gridCol>
                <a:gridCol w="2697805">
                  <a:extLst>
                    <a:ext uri="{9D8B030D-6E8A-4147-A177-3AD203B41FA5}">
                      <a16:colId xmlns:a16="http://schemas.microsoft.com/office/drawing/2014/main" val="2260105347"/>
                    </a:ext>
                  </a:extLst>
                </a:gridCol>
              </a:tblGrid>
              <a:tr h="205176">
                <a:tc>
                  <a:txBody>
                    <a:bodyPr/>
                    <a:lstStyle/>
                    <a:p>
                      <a:pPr algn="l">
                        <a:spcAft>
                          <a:spcPts val="0"/>
                        </a:spcAft>
                      </a:pPr>
                      <a:r>
                        <a:rPr lang="en-US" sz="1400" b="1">
                          <a:solidFill>
                            <a:schemeClr val="bg1"/>
                          </a:solidFill>
                          <a:effectLst/>
                        </a:rPr>
                        <a:t>Category</a:t>
                      </a:r>
                      <a:endParaRPr lang="en-GB" sz="1400" b="1">
                        <a:solidFill>
                          <a:schemeClr val="bg1"/>
                        </a:solidFill>
                        <a:effectLst/>
                        <a:latin typeface="MPLAAD+Arial"/>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US" sz="1400" b="1">
                          <a:solidFill>
                            <a:schemeClr val="bg1"/>
                          </a:solidFill>
                          <a:effectLst/>
                        </a:rPr>
                        <a:t>Indication</a:t>
                      </a:r>
                      <a:endParaRPr lang="en-GB" sz="1400" b="1">
                        <a:solidFill>
                          <a:schemeClr val="bg1"/>
                        </a:solidFill>
                        <a:effectLst/>
                        <a:latin typeface="MPLAAD+Arial"/>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US" sz="1400" b="1">
                          <a:solidFill>
                            <a:schemeClr val="bg1"/>
                          </a:solidFill>
                          <a:effectLst/>
                        </a:rPr>
                        <a:t>Examples</a:t>
                      </a:r>
                      <a:endParaRPr lang="en-GB" sz="1400" b="1">
                        <a:solidFill>
                          <a:schemeClr val="bg1"/>
                        </a:solidFill>
                        <a:effectLst/>
                        <a:latin typeface="MPLAAD+Arial"/>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US" sz="1400" b="1">
                          <a:solidFill>
                            <a:schemeClr val="bg1"/>
                          </a:solidFill>
                          <a:effectLst/>
                        </a:rPr>
                        <a:t>Level of Decontamination</a:t>
                      </a:r>
                      <a:endParaRPr lang="en-GB" sz="1400" b="1">
                        <a:solidFill>
                          <a:schemeClr val="bg1"/>
                        </a:solidFill>
                        <a:effectLst/>
                        <a:latin typeface="MPLAAD+Arial"/>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en-US" sz="1400" b="1">
                          <a:solidFill>
                            <a:schemeClr val="bg1"/>
                          </a:solidFill>
                          <a:effectLst/>
                        </a:rPr>
                        <a:t>Method</a:t>
                      </a:r>
                      <a:endParaRPr lang="en-GB" sz="1400" b="1">
                        <a:solidFill>
                          <a:schemeClr val="bg1"/>
                        </a:solidFill>
                        <a:effectLst/>
                        <a:latin typeface="MPLAAD+Arial"/>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extLst>
                  <a:ext uri="{0D108BD9-81ED-4DB2-BD59-A6C34878D82A}">
                    <a16:rowId xmlns:a16="http://schemas.microsoft.com/office/drawing/2014/main" val="2686538985"/>
                  </a:ext>
                </a:extLst>
              </a:tr>
              <a:tr h="334010">
                <a:tc>
                  <a:txBody>
                    <a:bodyPr/>
                    <a:lstStyle/>
                    <a:p>
                      <a:pPr algn="l">
                        <a:spcAft>
                          <a:spcPts val="0"/>
                        </a:spcAft>
                      </a:pPr>
                      <a:r>
                        <a:rPr lang="en-US" sz="1400">
                          <a:effectLst/>
                        </a:rPr>
                        <a:t>Low Risk </a:t>
                      </a:r>
                      <a:endParaRPr lang="en-GB" sz="1400">
                        <a:solidFill>
                          <a:srgbClr val="000000"/>
                        </a:solidFill>
                        <a:effectLst/>
                        <a:latin typeface="MPLAAD+Arial"/>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400">
                          <a:effectLst/>
                        </a:rPr>
                        <a:t>Items used on intact skin </a:t>
                      </a:r>
                      <a:endParaRPr lang="en-GB" sz="1400">
                        <a:solidFill>
                          <a:srgbClr val="000000"/>
                        </a:solidFill>
                        <a:effectLst/>
                        <a:latin typeface="MPLAAD+Arial"/>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400">
                          <a:effectLst/>
                        </a:rPr>
                        <a:t>Washbowls, mattresses </a:t>
                      </a:r>
                      <a:endParaRPr lang="en-GB" sz="1400">
                        <a:solidFill>
                          <a:srgbClr val="000000"/>
                        </a:solidFill>
                        <a:effectLst/>
                        <a:latin typeface="MPLAAD+Arial"/>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400">
                          <a:effectLst/>
                        </a:rPr>
                        <a:t>clean </a:t>
                      </a:r>
                      <a:endParaRPr lang="en-GB" sz="1400">
                        <a:solidFill>
                          <a:srgbClr val="000000"/>
                        </a:solidFill>
                        <a:effectLst/>
                        <a:latin typeface="MPLAAD+Arial"/>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400">
                          <a:effectLst/>
                        </a:rPr>
                        <a:t>Wash with warm water and neutral detergent and dry thoroughly or use </a:t>
                      </a:r>
                      <a:r>
                        <a:rPr lang="en-GB" sz="1400">
                          <a:latin typeface="Arial"/>
                          <a:ea typeface="Times New Roman" panose="02020603050405020304" pitchFamily="18" charset="0"/>
                          <a:cs typeface="Arial"/>
                        </a:rPr>
                        <a:t>reusable cloth and suitable </a:t>
                      </a:r>
                      <a:r>
                        <a:rPr lang="en-GB" sz="1400">
                          <a:latin typeface="Arial"/>
                          <a:ea typeface="+mn-ea"/>
                          <a:cs typeface="Arial"/>
                        </a:rPr>
                        <a:t>low-level disinfectant</a:t>
                      </a:r>
                      <a:r>
                        <a:rPr lang="en-GB" sz="1400">
                          <a:latin typeface="Arial"/>
                          <a:ea typeface="Times New Roman" panose="02020603050405020304" pitchFamily="18" charset="0"/>
                          <a:cs typeface="Arial"/>
                        </a:rPr>
                        <a:t> (following manufacturers guidance on compatibility, contact and drying times)</a:t>
                      </a:r>
                      <a:endParaRPr lang="en-GB" sz="1400">
                        <a:solidFill>
                          <a:srgbClr val="000000"/>
                        </a:solidFill>
                        <a:effectLst/>
                        <a:latin typeface="Arial"/>
                        <a:ea typeface="Times New Roman" panose="02020603050405020304" pitchFamily="18" charset="0"/>
                        <a:cs typeface="Arial"/>
                      </a:endParaRPr>
                    </a:p>
                  </a:txBody>
                  <a:tcPr marL="68580" marR="68580" marT="0" marB="0" anchor="ctr"/>
                </a:tc>
                <a:extLst>
                  <a:ext uri="{0D108BD9-81ED-4DB2-BD59-A6C34878D82A}">
                    <a16:rowId xmlns:a16="http://schemas.microsoft.com/office/drawing/2014/main" val="3942932975"/>
                  </a:ext>
                </a:extLst>
              </a:tr>
            </a:tbl>
          </a:graphicData>
        </a:graphic>
      </p:graphicFrame>
      <p:sp>
        <p:nvSpPr>
          <p:cNvPr id="4" name="Rectangle: Rounded Corners 3">
            <a:extLst>
              <a:ext uri="{FF2B5EF4-FFF2-40B4-BE49-F238E27FC236}">
                <a16:creationId xmlns:a16="http://schemas.microsoft.com/office/drawing/2014/main" id="{D775B2FC-D082-439F-8443-8CEC803F025C}"/>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D2F684CD-7E64-488F-9A1B-E90301C8F080}"/>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72959BD4-519C-4886-83C0-8DB734C3094D}"/>
              </a:ext>
            </a:extLst>
          </p:cNvPr>
          <p:cNvSpPr/>
          <p:nvPr/>
        </p:nvSpPr>
        <p:spPr bwMode="auto">
          <a:xfrm>
            <a:off x="-180575" y="5350376"/>
            <a:ext cx="725519" cy="972000"/>
          </a:xfrm>
          <a:prstGeom prst="roundRect">
            <a:avLst>
              <a:gd name="adj" fmla="val 20603"/>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A447F797-DFF2-428A-8856-054894895147}"/>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8" name="Rectangle: Rounded Corners 7">
            <a:extLst>
              <a:ext uri="{FF2B5EF4-FFF2-40B4-BE49-F238E27FC236}">
                <a16:creationId xmlns:a16="http://schemas.microsoft.com/office/drawing/2014/main" id="{ED3433A7-9350-4E66-8654-7FE1E0A8B684}"/>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Tree>
    <p:extLst>
      <p:ext uri="{BB962C8B-B14F-4D97-AF65-F5344CB8AC3E}">
        <p14:creationId xmlns:p14="http://schemas.microsoft.com/office/powerpoint/2010/main" val="317450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p:txBody>
          <a:bodyPr/>
          <a:lstStyle/>
          <a:p>
            <a:r>
              <a:rPr lang="en-GB"/>
              <a:t>Example</a:t>
            </a:r>
            <a:r>
              <a:rPr lang="en-GB">
                <a:ea typeface="+mj-lt"/>
                <a:cs typeface="+mj-lt"/>
              </a:rPr>
              <a:t>s |</a:t>
            </a:r>
            <a:r>
              <a:rPr lang="en-GB"/>
              <a:t> Monitoring and reporting</a:t>
            </a: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a:xfrm>
            <a:off x="326770" y="735252"/>
            <a:ext cx="10329449" cy="323416"/>
          </a:xfrm>
        </p:spPr>
        <p:txBody>
          <a:bodyPr/>
          <a:lstStyle/>
          <a:p>
            <a:r>
              <a:rPr lang="en-GB"/>
              <a:t>Collecting and periodically analysing data from the programme is vital in order to understand success and areas for improvement</a:t>
            </a:r>
          </a:p>
        </p:txBody>
      </p:sp>
      <p:sp>
        <p:nvSpPr>
          <p:cNvPr id="12" name="Text Placeholder 22">
            <a:extLst>
              <a:ext uri="{FF2B5EF4-FFF2-40B4-BE49-F238E27FC236}">
                <a16:creationId xmlns:a16="http://schemas.microsoft.com/office/drawing/2014/main" id="{44E31D1C-BA1B-431D-8D48-8CBDA87224D1}"/>
              </a:ext>
            </a:extLst>
          </p:cNvPr>
          <p:cNvSpPr txBox="1">
            <a:spLocks/>
          </p:cNvSpPr>
          <p:nvPr/>
        </p:nvSpPr>
        <p:spPr>
          <a:xfrm>
            <a:off x="766764" y="1347053"/>
            <a:ext cx="10772423" cy="1884603"/>
          </a:xfrm>
          <a:prstGeom prst="rect">
            <a:avLst/>
          </a:prstGeom>
        </p:spPr>
        <p:txBody>
          <a:bodyPr lIns="36000" tIns="46800" rIns="90000" bIns="46800"/>
          <a:lst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sz="1200" b="0" kern="0">
                <a:sym typeface="Arial"/>
              </a:rPr>
              <a:t>A log sheet and accompanying spreadsheet should be used to measure and track the volume of walking aids returned and reused as well as the accompanying financial benefits. The data should be monitored and evaluated periodically in order to identify opportunities for further improvement. The log sheet should look to include information on items returned, refurbished and disposed, as well as monitor any replacement parts and their stock levels. For example:</a:t>
            </a:r>
          </a:p>
          <a:p>
            <a:endParaRPr lang="en-GB" sz="1200" b="0" kern="0">
              <a:sym typeface="Arial"/>
            </a:endParaRPr>
          </a:p>
          <a:p>
            <a:endParaRPr lang="en-GB" sz="1200" b="0" kern="0">
              <a:sym typeface="Arial"/>
            </a:endParaRPr>
          </a:p>
          <a:p>
            <a:endParaRPr lang="en-GB" sz="1200" b="0" kern="0">
              <a:sym typeface="Arial"/>
            </a:endParaRPr>
          </a:p>
          <a:p>
            <a:r>
              <a:rPr lang="en-GB" sz="1200" b="0" kern="0">
                <a:sym typeface="Arial"/>
              </a:rPr>
              <a:t>This log sheet can then be used to monitor the percentage of items refurbished, volume of waste avoided and carbon savings. Other example success measures include:</a:t>
            </a:r>
            <a:endParaRPr lang="en-GB" sz="1200" b="0" kern="0">
              <a:solidFill>
                <a:schemeClr val="accent5"/>
              </a:solidFill>
              <a:sym typeface="Arial"/>
            </a:endParaRPr>
          </a:p>
        </p:txBody>
      </p:sp>
      <p:sp>
        <p:nvSpPr>
          <p:cNvPr id="13" name="Rectangle 12">
            <a:extLst>
              <a:ext uri="{FF2B5EF4-FFF2-40B4-BE49-F238E27FC236}">
                <a16:creationId xmlns:a16="http://schemas.microsoft.com/office/drawing/2014/main" id="{5FA094EB-D9C5-4E6B-B55C-0CF8495FAE44}"/>
              </a:ext>
            </a:extLst>
          </p:cNvPr>
          <p:cNvSpPr/>
          <p:nvPr/>
        </p:nvSpPr>
        <p:spPr>
          <a:xfrm>
            <a:off x="766762" y="3890941"/>
            <a:ext cx="10457727" cy="2062103"/>
          </a:xfrm>
          <a:prstGeom prst="rect">
            <a:avLst/>
          </a:prstGeom>
        </p:spPr>
        <p:txBody>
          <a:bodyPr wrap="square" lIns="91440" tIns="45720" rIns="91440" bIns="45720" anchor="t">
            <a:spAutoFit/>
          </a:bodyPr>
          <a:lstStyle/>
          <a:p>
            <a:pPr>
              <a:spcAft>
                <a:spcPts val="300"/>
              </a:spcAft>
            </a:pPr>
            <a:r>
              <a:rPr lang="en-GB" sz="1200" b="1" kern="0">
                <a:solidFill>
                  <a:srgbClr val="81B3BA"/>
                </a:solidFill>
                <a:ea typeface="Open Sans" panose="020B0604020202020204" charset="0"/>
                <a:cs typeface="Open Sans" panose="020B0604020202020204" charset="0"/>
                <a:sym typeface="Arial"/>
              </a:rPr>
              <a:t>Measuring carbon and waste impact</a:t>
            </a:r>
          </a:p>
          <a:p>
            <a:pPr>
              <a:spcAft>
                <a:spcPts val="300"/>
              </a:spcAft>
            </a:pPr>
            <a:r>
              <a:rPr lang="en-GB" sz="1200" kern="0">
                <a:solidFill>
                  <a:srgbClr val="000000"/>
                </a:solidFill>
                <a:ea typeface="Open Sans"/>
                <a:cs typeface="Open Sans"/>
                <a:sym typeface="Arial"/>
              </a:rPr>
              <a:t>Collecting the right data will enable you to calculate your impact on cost, waste and carbon.</a:t>
            </a:r>
            <a:endParaRPr lang="en-GB" sz="1200" kern="0">
              <a:solidFill>
                <a:srgbClr val="000000"/>
              </a:solidFill>
              <a:ea typeface="Open Sans"/>
              <a:cs typeface="Open Sans"/>
            </a:endParaRPr>
          </a:p>
          <a:p>
            <a:pPr>
              <a:spcAft>
                <a:spcPts val="300"/>
              </a:spcAft>
            </a:pPr>
            <a:endParaRPr lang="en-GB" sz="1200" kern="0">
              <a:solidFill>
                <a:srgbClr val="000000"/>
              </a:solidFill>
              <a:ea typeface="Open Sans"/>
              <a:cs typeface="Open Sans"/>
              <a:sym typeface="Arial"/>
            </a:endParaRPr>
          </a:p>
          <a:p>
            <a:pPr>
              <a:spcAft>
                <a:spcPts val="300"/>
              </a:spcAft>
            </a:pPr>
            <a:r>
              <a:rPr lang="en-GB" sz="1200" kern="0">
                <a:solidFill>
                  <a:srgbClr val="000000"/>
                </a:solidFill>
                <a:ea typeface="Open Sans" panose="020B0604020202020204" charset="0"/>
                <a:cs typeface="Open Sans" panose="020B0604020202020204" charset="0"/>
                <a:sym typeface="Arial"/>
              </a:rPr>
              <a:t>Example metrics:</a:t>
            </a:r>
          </a:p>
          <a:p>
            <a:pPr marL="171450" indent="-171450">
              <a:spcAft>
                <a:spcPts val="300"/>
              </a:spcAft>
              <a:buFont typeface="Arial" panose="020B0604020202020204" pitchFamily="34" charset="0"/>
              <a:buChar char="•"/>
            </a:pPr>
            <a:r>
              <a:rPr lang="en-GB" sz="1200" b="1" kern="0">
                <a:solidFill>
                  <a:srgbClr val="000000"/>
                </a:solidFill>
                <a:ea typeface="Open Sans" panose="020B0604020202020204" charset="0"/>
                <a:cs typeface="Open Sans" panose="020B0604020202020204" charset="0"/>
                <a:sym typeface="Arial"/>
              </a:rPr>
              <a:t>Total savings from refurbished items: </a:t>
            </a:r>
            <a:r>
              <a:rPr lang="en-GB" sz="1200" kern="0">
                <a:solidFill>
                  <a:srgbClr val="000000"/>
                </a:solidFill>
                <a:ea typeface="Open Sans" panose="020B0604020202020204" charset="0"/>
                <a:cs typeface="Open Sans" panose="020B0604020202020204" charset="0"/>
                <a:sym typeface="Arial"/>
              </a:rPr>
              <a:t>Cost savings from not needing to repurchase items</a:t>
            </a:r>
            <a:endParaRPr lang="en-GB" sz="1200" b="1" kern="0">
              <a:solidFill>
                <a:srgbClr val="000000"/>
              </a:solidFill>
              <a:ea typeface="Open Sans" panose="020B0604020202020204" charset="0"/>
              <a:cs typeface="Open Sans" panose="020B0604020202020204" charset="0"/>
              <a:sym typeface="Arial"/>
            </a:endParaRPr>
          </a:p>
          <a:p>
            <a:pPr marL="171450" indent="-171450">
              <a:spcAft>
                <a:spcPts val="300"/>
              </a:spcAft>
              <a:buFont typeface="Arial" panose="020B0604020202020204" pitchFamily="34" charset="0"/>
              <a:buChar char="•"/>
            </a:pPr>
            <a:r>
              <a:rPr lang="en-GB" sz="1200" b="1" kern="0">
                <a:solidFill>
                  <a:srgbClr val="000000"/>
                </a:solidFill>
                <a:ea typeface="Open Sans" panose="020B0604020202020204" charset="0"/>
                <a:cs typeface="Open Sans" panose="020B0604020202020204" charset="0"/>
                <a:sym typeface="Arial"/>
              </a:rPr>
              <a:t>Carbon savings from refurbished items: </a:t>
            </a:r>
            <a:r>
              <a:rPr lang="en-GB" sz="1200" kern="0">
                <a:solidFill>
                  <a:srgbClr val="000000"/>
                </a:solidFill>
                <a:ea typeface="Open Sans" panose="020B0604020202020204" charset="0"/>
                <a:cs typeface="Open Sans" panose="020B0604020202020204" charset="0"/>
                <a:sym typeface="Arial"/>
              </a:rPr>
              <a:t>kgCO</a:t>
            </a:r>
            <a:r>
              <a:rPr lang="en-GB" sz="1200" kern="0" baseline="-25000">
                <a:solidFill>
                  <a:srgbClr val="000000"/>
                </a:solidFill>
                <a:ea typeface="Open Sans" panose="020B0604020202020204" charset="0"/>
                <a:cs typeface="Open Sans" panose="020B0604020202020204" charset="0"/>
                <a:sym typeface="Arial"/>
              </a:rPr>
              <a:t>2</a:t>
            </a:r>
            <a:r>
              <a:rPr lang="en-GB" sz="1200" kern="0">
                <a:solidFill>
                  <a:srgbClr val="000000"/>
                </a:solidFill>
                <a:ea typeface="Open Sans" panose="020B0604020202020204" charset="0"/>
                <a:cs typeface="Open Sans" panose="020B0604020202020204" charset="0"/>
                <a:sym typeface="Arial"/>
              </a:rPr>
              <a:t>e diverted by not needing to repurchase items</a:t>
            </a:r>
            <a:endParaRPr lang="en-GB" sz="1200" b="1" kern="0">
              <a:solidFill>
                <a:srgbClr val="000000"/>
              </a:solidFill>
              <a:ea typeface="Open Sans" panose="020B0604020202020204" charset="0"/>
              <a:cs typeface="Open Sans" panose="020B0604020202020204" charset="0"/>
              <a:sym typeface="Arial"/>
            </a:endParaRPr>
          </a:p>
          <a:p>
            <a:pPr marL="171450" indent="-171450">
              <a:spcAft>
                <a:spcPts val="300"/>
              </a:spcAft>
              <a:buFont typeface="Arial" panose="020B0604020202020204" pitchFamily="34" charset="0"/>
              <a:buChar char="•"/>
            </a:pPr>
            <a:r>
              <a:rPr lang="en-GB" sz="1200" b="1" kern="0">
                <a:solidFill>
                  <a:srgbClr val="000000"/>
                </a:solidFill>
                <a:ea typeface="Open Sans" panose="020B0604020202020204" charset="0"/>
                <a:cs typeface="Open Sans" panose="020B0604020202020204" charset="0"/>
                <a:sym typeface="Arial"/>
              </a:rPr>
              <a:t>% Refurbished instead of disposed of: </a:t>
            </a:r>
            <a:r>
              <a:rPr lang="en-GB" sz="1200" kern="0">
                <a:solidFill>
                  <a:srgbClr val="000000"/>
                </a:solidFill>
                <a:ea typeface="Open Sans" panose="020B0604020202020204" charset="0"/>
                <a:cs typeface="Open Sans" panose="020B0604020202020204" charset="0"/>
                <a:sym typeface="Arial"/>
              </a:rPr>
              <a:t>Ratio of returned items refurbished versus disposed of (due to wear and tear)</a:t>
            </a:r>
          </a:p>
          <a:p>
            <a:pPr marL="171450" indent="-171450">
              <a:spcAft>
                <a:spcPts val="300"/>
              </a:spcAft>
              <a:buFont typeface="Arial" panose="020B0604020202020204" pitchFamily="34" charset="0"/>
              <a:buChar char="•"/>
            </a:pPr>
            <a:r>
              <a:rPr lang="en-GB" sz="1200" b="1" kern="0">
                <a:solidFill>
                  <a:srgbClr val="000000"/>
                </a:solidFill>
                <a:ea typeface="Open Sans" panose="020B0604020202020204" charset="0"/>
                <a:cs typeface="Open Sans" panose="020B0604020202020204" charset="0"/>
                <a:sym typeface="Arial"/>
              </a:rPr>
              <a:t>Waste collections saved: </a:t>
            </a:r>
            <a:r>
              <a:rPr lang="en-GB" sz="1200" kern="0">
                <a:solidFill>
                  <a:srgbClr val="000000"/>
                </a:solidFill>
                <a:ea typeface="Open Sans" panose="020B0604020202020204" charset="0"/>
                <a:cs typeface="Open Sans" panose="020B0604020202020204" charset="0"/>
                <a:sym typeface="Arial"/>
              </a:rPr>
              <a:t>Average waste collections per tonne multiplied by total weight refurbished</a:t>
            </a:r>
          </a:p>
          <a:p>
            <a:pPr marL="171450" indent="-171450">
              <a:spcAft>
                <a:spcPts val="300"/>
              </a:spcAft>
              <a:buFont typeface="Arial" panose="020B0604020202020204" pitchFamily="34" charset="0"/>
              <a:buChar char="•"/>
            </a:pPr>
            <a:r>
              <a:rPr lang="en-GB" sz="1200" b="1" kern="0">
                <a:solidFill>
                  <a:srgbClr val="000000"/>
                </a:solidFill>
                <a:ea typeface="Open Sans" panose="020B0604020202020204" charset="0"/>
                <a:cs typeface="Open Sans" panose="020B0604020202020204" charset="0"/>
                <a:sym typeface="Arial"/>
              </a:rPr>
              <a:t>Waste savings per tonne: </a:t>
            </a:r>
            <a:r>
              <a:rPr lang="en-GB" sz="1200" kern="0">
                <a:solidFill>
                  <a:srgbClr val="000000"/>
                </a:solidFill>
                <a:ea typeface="Open Sans" panose="020B0604020202020204" charset="0"/>
                <a:cs typeface="Open Sans" panose="020B0604020202020204" charset="0"/>
                <a:sym typeface="Arial"/>
              </a:rPr>
              <a:t>Cost per tonne multiplied by volume avoided</a:t>
            </a:r>
          </a:p>
        </p:txBody>
      </p:sp>
      <p:sp>
        <p:nvSpPr>
          <p:cNvPr id="14" name="Rectangle 13">
            <a:extLst>
              <a:ext uri="{FF2B5EF4-FFF2-40B4-BE49-F238E27FC236}">
                <a16:creationId xmlns:a16="http://schemas.microsoft.com/office/drawing/2014/main" id="{897FEF9A-333A-4AE8-98A6-B397E70A6572}"/>
              </a:ext>
            </a:extLst>
          </p:cNvPr>
          <p:cNvSpPr>
            <a:spLocks/>
          </p:cNvSpPr>
          <p:nvPr/>
        </p:nvSpPr>
        <p:spPr bwMode="auto">
          <a:xfrm>
            <a:off x="766763" y="2194560"/>
            <a:ext cx="1317776" cy="526778"/>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b="1">
                <a:solidFill>
                  <a:schemeClr val="bg1"/>
                </a:solidFill>
                <a:latin typeface="+mj-lt"/>
              </a:rPr>
              <a:t>Date</a:t>
            </a:r>
          </a:p>
        </p:txBody>
      </p:sp>
      <p:sp>
        <p:nvSpPr>
          <p:cNvPr id="15" name="Rectangle 14">
            <a:extLst>
              <a:ext uri="{FF2B5EF4-FFF2-40B4-BE49-F238E27FC236}">
                <a16:creationId xmlns:a16="http://schemas.microsoft.com/office/drawing/2014/main" id="{1B776ADD-C0D6-4861-BF2C-4CB32C7055CF}"/>
              </a:ext>
            </a:extLst>
          </p:cNvPr>
          <p:cNvSpPr>
            <a:spLocks/>
          </p:cNvSpPr>
          <p:nvPr/>
        </p:nvSpPr>
        <p:spPr bwMode="auto">
          <a:xfrm>
            <a:off x="2111353" y="2194560"/>
            <a:ext cx="1317776" cy="526778"/>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b="1">
                <a:latin typeface="+mj-lt"/>
              </a:rPr>
              <a:t>Crutches returned (pairs)</a:t>
            </a:r>
          </a:p>
        </p:txBody>
      </p:sp>
      <p:sp>
        <p:nvSpPr>
          <p:cNvPr id="16" name="Rectangle 15">
            <a:extLst>
              <a:ext uri="{FF2B5EF4-FFF2-40B4-BE49-F238E27FC236}">
                <a16:creationId xmlns:a16="http://schemas.microsoft.com/office/drawing/2014/main" id="{73AC98FE-3512-4C60-9190-61E5D168E8CD}"/>
              </a:ext>
            </a:extLst>
          </p:cNvPr>
          <p:cNvSpPr>
            <a:spLocks/>
          </p:cNvSpPr>
          <p:nvPr/>
        </p:nvSpPr>
        <p:spPr bwMode="auto">
          <a:xfrm>
            <a:off x="3455945" y="2194560"/>
            <a:ext cx="1317776" cy="526778"/>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b="1">
                <a:latin typeface="+mj-lt"/>
              </a:rPr>
              <a:t>Crutches refurbished (pairs)</a:t>
            </a:r>
          </a:p>
        </p:txBody>
      </p:sp>
      <p:sp>
        <p:nvSpPr>
          <p:cNvPr id="17" name="Rectangle 16">
            <a:extLst>
              <a:ext uri="{FF2B5EF4-FFF2-40B4-BE49-F238E27FC236}">
                <a16:creationId xmlns:a16="http://schemas.microsoft.com/office/drawing/2014/main" id="{09E5DDEA-78CF-4753-ABC4-45B8EE3FB2EB}"/>
              </a:ext>
            </a:extLst>
          </p:cNvPr>
          <p:cNvSpPr>
            <a:spLocks/>
          </p:cNvSpPr>
          <p:nvPr/>
        </p:nvSpPr>
        <p:spPr bwMode="auto">
          <a:xfrm>
            <a:off x="4800535" y="2194560"/>
            <a:ext cx="1317776" cy="526778"/>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b="1">
                <a:latin typeface="+mj-lt"/>
              </a:rPr>
              <a:t>Crutches disposed of (pairs)</a:t>
            </a:r>
          </a:p>
        </p:txBody>
      </p:sp>
      <p:sp>
        <p:nvSpPr>
          <p:cNvPr id="18" name="Rectangle 17">
            <a:extLst>
              <a:ext uri="{FF2B5EF4-FFF2-40B4-BE49-F238E27FC236}">
                <a16:creationId xmlns:a16="http://schemas.microsoft.com/office/drawing/2014/main" id="{280AE0BD-4261-4D77-8C37-489544A7B524}"/>
              </a:ext>
            </a:extLst>
          </p:cNvPr>
          <p:cNvSpPr>
            <a:spLocks/>
          </p:cNvSpPr>
          <p:nvPr/>
        </p:nvSpPr>
        <p:spPr bwMode="auto">
          <a:xfrm>
            <a:off x="6145126" y="2194560"/>
            <a:ext cx="1317776" cy="526778"/>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b="1">
                <a:solidFill>
                  <a:schemeClr val="bg1"/>
                </a:solidFill>
                <a:latin typeface="+mj-lt"/>
              </a:rPr>
              <a:t>[Other items] returned (pairs)</a:t>
            </a:r>
          </a:p>
        </p:txBody>
      </p:sp>
      <p:sp>
        <p:nvSpPr>
          <p:cNvPr id="19" name="Rectangle 18">
            <a:extLst>
              <a:ext uri="{FF2B5EF4-FFF2-40B4-BE49-F238E27FC236}">
                <a16:creationId xmlns:a16="http://schemas.microsoft.com/office/drawing/2014/main" id="{220F1E2D-2559-4478-AFE8-290F359EA4E1}"/>
              </a:ext>
            </a:extLst>
          </p:cNvPr>
          <p:cNvSpPr>
            <a:spLocks/>
          </p:cNvSpPr>
          <p:nvPr/>
        </p:nvSpPr>
        <p:spPr bwMode="auto">
          <a:xfrm>
            <a:off x="7489717" y="2194560"/>
            <a:ext cx="1317776" cy="526778"/>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b="1">
                <a:solidFill>
                  <a:schemeClr val="bg1"/>
                </a:solidFill>
              </a:rPr>
              <a:t>[Other items]</a:t>
            </a:r>
            <a:r>
              <a:rPr lang="en-GB" sz="1000" b="1">
                <a:solidFill>
                  <a:schemeClr val="bg1"/>
                </a:solidFill>
                <a:latin typeface="+mj-lt"/>
              </a:rPr>
              <a:t> refurbished (pairs)</a:t>
            </a:r>
          </a:p>
        </p:txBody>
      </p:sp>
      <p:sp>
        <p:nvSpPr>
          <p:cNvPr id="20" name="Rectangle 19">
            <a:extLst>
              <a:ext uri="{FF2B5EF4-FFF2-40B4-BE49-F238E27FC236}">
                <a16:creationId xmlns:a16="http://schemas.microsoft.com/office/drawing/2014/main" id="{E4C2E118-B9FE-4F89-BAE0-3ACF5E7627CA}"/>
              </a:ext>
            </a:extLst>
          </p:cNvPr>
          <p:cNvSpPr>
            <a:spLocks/>
          </p:cNvSpPr>
          <p:nvPr/>
        </p:nvSpPr>
        <p:spPr bwMode="auto">
          <a:xfrm>
            <a:off x="8834308" y="2194560"/>
            <a:ext cx="1317776" cy="526778"/>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b="1">
                <a:solidFill>
                  <a:schemeClr val="bg1"/>
                </a:solidFill>
              </a:rPr>
              <a:t>[Other items]</a:t>
            </a:r>
            <a:r>
              <a:rPr lang="en-GB" sz="1000" b="1">
                <a:solidFill>
                  <a:schemeClr val="bg1"/>
                </a:solidFill>
                <a:latin typeface="+mj-lt"/>
              </a:rPr>
              <a:t> disposed of (pairs)</a:t>
            </a:r>
          </a:p>
        </p:txBody>
      </p:sp>
      <p:sp>
        <p:nvSpPr>
          <p:cNvPr id="21" name="Rectangle 20">
            <a:extLst>
              <a:ext uri="{FF2B5EF4-FFF2-40B4-BE49-F238E27FC236}">
                <a16:creationId xmlns:a16="http://schemas.microsoft.com/office/drawing/2014/main" id="{FB86F245-21E0-4BBC-AE30-33FA12892C32}"/>
              </a:ext>
            </a:extLst>
          </p:cNvPr>
          <p:cNvSpPr>
            <a:spLocks/>
          </p:cNvSpPr>
          <p:nvPr/>
        </p:nvSpPr>
        <p:spPr bwMode="auto">
          <a:xfrm>
            <a:off x="10178899" y="2194560"/>
            <a:ext cx="1317776" cy="526778"/>
          </a:xfrm>
          <a:prstGeom prst="rect">
            <a:avLst/>
          </a:prstGeom>
          <a:solidFill>
            <a:schemeClr val="accent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gn="ctr" defTabSz="889000" fontAlgn="base">
              <a:spcAft>
                <a:spcPts val="600"/>
              </a:spcAft>
            </a:pPr>
            <a:r>
              <a:rPr lang="en-GB" sz="1000" b="1">
                <a:solidFill>
                  <a:schemeClr val="bg1"/>
                </a:solidFill>
                <a:latin typeface="+mj-lt"/>
              </a:rPr>
              <a:t>Number of ferrules used (single)</a:t>
            </a:r>
          </a:p>
        </p:txBody>
      </p:sp>
      <p:sp>
        <p:nvSpPr>
          <p:cNvPr id="22" name="Rectangle 21">
            <a:extLst>
              <a:ext uri="{FF2B5EF4-FFF2-40B4-BE49-F238E27FC236}">
                <a16:creationId xmlns:a16="http://schemas.microsoft.com/office/drawing/2014/main" id="{C0069013-B46A-42FF-A20A-9CFA690D7133}"/>
              </a:ext>
            </a:extLst>
          </p:cNvPr>
          <p:cNvSpPr/>
          <p:nvPr/>
        </p:nvSpPr>
        <p:spPr>
          <a:xfrm>
            <a:off x="508907" y="3198999"/>
            <a:ext cx="8016071" cy="461665"/>
          </a:xfrm>
          <a:prstGeom prst="rect">
            <a:avLst/>
          </a:prstGeom>
        </p:spPr>
        <p:txBody>
          <a:bodyPr wrap="square" numCol="2">
            <a:noAutofit/>
          </a:bodyPr>
          <a:lstStyle/>
          <a:p>
            <a:pPr marL="357188" indent="-174625">
              <a:buFont typeface="Arial" panose="020B0604020202020204" pitchFamily="34" charset="0"/>
              <a:buChar char="•"/>
            </a:pPr>
            <a:r>
              <a:rPr lang="en-GB" sz="1200" kern="0">
                <a:solidFill>
                  <a:srgbClr val="000000"/>
                </a:solidFill>
                <a:ea typeface="Open Sans" panose="020B0604020202020204" charset="0"/>
                <a:cs typeface="Open Sans" panose="020B0604020202020204" charset="0"/>
                <a:sym typeface="Arial"/>
              </a:rPr>
              <a:t>Total saved on walking aids (per category)</a:t>
            </a:r>
          </a:p>
          <a:p>
            <a:pPr marL="357188" indent="-174625">
              <a:buFont typeface="Arial" panose="020B0604020202020204" pitchFamily="34" charset="0"/>
              <a:buChar char="•"/>
            </a:pPr>
            <a:r>
              <a:rPr lang="en-GB" sz="1200" kern="0">
                <a:solidFill>
                  <a:srgbClr val="000000"/>
                </a:solidFill>
                <a:ea typeface="Open Sans" panose="020B0604020202020204" charset="0"/>
                <a:cs typeface="Open Sans" panose="020B0604020202020204" charset="0"/>
                <a:sym typeface="Arial"/>
              </a:rPr>
              <a:t>% return rate of walking aids</a:t>
            </a:r>
          </a:p>
          <a:p>
            <a:pPr marL="357188" indent="-174625">
              <a:buFont typeface="Arial" panose="020B0604020202020204" pitchFamily="34" charset="0"/>
              <a:buChar char="•"/>
            </a:pPr>
            <a:r>
              <a:rPr lang="en-GB" sz="1200" kern="0">
                <a:solidFill>
                  <a:srgbClr val="000000"/>
                </a:solidFill>
                <a:ea typeface="Open Sans" panose="020B0604020202020204" charset="0"/>
                <a:cs typeface="Open Sans" panose="020B0604020202020204" charset="0"/>
                <a:sym typeface="Arial"/>
              </a:rPr>
              <a:t>Refurbishment time</a:t>
            </a:r>
          </a:p>
          <a:p>
            <a:pPr marL="357188" indent="-174625">
              <a:buFont typeface="Arial" panose="020B0604020202020204" pitchFamily="34" charset="0"/>
              <a:buChar char="•"/>
            </a:pPr>
            <a:r>
              <a:rPr lang="en-GB" sz="1200" kern="0">
                <a:solidFill>
                  <a:srgbClr val="000000"/>
                </a:solidFill>
                <a:ea typeface="Open Sans" panose="020B0604020202020204" charset="0"/>
                <a:cs typeface="Open Sans" panose="020B0604020202020204" charset="0"/>
                <a:sym typeface="Arial"/>
              </a:rPr>
              <a:t>Patient satisfaction with refurbished walking aid</a:t>
            </a:r>
            <a:endParaRPr lang="en-GB" sz="1200" kern="0">
              <a:sym typeface="Arial"/>
            </a:endParaRPr>
          </a:p>
        </p:txBody>
      </p:sp>
      <p:sp>
        <p:nvSpPr>
          <p:cNvPr id="4" name="Rectangle: Rounded Corners 3">
            <a:extLst>
              <a:ext uri="{FF2B5EF4-FFF2-40B4-BE49-F238E27FC236}">
                <a16:creationId xmlns:a16="http://schemas.microsoft.com/office/drawing/2014/main" id="{0B6C719E-25BA-4218-9F38-E92D03745F90}"/>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D4A84C78-B3DA-4C35-BFDC-2FB734B5BD65}"/>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8D13F221-C714-4B5A-9680-5F82F44D6558}"/>
              </a:ext>
            </a:extLst>
          </p:cNvPr>
          <p:cNvSpPr/>
          <p:nvPr/>
        </p:nvSpPr>
        <p:spPr bwMode="auto">
          <a:xfrm>
            <a:off x="-180575" y="5350376"/>
            <a:ext cx="725519" cy="972000"/>
          </a:xfrm>
          <a:prstGeom prst="roundRect">
            <a:avLst>
              <a:gd name="adj" fmla="val 20603"/>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0ECB072F-E6B2-4DE0-BF72-B4ABCDFFC306}"/>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8" name="Rectangle: Rounded Corners 7">
            <a:extLst>
              <a:ext uri="{FF2B5EF4-FFF2-40B4-BE49-F238E27FC236}">
                <a16:creationId xmlns:a16="http://schemas.microsoft.com/office/drawing/2014/main" id="{CD67F063-9026-43D2-9A71-67F003EE3A30}"/>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Tree>
    <p:extLst>
      <p:ext uri="{BB962C8B-B14F-4D97-AF65-F5344CB8AC3E}">
        <p14:creationId xmlns:p14="http://schemas.microsoft.com/office/powerpoint/2010/main" val="99675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p:txBody>
          <a:bodyPr/>
          <a:lstStyle/>
          <a:p>
            <a:r>
              <a:rPr lang="en-GB"/>
              <a:t>The Business Case</a:t>
            </a: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a:xfrm>
            <a:off x="348531" y="620960"/>
            <a:ext cx="10101500" cy="889498"/>
          </a:xfrm>
        </p:spPr>
        <p:txBody>
          <a:bodyPr/>
          <a:lstStyle/>
          <a:p>
            <a:r>
              <a:rPr lang="en-GB" sz="1200" dirty="0"/>
              <a:t>Many medical devices (e.g. walking aids) are durable products whose useful life greatly exceeds use by a single patient, and can be refurbished and reused repeatedly, reducing waste to landfill and avoiding carbon associated with new products. Reuse</a:t>
            </a:r>
            <a:r>
              <a:rPr lang="en-GB" sz="1200" dirty="0">
                <a:ea typeface="+mj-lt"/>
                <a:cs typeface="+mj-lt"/>
              </a:rPr>
              <a:t> schemes have tended to be limited due to concerns around liabilities, limited resource available to set up a scheme, and the perceived low cost benefit. </a:t>
            </a:r>
            <a:endParaRPr lang="en-GB" sz="1200" dirty="0"/>
          </a:p>
        </p:txBody>
      </p:sp>
      <p:sp>
        <p:nvSpPr>
          <p:cNvPr id="51" name="Rectangle 50">
            <a:extLst>
              <a:ext uri="{FF2B5EF4-FFF2-40B4-BE49-F238E27FC236}">
                <a16:creationId xmlns:a16="http://schemas.microsoft.com/office/drawing/2014/main" id="{950C6B16-BCC3-4A2C-990C-E4D21001802B}"/>
              </a:ext>
            </a:extLst>
          </p:cNvPr>
          <p:cNvSpPr/>
          <p:nvPr/>
        </p:nvSpPr>
        <p:spPr>
          <a:xfrm>
            <a:off x="967958" y="1428874"/>
            <a:ext cx="4745693" cy="492571"/>
          </a:xfrm>
          <a:prstGeom prst="rect">
            <a:avLst/>
          </a:prstGeom>
        </p:spPr>
        <p:txBody>
          <a:bodyPr wrap="square" lIns="91440" tIns="45720" rIns="91440" bIns="45720" anchor="t">
            <a:spAutoFit/>
          </a:bodyPr>
          <a:lstStyle/>
          <a:p>
            <a:pPr>
              <a:lnSpc>
                <a:spcPct val="112500"/>
              </a:lnSpc>
              <a:spcAft>
                <a:spcPts val="600"/>
              </a:spcAft>
            </a:pPr>
            <a:r>
              <a:rPr lang="en-GB" sz="1200" dirty="0">
                <a:ea typeface="+mn-lt"/>
                <a:cs typeface="+mn-lt"/>
              </a:rPr>
              <a:t>Over the next 3 years the NHS could reduce its carbon emissions by 7.4kt, equivalent to 281,397 car trips from London to Bristol. </a:t>
            </a:r>
            <a:endParaRPr lang="en-US"/>
          </a:p>
        </p:txBody>
      </p:sp>
      <p:grpSp>
        <p:nvGrpSpPr>
          <p:cNvPr id="52" name="Group 51">
            <a:extLst>
              <a:ext uri="{FF2B5EF4-FFF2-40B4-BE49-F238E27FC236}">
                <a16:creationId xmlns:a16="http://schemas.microsoft.com/office/drawing/2014/main" id="{F8B64877-53A7-46DE-A883-560568D732FB}"/>
              </a:ext>
            </a:extLst>
          </p:cNvPr>
          <p:cNvGrpSpPr/>
          <p:nvPr/>
        </p:nvGrpSpPr>
        <p:grpSpPr>
          <a:xfrm>
            <a:off x="995391" y="2078166"/>
            <a:ext cx="4839193" cy="986809"/>
            <a:chOff x="329334" y="3714171"/>
            <a:chExt cx="4839193" cy="986809"/>
          </a:xfrm>
        </p:grpSpPr>
        <p:sp>
          <p:nvSpPr>
            <p:cNvPr id="53" name="Rectangle 52">
              <a:extLst>
                <a:ext uri="{FF2B5EF4-FFF2-40B4-BE49-F238E27FC236}">
                  <a16:creationId xmlns:a16="http://schemas.microsoft.com/office/drawing/2014/main" id="{F1944108-E274-4776-9251-B9B513B371EE}"/>
                </a:ext>
              </a:extLst>
            </p:cNvPr>
            <p:cNvSpPr>
              <a:spLocks/>
            </p:cNvSpPr>
            <p:nvPr/>
          </p:nvSpPr>
          <p:spPr>
            <a:xfrm>
              <a:off x="780131" y="3714171"/>
              <a:ext cx="4388396" cy="986809"/>
            </a:xfrm>
            <a:prstGeom prst="rect">
              <a:avLst/>
            </a:prstGeom>
          </p:spPr>
          <p:txBody>
            <a:bodyPr wrap="square" lIns="91440" tIns="45720" rIns="91440" bIns="45720" anchor="t">
              <a:spAutoFit/>
            </a:bodyPr>
            <a:lstStyle/>
            <a:p>
              <a:pPr>
                <a:lnSpc>
                  <a:spcPct val="112500"/>
                </a:lnSpc>
                <a:spcAft>
                  <a:spcPts val="600"/>
                </a:spcAft>
              </a:pPr>
              <a:r>
                <a:rPr lang="en-GB" sz="1200" b="1" kern="0" dirty="0">
                  <a:solidFill>
                    <a:schemeClr val="tx1">
                      <a:lumMod val="95000"/>
                      <a:lumOff val="5000"/>
                    </a:schemeClr>
                  </a:solidFill>
                </a:rPr>
                <a:t>Revenue and savings</a:t>
              </a:r>
            </a:p>
            <a:p>
              <a:pPr>
                <a:lnSpc>
                  <a:spcPct val="112500"/>
                </a:lnSpc>
                <a:spcAft>
                  <a:spcPts val="600"/>
                </a:spcAft>
              </a:pPr>
              <a:r>
                <a:rPr lang="en-GB" sz="1200" kern="0" dirty="0">
                  <a:cs typeface="Arial"/>
                </a:rPr>
                <a:t>Hospitals can save up to £46,000 a year by receiving returned walking aids </a:t>
              </a:r>
              <a:r>
                <a:rPr lang="en-GB" sz="1200" kern="0" dirty="0">
                  <a:ea typeface="+mn-lt"/>
                  <a:cs typeface="+mn-lt"/>
                </a:rPr>
                <a:t>to be cleaned and refurbished for use by future patients</a:t>
              </a:r>
              <a:r>
                <a:rPr lang="en-GB" sz="1200" kern="0" dirty="0">
                  <a:cs typeface="Arial"/>
                </a:rPr>
                <a:t>.</a:t>
              </a:r>
              <a:endParaRPr lang="en-GB" dirty="0"/>
            </a:p>
          </p:txBody>
        </p:sp>
        <p:sp>
          <p:nvSpPr>
            <p:cNvPr id="54" name="Freeform 351">
              <a:extLst>
                <a:ext uri="{FF2B5EF4-FFF2-40B4-BE49-F238E27FC236}">
                  <a16:creationId xmlns:a16="http://schemas.microsoft.com/office/drawing/2014/main" id="{F3A79C78-6EC5-418D-8926-00CF700D3A4F}"/>
                </a:ext>
              </a:extLst>
            </p:cNvPr>
            <p:cNvSpPr>
              <a:spLocks noChangeAspect="1" noEditPoints="1"/>
            </p:cNvSpPr>
            <p:nvPr/>
          </p:nvSpPr>
          <p:spPr bwMode="auto">
            <a:xfrm>
              <a:off x="329334" y="3942183"/>
              <a:ext cx="369021" cy="369021"/>
            </a:xfrm>
            <a:custGeom>
              <a:avLst/>
              <a:gdLst>
                <a:gd name="T0" fmla="*/ 336 w 512"/>
                <a:gd name="T1" fmla="*/ 169 h 512"/>
                <a:gd name="T2" fmla="*/ 337 w 512"/>
                <a:gd name="T3" fmla="*/ 131 h 512"/>
                <a:gd name="T4" fmla="*/ 295 w 512"/>
                <a:gd name="T5" fmla="*/ 159 h 512"/>
                <a:gd name="T6" fmla="*/ 117 w 512"/>
                <a:gd name="T7" fmla="*/ 266 h 512"/>
                <a:gd name="T8" fmla="*/ 180 w 512"/>
                <a:gd name="T9" fmla="*/ 373 h 512"/>
                <a:gd name="T10" fmla="*/ 213 w 512"/>
                <a:gd name="T11" fmla="*/ 362 h 512"/>
                <a:gd name="T12" fmla="*/ 266 w 512"/>
                <a:gd name="T13" fmla="*/ 352 h 512"/>
                <a:gd name="T14" fmla="*/ 277 w 512"/>
                <a:gd name="T15" fmla="*/ 373 h 512"/>
                <a:gd name="T16" fmla="*/ 309 w 512"/>
                <a:gd name="T17" fmla="*/ 361 h 512"/>
                <a:gd name="T18" fmla="*/ 351 w 512"/>
                <a:gd name="T19" fmla="*/ 276 h 512"/>
                <a:gd name="T20" fmla="*/ 394 w 512"/>
                <a:gd name="T21" fmla="*/ 266 h 512"/>
                <a:gd name="T22" fmla="*/ 384 w 512"/>
                <a:gd name="T23" fmla="*/ 224 h 512"/>
                <a:gd name="T24" fmla="*/ 226 w 512"/>
                <a:gd name="T25" fmla="*/ 185 h 512"/>
                <a:gd name="T26" fmla="*/ 171 w 512"/>
                <a:gd name="T27" fmla="*/ 213 h 512"/>
                <a:gd name="T28" fmla="*/ 164 w 512"/>
                <a:gd name="T29" fmla="*/ 194 h 512"/>
                <a:gd name="T30" fmla="*/ 234 w 512"/>
                <a:gd name="T31" fmla="*/ 172 h 512"/>
                <a:gd name="T32" fmla="*/ 256 w 512"/>
                <a:gd name="T33" fmla="*/ 0 h 512"/>
                <a:gd name="T34" fmla="*/ 256 w 512"/>
                <a:gd name="T35" fmla="*/ 512 h 512"/>
                <a:gd name="T36" fmla="*/ 256 w 512"/>
                <a:gd name="T37" fmla="*/ 0 h 512"/>
                <a:gd name="T38" fmla="*/ 405 w 512"/>
                <a:gd name="T39" fmla="*/ 288 h 512"/>
                <a:gd name="T40" fmla="*/ 330 w 512"/>
                <a:gd name="T41" fmla="*/ 365 h 512"/>
                <a:gd name="T42" fmla="*/ 320 w 512"/>
                <a:gd name="T43" fmla="*/ 394 h 512"/>
                <a:gd name="T44" fmla="*/ 256 w 512"/>
                <a:gd name="T45" fmla="*/ 384 h 512"/>
                <a:gd name="T46" fmla="*/ 234 w 512"/>
                <a:gd name="T47" fmla="*/ 373 h 512"/>
                <a:gd name="T48" fmla="*/ 224 w 512"/>
                <a:gd name="T49" fmla="*/ 394 h 512"/>
                <a:gd name="T50" fmla="*/ 160 w 512"/>
                <a:gd name="T51" fmla="*/ 384 h 512"/>
                <a:gd name="T52" fmla="*/ 114 w 512"/>
                <a:gd name="T53" fmla="*/ 336 h 512"/>
                <a:gd name="T54" fmla="*/ 234 w 512"/>
                <a:gd name="T55" fmla="*/ 128 h 512"/>
                <a:gd name="T56" fmla="*/ 351 w 512"/>
                <a:gd name="T57" fmla="*/ 106 h 512"/>
                <a:gd name="T58" fmla="*/ 362 w 512"/>
                <a:gd name="T59" fmla="*/ 120 h 512"/>
                <a:gd name="T60" fmla="*/ 390 w 512"/>
                <a:gd name="T61" fmla="*/ 202 h 512"/>
                <a:gd name="T62" fmla="*/ 416 w 512"/>
                <a:gd name="T6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374" y="218"/>
                  </a:moveTo>
                  <a:cubicBezTo>
                    <a:pt x="374" y="217"/>
                    <a:pt x="357" y="182"/>
                    <a:pt x="336" y="169"/>
                  </a:cubicBezTo>
                  <a:cubicBezTo>
                    <a:pt x="332" y="166"/>
                    <a:pt x="330" y="162"/>
                    <a:pt x="331" y="157"/>
                  </a:cubicBezTo>
                  <a:cubicBezTo>
                    <a:pt x="337" y="131"/>
                    <a:pt x="337" y="131"/>
                    <a:pt x="337" y="131"/>
                  </a:cubicBezTo>
                  <a:cubicBezTo>
                    <a:pt x="327" y="134"/>
                    <a:pt x="314" y="141"/>
                    <a:pt x="308" y="154"/>
                  </a:cubicBezTo>
                  <a:cubicBezTo>
                    <a:pt x="306" y="159"/>
                    <a:pt x="300" y="161"/>
                    <a:pt x="295" y="159"/>
                  </a:cubicBezTo>
                  <a:cubicBezTo>
                    <a:pt x="276" y="152"/>
                    <a:pt x="257" y="149"/>
                    <a:pt x="234" y="149"/>
                  </a:cubicBezTo>
                  <a:cubicBezTo>
                    <a:pt x="170" y="149"/>
                    <a:pt x="117" y="202"/>
                    <a:pt x="117" y="266"/>
                  </a:cubicBezTo>
                  <a:cubicBezTo>
                    <a:pt x="117" y="285"/>
                    <a:pt x="122" y="304"/>
                    <a:pt x="130" y="320"/>
                  </a:cubicBezTo>
                  <a:cubicBezTo>
                    <a:pt x="149" y="323"/>
                    <a:pt x="176" y="337"/>
                    <a:pt x="180" y="373"/>
                  </a:cubicBezTo>
                  <a:cubicBezTo>
                    <a:pt x="213" y="373"/>
                    <a:pt x="213" y="373"/>
                    <a:pt x="213" y="373"/>
                  </a:cubicBezTo>
                  <a:cubicBezTo>
                    <a:pt x="213" y="362"/>
                    <a:pt x="213" y="362"/>
                    <a:pt x="213" y="362"/>
                  </a:cubicBezTo>
                  <a:cubicBezTo>
                    <a:pt x="213" y="356"/>
                    <a:pt x="218" y="352"/>
                    <a:pt x="224" y="352"/>
                  </a:cubicBezTo>
                  <a:cubicBezTo>
                    <a:pt x="266" y="352"/>
                    <a:pt x="266" y="352"/>
                    <a:pt x="266" y="352"/>
                  </a:cubicBezTo>
                  <a:cubicBezTo>
                    <a:pt x="272" y="352"/>
                    <a:pt x="277" y="356"/>
                    <a:pt x="277" y="362"/>
                  </a:cubicBezTo>
                  <a:cubicBezTo>
                    <a:pt x="277" y="373"/>
                    <a:pt x="277" y="373"/>
                    <a:pt x="277" y="373"/>
                  </a:cubicBezTo>
                  <a:cubicBezTo>
                    <a:pt x="309" y="373"/>
                    <a:pt x="309" y="373"/>
                    <a:pt x="309" y="373"/>
                  </a:cubicBezTo>
                  <a:cubicBezTo>
                    <a:pt x="309" y="361"/>
                    <a:pt x="309" y="361"/>
                    <a:pt x="309" y="361"/>
                  </a:cubicBezTo>
                  <a:cubicBezTo>
                    <a:pt x="309" y="358"/>
                    <a:pt x="310" y="356"/>
                    <a:pt x="312" y="354"/>
                  </a:cubicBezTo>
                  <a:cubicBezTo>
                    <a:pt x="335" y="331"/>
                    <a:pt x="349" y="303"/>
                    <a:pt x="351" y="276"/>
                  </a:cubicBezTo>
                  <a:cubicBezTo>
                    <a:pt x="352" y="271"/>
                    <a:pt x="356" y="266"/>
                    <a:pt x="362" y="266"/>
                  </a:cubicBezTo>
                  <a:cubicBezTo>
                    <a:pt x="394" y="266"/>
                    <a:pt x="394" y="266"/>
                    <a:pt x="394" y="266"/>
                  </a:cubicBezTo>
                  <a:cubicBezTo>
                    <a:pt x="394" y="224"/>
                    <a:pt x="394" y="224"/>
                    <a:pt x="394" y="224"/>
                  </a:cubicBezTo>
                  <a:cubicBezTo>
                    <a:pt x="384" y="224"/>
                    <a:pt x="384" y="224"/>
                    <a:pt x="384" y="224"/>
                  </a:cubicBezTo>
                  <a:cubicBezTo>
                    <a:pt x="380" y="224"/>
                    <a:pt x="376" y="221"/>
                    <a:pt x="374" y="218"/>
                  </a:cubicBezTo>
                  <a:close/>
                  <a:moveTo>
                    <a:pt x="226" y="185"/>
                  </a:moveTo>
                  <a:cubicBezTo>
                    <a:pt x="209" y="189"/>
                    <a:pt x="192" y="198"/>
                    <a:pt x="178" y="210"/>
                  </a:cubicBezTo>
                  <a:cubicBezTo>
                    <a:pt x="176" y="212"/>
                    <a:pt x="174" y="213"/>
                    <a:pt x="171" y="213"/>
                  </a:cubicBezTo>
                  <a:cubicBezTo>
                    <a:pt x="168" y="213"/>
                    <a:pt x="165" y="212"/>
                    <a:pt x="163" y="209"/>
                  </a:cubicBezTo>
                  <a:cubicBezTo>
                    <a:pt x="159" y="205"/>
                    <a:pt x="160" y="198"/>
                    <a:pt x="164" y="194"/>
                  </a:cubicBezTo>
                  <a:cubicBezTo>
                    <a:pt x="180" y="180"/>
                    <a:pt x="200" y="169"/>
                    <a:pt x="221" y="164"/>
                  </a:cubicBezTo>
                  <a:cubicBezTo>
                    <a:pt x="227" y="163"/>
                    <a:pt x="233" y="166"/>
                    <a:pt x="234" y="172"/>
                  </a:cubicBezTo>
                  <a:cubicBezTo>
                    <a:pt x="235" y="177"/>
                    <a:pt x="232" y="183"/>
                    <a:pt x="226" y="185"/>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277"/>
                  </a:moveTo>
                  <a:cubicBezTo>
                    <a:pt x="416" y="283"/>
                    <a:pt x="411" y="288"/>
                    <a:pt x="405" y="288"/>
                  </a:cubicBezTo>
                  <a:cubicBezTo>
                    <a:pt x="371" y="288"/>
                    <a:pt x="371" y="288"/>
                    <a:pt x="371" y="288"/>
                  </a:cubicBezTo>
                  <a:cubicBezTo>
                    <a:pt x="365" y="323"/>
                    <a:pt x="345" y="350"/>
                    <a:pt x="330" y="365"/>
                  </a:cubicBezTo>
                  <a:cubicBezTo>
                    <a:pt x="330" y="384"/>
                    <a:pt x="330" y="384"/>
                    <a:pt x="330" y="384"/>
                  </a:cubicBezTo>
                  <a:cubicBezTo>
                    <a:pt x="330" y="390"/>
                    <a:pt x="326" y="394"/>
                    <a:pt x="320" y="394"/>
                  </a:cubicBezTo>
                  <a:cubicBezTo>
                    <a:pt x="266" y="394"/>
                    <a:pt x="266" y="394"/>
                    <a:pt x="266" y="394"/>
                  </a:cubicBezTo>
                  <a:cubicBezTo>
                    <a:pt x="260" y="394"/>
                    <a:pt x="256" y="390"/>
                    <a:pt x="256" y="384"/>
                  </a:cubicBezTo>
                  <a:cubicBezTo>
                    <a:pt x="256" y="373"/>
                    <a:pt x="256" y="373"/>
                    <a:pt x="256" y="373"/>
                  </a:cubicBezTo>
                  <a:cubicBezTo>
                    <a:pt x="234" y="373"/>
                    <a:pt x="234" y="373"/>
                    <a:pt x="234" y="373"/>
                  </a:cubicBezTo>
                  <a:cubicBezTo>
                    <a:pt x="234" y="384"/>
                    <a:pt x="234" y="384"/>
                    <a:pt x="234" y="384"/>
                  </a:cubicBezTo>
                  <a:cubicBezTo>
                    <a:pt x="234" y="390"/>
                    <a:pt x="230" y="394"/>
                    <a:pt x="224" y="394"/>
                  </a:cubicBezTo>
                  <a:cubicBezTo>
                    <a:pt x="170" y="394"/>
                    <a:pt x="170" y="394"/>
                    <a:pt x="170" y="394"/>
                  </a:cubicBezTo>
                  <a:cubicBezTo>
                    <a:pt x="164" y="394"/>
                    <a:pt x="160" y="390"/>
                    <a:pt x="160" y="384"/>
                  </a:cubicBezTo>
                  <a:cubicBezTo>
                    <a:pt x="160" y="343"/>
                    <a:pt x="125" y="341"/>
                    <a:pt x="123" y="341"/>
                  </a:cubicBezTo>
                  <a:cubicBezTo>
                    <a:pt x="119" y="341"/>
                    <a:pt x="116" y="339"/>
                    <a:pt x="114" y="336"/>
                  </a:cubicBezTo>
                  <a:cubicBezTo>
                    <a:pt x="102" y="315"/>
                    <a:pt x="96" y="291"/>
                    <a:pt x="96" y="266"/>
                  </a:cubicBezTo>
                  <a:cubicBezTo>
                    <a:pt x="96" y="190"/>
                    <a:pt x="158" y="128"/>
                    <a:pt x="234" y="128"/>
                  </a:cubicBezTo>
                  <a:cubicBezTo>
                    <a:pt x="256" y="128"/>
                    <a:pt x="275" y="130"/>
                    <a:pt x="294" y="136"/>
                  </a:cubicBezTo>
                  <a:cubicBezTo>
                    <a:pt x="313" y="109"/>
                    <a:pt x="349" y="106"/>
                    <a:pt x="351" y="106"/>
                  </a:cubicBezTo>
                  <a:cubicBezTo>
                    <a:pt x="355" y="106"/>
                    <a:pt x="358" y="108"/>
                    <a:pt x="360" y="110"/>
                  </a:cubicBezTo>
                  <a:cubicBezTo>
                    <a:pt x="362" y="113"/>
                    <a:pt x="363" y="116"/>
                    <a:pt x="362" y="120"/>
                  </a:cubicBezTo>
                  <a:cubicBezTo>
                    <a:pt x="353" y="155"/>
                    <a:pt x="353" y="155"/>
                    <a:pt x="353" y="155"/>
                  </a:cubicBezTo>
                  <a:cubicBezTo>
                    <a:pt x="371" y="169"/>
                    <a:pt x="384" y="191"/>
                    <a:pt x="390" y="202"/>
                  </a:cubicBezTo>
                  <a:cubicBezTo>
                    <a:pt x="405" y="202"/>
                    <a:pt x="405" y="202"/>
                    <a:pt x="405" y="202"/>
                  </a:cubicBezTo>
                  <a:cubicBezTo>
                    <a:pt x="411" y="202"/>
                    <a:pt x="416" y="207"/>
                    <a:pt x="416" y="213"/>
                  </a:cubicBezTo>
                  <a:lnTo>
                    <a:pt x="416" y="277"/>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endParaRPr lang="en-GB" sz="1200"/>
            </a:p>
          </p:txBody>
        </p:sp>
      </p:grpSp>
      <p:grpSp>
        <p:nvGrpSpPr>
          <p:cNvPr id="55" name="Group 54">
            <a:extLst>
              <a:ext uri="{FF2B5EF4-FFF2-40B4-BE49-F238E27FC236}">
                <a16:creationId xmlns:a16="http://schemas.microsoft.com/office/drawing/2014/main" id="{8AC19EC5-F606-4540-AE67-FBC2E0D7F6E4}"/>
              </a:ext>
            </a:extLst>
          </p:cNvPr>
          <p:cNvGrpSpPr/>
          <p:nvPr/>
        </p:nvGrpSpPr>
        <p:grpSpPr>
          <a:xfrm>
            <a:off x="995391" y="4141915"/>
            <a:ext cx="3984677" cy="986809"/>
            <a:chOff x="1994569" y="4923356"/>
            <a:chExt cx="3984677" cy="986809"/>
          </a:xfrm>
        </p:grpSpPr>
        <p:sp>
          <p:nvSpPr>
            <p:cNvPr id="56" name="Rectangle 55">
              <a:extLst>
                <a:ext uri="{FF2B5EF4-FFF2-40B4-BE49-F238E27FC236}">
                  <a16:creationId xmlns:a16="http://schemas.microsoft.com/office/drawing/2014/main" id="{6CFA7CA7-A3A2-437C-AE55-9FC1FA3F98B1}"/>
                </a:ext>
              </a:extLst>
            </p:cNvPr>
            <p:cNvSpPr>
              <a:spLocks/>
            </p:cNvSpPr>
            <p:nvPr/>
          </p:nvSpPr>
          <p:spPr>
            <a:xfrm>
              <a:off x="2461257" y="4923356"/>
              <a:ext cx="3517989" cy="986809"/>
            </a:xfrm>
            <a:prstGeom prst="rect">
              <a:avLst/>
            </a:prstGeom>
          </p:spPr>
          <p:txBody>
            <a:bodyPr wrap="square" lIns="91440" tIns="45720" rIns="91440" bIns="45720" anchor="t">
              <a:spAutoFit/>
            </a:bodyPr>
            <a:lstStyle/>
            <a:p>
              <a:pPr>
                <a:lnSpc>
                  <a:spcPct val="112500"/>
                </a:lnSpc>
                <a:spcAft>
                  <a:spcPts val="600"/>
                </a:spcAft>
              </a:pPr>
              <a:r>
                <a:rPr lang="en-GB" sz="1200" b="1" kern="0" dirty="0">
                  <a:solidFill>
                    <a:schemeClr val="tx1">
                      <a:lumMod val="95000"/>
                      <a:lumOff val="5000"/>
                    </a:schemeClr>
                  </a:solidFill>
                </a:rPr>
                <a:t>Greener NHS ambition</a:t>
              </a:r>
            </a:p>
            <a:p>
              <a:pPr>
                <a:lnSpc>
                  <a:spcPct val="112500"/>
                </a:lnSpc>
                <a:spcAft>
                  <a:spcPts val="600"/>
                </a:spcAft>
              </a:pPr>
              <a:r>
                <a:rPr lang="en-GB" sz="1200" kern="0" dirty="0">
                  <a:ea typeface="+mn-lt"/>
                  <a:cs typeface="+mn-lt"/>
                </a:rPr>
                <a:t>The Net Zero report set a target for 40% reuse of walking aids by 2025, which will contribute to Green Plan delivery for Trusts. </a:t>
              </a:r>
              <a:endParaRPr lang="en-GB" sz="1200" kern="0" dirty="0">
                <a:cs typeface="Arial"/>
              </a:endParaRPr>
            </a:p>
          </p:txBody>
        </p:sp>
        <p:sp>
          <p:nvSpPr>
            <p:cNvPr id="57" name="Freeform 591">
              <a:extLst>
                <a:ext uri="{FF2B5EF4-FFF2-40B4-BE49-F238E27FC236}">
                  <a16:creationId xmlns:a16="http://schemas.microsoft.com/office/drawing/2014/main" id="{A911A35D-EF92-4CDF-B856-D15B51BC0DD0}"/>
                </a:ext>
              </a:extLst>
            </p:cNvPr>
            <p:cNvSpPr>
              <a:spLocks noChangeAspect="1" noEditPoints="1"/>
            </p:cNvSpPr>
            <p:nvPr/>
          </p:nvSpPr>
          <p:spPr bwMode="auto">
            <a:xfrm>
              <a:off x="1994569" y="5133205"/>
              <a:ext cx="369021" cy="369021"/>
            </a:xfrm>
            <a:custGeom>
              <a:avLst/>
              <a:gdLst>
                <a:gd name="T0" fmla="*/ 0 w 512"/>
                <a:gd name="T1" fmla="*/ 256 h 512"/>
                <a:gd name="T2" fmla="*/ 512 w 512"/>
                <a:gd name="T3" fmla="*/ 256 h 512"/>
                <a:gd name="T4" fmla="*/ 295 w 512"/>
                <a:gd name="T5" fmla="*/ 202 h 512"/>
                <a:gd name="T6" fmla="*/ 253 w 512"/>
                <a:gd name="T7" fmla="*/ 138 h 512"/>
                <a:gd name="T8" fmla="*/ 192 w 512"/>
                <a:gd name="T9" fmla="*/ 222 h 512"/>
                <a:gd name="T10" fmla="*/ 237 w 512"/>
                <a:gd name="T11" fmla="*/ 121 h 512"/>
                <a:gd name="T12" fmla="*/ 264 w 512"/>
                <a:gd name="T13" fmla="*/ 117 h 512"/>
                <a:gd name="T14" fmla="*/ 273 w 512"/>
                <a:gd name="T15" fmla="*/ 122 h 512"/>
                <a:gd name="T16" fmla="*/ 314 w 512"/>
                <a:gd name="T17" fmla="*/ 174 h 512"/>
                <a:gd name="T18" fmla="*/ 335 w 512"/>
                <a:gd name="T19" fmla="*/ 177 h 512"/>
                <a:gd name="T20" fmla="*/ 317 w 512"/>
                <a:gd name="T21" fmla="*/ 227 h 512"/>
                <a:gd name="T22" fmla="*/ 274 w 512"/>
                <a:gd name="T23" fmla="*/ 220 h 512"/>
                <a:gd name="T24" fmla="*/ 277 w 512"/>
                <a:gd name="T25" fmla="*/ 199 h 512"/>
                <a:gd name="T26" fmla="*/ 234 w 512"/>
                <a:gd name="T27" fmla="*/ 362 h 512"/>
                <a:gd name="T28" fmla="*/ 124 w 512"/>
                <a:gd name="T29" fmla="*/ 373 h 512"/>
                <a:gd name="T30" fmla="*/ 107 w 512"/>
                <a:gd name="T31" fmla="*/ 354 h 512"/>
                <a:gd name="T32" fmla="*/ 143 w 512"/>
                <a:gd name="T33" fmla="*/ 280 h 512"/>
                <a:gd name="T34" fmla="*/ 120 w 512"/>
                <a:gd name="T35" fmla="*/ 277 h 512"/>
                <a:gd name="T36" fmla="*/ 166 w 512"/>
                <a:gd name="T37" fmla="*/ 249 h 512"/>
                <a:gd name="T38" fmla="*/ 194 w 512"/>
                <a:gd name="T39" fmla="*/ 295 h 512"/>
                <a:gd name="T40" fmla="*/ 184 w 512"/>
                <a:gd name="T41" fmla="*/ 309 h 512"/>
                <a:gd name="T42" fmla="*/ 166 w 512"/>
                <a:gd name="T43" fmla="*/ 283 h 512"/>
                <a:gd name="T44" fmla="*/ 130 w 512"/>
                <a:gd name="T45" fmla="*/ 352 h 512"/>
                <a:gd name="T46" fmla="*/ 234 w 512"/>
                <a:gd name="T47" fmla="*/ 362 h 512"/>
                <a:gd name="T48" fmla="*/ 396 w 512"/>
                <a:gd name="T49" fmla="*/ 368 h 512"/>
                <a:gd name="T50" fmla="*/ 295 w 512"/>
                <a:gd name="T51" fmla="*/ 373 h 512"/>
                <a:gd name="T52" fmla="*/ 311 w 512"/>
                <a:gd name="T53" fmla="*/ 404 h 512"/>
                <a:gd name="T54" fmla="*/ 296 w 512"/>
                <a:gd name="T55" fmla="*/ 404 h 512"/>
                <a:gd name="T56" fmla="*/ 266 w 512"/>
                <a:gd name="T57" fmla="*/ 359 h 512"/>
                <a:gd name="T58" fmla="*/ 311 w 512"/>
                <a:gd name="T59" fmla="*/ 330 h 512"/>
                <a:gd name="T60" fmla="*/ 304 w 512"/>
                <a:gd name="T61" fmla="*/ 352 h 512"/>
                <a:gd name="T62" fmla="*/ 383 w 512"/>
                <a:gd name="T63" fmla="*/ 348 h 512"/>
                <a:gd name="T64" fmla="*/ 341 w 512"/>
                <a:gd name="T65" fmla="*/ 254 h 512"/>
                <a:gd name="T66" fmla="*/ 405 w 512"/>
                <a:gd name="T67" fmla="*/ 34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5" y="202"/>
                  </a:moveTo>
                  <a:cubicBezTo>
                    <a:pt x="258" y="138"/>
                    <a:pt x="258" y="138"/>
                    <a:pt x="258" y="138"/>
                  </a:cubicBezTo>
                  <a:cubicBezTo>
                    <a:pt x="253" y="138"/>
                    <a:pt x="253" y="138"/>
                    <a:pt x="253" y="138"/>
                  </a:cubicBezTo>
                  <a:cubicBezTo>
                    <a:pt x="206" y="218"/>
                    <a:pt x="206" y="218"/>
                    <a:pt x="206" y="218"/>
                  </a:cubicBezTo>
                  <a:cubicBezTo>
                    <a:pt x="203" y="224"/>
                    <a:pt x="197" y="225"/>
                    <a:pt x="192" y="222"/>
                  </a:cubicBezTo>
                  <a:cubicBezTo>
                    <a:pt x="186" y="219"/>
                    <a:pt x="185" y="212"/>
                    <a:pt x="188" y="207"/>
                  </a:cubicBezTo>
                  <a:cubicBezTo>
                    <a:pt x="237" y="121"/>
                    <a:pt x="237" y="121"/>
                    <a:pt x="237" y="121"/>
                  </a:cubicBezTo>
                  <a:cubicBezTo>
                    <a:pt x="239" y="118"/>
                    <a:pt x="243" y="116"/>
                    <a:pt x="247" y="116"/>
                  </a:cubicBezTo>
                  <a:cubicBezTo>
                    <a:pt x="264" y="117"/>
                    <a:pt x="264" y="117"/>
                    <a:pt x="264" y="117"/>
                  </a:cubicBezTo>
                  <a:cubicBezTo>
                    <a:pt x="264" y="117"/>
                    <a:pt x="264" y="117"/>
                    <a:pt x="264" y="117"/>
                  </a:cubicBezTo>
                  <a:cubicBezTo>
                    <a:pt x="267" y="117"/>
                    <a:pt x="271" y="118"/>
                    <a:pt x="273" y="122"/>
                  </a:cubicBezTo>
                  <a:cubicBezTo>
                    <a:pt x="311" y="187"/>
                    <a:pt x="311" y="187"/>
                    <a:pt x="311" y="187"/>
                  </a:cubicBezTo>
                  <a:cubicBezTo>
                    <a:pt x="314" y="174"/>
                    <a:pt x="314" y="174"/>
                    <a:pt x="314" y="174"/>
                  </a:cubicBezTo>
                  <a:cubicBezTo>
                    <a:pt x="315" y="168"/>
                    <a:pt x="320" y="164"/>
                    <a:pt x="326" y="165"/>
                  </a:cubicBezTo>
                  <a:cubicBezTo>
                    <a:pt x="332" y="166"/>
                    <a:pt x="336" y="171"/>
                    <a:pt x="335" y="177"/>
                  </a:cubicBezTo>
                  <a:cubicBezTo>
                    <a:pt x="327" y="219"/>
                    <a:pt x="327" y="219"/>
                    <a:pt x="327" y="219"/>
                  </a:cubicBezTo>
                  <a:cubicBezTo>
                    <a:pt x="326" y="224"/>
                    <a:pt x="322" y="227"/>
                    <a:pt x="317" y="227"/>
                  </a:cubicBezTo>
                  <a:cubicBezTo>
                    <a:pt x="316" y="227"/>
                    <a:pt x="315" y="227"/>
                    <a:pt x="315" y="227"/>
                  </a:cubicBezTo>
                  <a:cubicBezTo>
                    <a:pt x="274" y="220"/>
                    <a:pt x="274" y="220"/>
                    <a:pt x="274" y="220"/>
                  </a:cubicBezTo>
                  <a:cubicBezTo>
                    <a:pt x="268" y="219"/>
                    <a:pt x="264" y="213"/>
                    <a:pt x="265" y="207"/>
                  </a:cubicBezTo>
                  <a:cubicBezTo>
                    <a:pt x="266" y="202"/>
                    <a:pt x="271" y="198"/>
                    <a:pt x="277" y="199"/>
                  </a:cubicBezTo>
                  <a:lnTo>
                    <a:pt x="295" y="202"/>
                  </a:lnTo>
                  <a:close/>
                  <a:moveTo>
                    <a:pt x="234" y="362"/>
                  </a:moveTo>
                  <a:cubicBezTo>
                    <a:pt x="234" y="368"/>
                    <a:pt x="230" y="373"/>
                    <a:pt x="224" y="373"/>
                  </a:cubicBezTo>
                  <a:cubicBezTo>
                    <a:pt x="124" y="373"/>
                    <a:pt x="124" y="373"/>
                    <a:pt x="124" y="373"/>
                  </a:cubicBezTo>
                  <a:cubicBezTo>
                    <a:pt x="121" y="373"/>
                    <a:pt x="117" y="371"/>
                    <a:pt x="115" y="368"/>
                  </a:cubicBezTo>
                  <a:cubicBezTo>
                    <a:pt x="107" y="354"/>
                    <a:pt x="107" y="354"/>
                    <a:pt x="107" y="354"/>
                  </a:cubicBezTo>
                  <a:cubicBezTo>
                    <a:pt x="105" y="351"/>
                    <a:pt x="105" y="347"/>
                    <a:pt x="107" y="343"/>
                  </a:cubicBezTo>
                  <a:cubicBezTo>
                    <a:pt x="143" y="280"/>
                    <a:pt x="143" y="280"/>
                    <a:pt x="143" y="280"/>
                  </a:cubicBezTo>
                  <a:cubicBezTo>
                    <a:pt x="134" y="283"/>
                    <a:pt x="134" y="283"/>
                    <a:pt x="134" y="283"/>
                  </a:cubicBezTo>
                  <a:cubicBezTo>
                    <a:pt x="128" y="285"/>
                    <a:pt x="122" y="282"/>
                    <a:pt x="120" y="277"/>
                  </a:cubicBezTo>
                  <a:cubicBezTo>
                    <a:pt x="118" y="271"/>
                    <a:pt x="121" y="265"/>
                    <a:pt x="126" y="263"/>
                  </a:cubicBezTo>
                  <a:cubicBezTo>
                    <a:pt x="166" y="249"/>
                    <a:pt x="166" y="249"/>
                    <a:pt x="166" y="249"/>
                  </a:cubicBezTo>
                  <a:cubicBezTo>
                    <a:pt x="171" y="247"/>
                    <a:pt x="178" y="250"/>
                    <a:pt x="180" y="256"/>
                  </a:cubicBezTo>
                  <a:cubicBezTo>
                    <a:pt x="194" y="295"/>
                    <a:pt x="194" y="295"/>
                    <a:pt x="194" y="295"/>
                  </a:cubicBezTo>
                  <a:cubicBezTo>
                    <a:pt x="196" y="301"/>
                    <a:pt x="193" y="307"/>
                    <a:pt x="187" y="309"/>
                  </a:cubicBezTo>
                  <a:cubicBezTo>
                    <a:pt x="186" y="309"/>
                    <a:pt x="185" y="309"/>
                    <a:pt x="184" y="309"/>
                  </a:cubicBezTo>
                  <a:cubicBezTo>
                    <a:pt x="179" y="309"/>
                    <a:pt x="175" y="307"/>
                    <a:pt x="174" y="302"/>
                  </a:cubicBezTo>
                  <a:cubicBezTo>
                    <a:pt x="166" y="283"/>
                    <a:pt x="166" y="283"/>
                    <a:pt x="166" y="283"/>
                  </a:cubicBezTo>
                  <a:cubicBezTo>
                    <a:pt x="128" y="348"/>
                    <a:pt x="128" y="348"/>
                    <a:pt x="128" y="348"/>
                  </a:cubicBezTo>
                  <a:cubicBezTo>
                    <a:pt x="130" y="352"/>
                    <a:pt x="130" y="352"/>
                    <a:pt x="130" y="352"/>
                  </a:cubicBezTo>
                  <a:cubicBezTo>
                    <a:pt x="224" y="352"/>
                    <a:pt x="224" y="352"/>
                    <a:pt x="224" y="352"/>
                  </a:cubicBezTo>
                  <a:cubicBezTo>
                    <a:pt x="230" y="352"/>
                    <a:pt x="234" y="356"/>
                    <a:pt x="234" y="362"/>
                  </a:cubicBezTo>
                  <a:close/>
                  <a:moveTo>
                    <a:pt x="405" y="354"/>
                  </a:moveTo>
                  <a:cubicBezTo>
                    <a:pt x="396" y="368"/>
                    <a:pt x="396" y="368"/>
                    <a:pt x="396" y="368"/>
                  </a:cubicBezTo>
                  <a:cubicBezTo>
                    <a:pt x="394" y="371"/>
                    <a:pt x="391" y="373"/>
                    <a:pt x="387" y="373"/>
                  </a:cubicBezTo>
                  <a:cubicBezTo>
                    <a:pt x="295" y="373"/>
                    <a:pt x="295" y="373"/>
                    <a:pt x="295" y="373"/>
                  </a:cubicBezTo>
                  <a:cubicBezTo>
                    <a:pt x="311" y="389"/>
                    <a:pt x="311" y="389"/>
                    <a:pt x="311" y="389"/>
                  </a:cubicBezTo>
                  <a:cubicBezTo>
                    <a:pt x="315" y="393"/>
                    <a:pt x="315" y="400"/>
                    <a:pt x="311" y="404"/>
                  </a:cubicBezTo>
                  <a:cubicBezTo>
                    <a:pt x="309" y="406"/>
                    <a:pt x="306" y="407"/>
                    <a:pt x="303" y="407"/>
                  </a:cubicBezTo>
                  <a:cubicBezTo>
                    <a:pt x="300" y="407"/>
                    <a:pt x="298" y="406"/>
                    <a:pt x="296" y="404"/>
                  </a:cubicBezTo>
                  <a:cubicBezTo>
                    <a:pt x="266" y="374"/>
                    <a:pt x="266" y="374"/>
                    <a:pt x="266" y="374"/>
                  </a:cubicBezTo>
                  <a:cubicBezTo>
                    <a:pt x="262" y="370"/>
                    <a:pt x="262" y="363"/>
                    <a:pt x="266" y="359"/>
                  </a:cubicBezTo>
                  <a:cubicBezTo>
                    <a:pt x="296" y="330"/>
                    <a:pt x="296" y="330"/>
                    <a:pt x="296" y="330"/>
                  </a:cubicBezTo>
                  <a:cubicBezTo>
                    <a:pt x="300" y="325"/>
                    <a:pt x="307" y="325"/>
                    <a:pt x="311" y="330"/>
                  </a:cubicBezTo>
                  <a:cubicBezTo>
                    <a:pt x="315" y="334"/>
                    <a:pt x="315" y="341"/>
                    <a:pt x="311" y="345"/>
                  </a:cubicBezTo>
                  <a:cubicBezTo>
                    <a:pt x="304" y="352"/>
                    <a:pt x="304" y="352"/>
                    <a:pt x="304" y="352"/>
                  </a:cubicBezTo>
                  <a:cubicBezTo>
                    <a:pt x="381" y="352"/>
                    <a:pt x="381" y="352"/>
                    <a:pt x="381" y="352"/>
                  </a:cubicBezTo>
                  <a:cubicBezTo>
                    <a:pt x="383" y="348"/>
                    <a:pt x="383" y="348"/>
                    <a:pt x="383" y="348"/>
                  </a:cubicBezTo>
                  <a:cubicBezTo>
                    <a:pt x="337" y="268"/>
                    <a:pt x="337" y="268"/>
                    <a:pt x="337" y="268"/>
                  </a:cubicBezTo>
                  <a:cubicBezTo>
                    <a:pt x="334" y="263"/>
                    <a:pt x="335" y="257"/>
                    <a:pt x="341" y="254"/>
                  </a:cubicBezTo>
                  <a:cubicBezTo>
                    <a:pt x="346" y="251"/>
                    <a:pt x="352" y="253"/>
                    <a:pt x="355" y="258"/>
                  </a:cubicBezTo>
                  <a:cubicBezTo>
                    <a:pt x="405" y="343"/>
                    <a:pt x="405" y="343"/>
                    <a:pt x="405" y="343"/>
                  </a:cubicBezTo>
                  <a:cubicBezTo>
                    <a:pt x="407" y="347"/>
                    <a:pt x="407" y="351"/>
                    <a:pt x="405" y="354"/>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endParaRPr lang="en-GB" sz="1200"/>
            </a:p>
          </p:txBody>
        </p:sp>
      </p:grpSp>
      <p:sp>
        <p:nvSpPr>
          <p:cNvPr id="5" name="Rectangle: Rounded Corners 4">
            <a:extLst>
              <a:ext uri="{FF2B5EF4-FFF2-40B4-BE49-F238E27FC236}">
                <a16:creationId xmlns:a16="http://schemas.microsoft.com/office/drawing/2014/main" id="{148F6BBC-08BF-4B10-A9FF-E4DB898979AD}"/>
              </a:ext>
            </a:extLst>
          </p:cNvPr>
          <p:cNvSpPr/>
          <p:nvPr/>
        </p:nvSpPr>
        <p:spPr bwMode="auto">
          <a:xfrm>
            <a:off x="-180575" y="1328055"/>
            <a:ext cx="725519" cy="972000"/>
          </a:xfrm>
          <a:prstGeom prst="roundRect">
            <a:avLst>
              <a:gd name="adj" fmla="val 19330"/>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6" name="Rectangle: Rounded Corners 5">
            <a:extLst>
              <a:ext uri="{FF2B5EF4-FFF2-40B4-BE49-F238E27FC236}">
                <a16:creationId xmlns:a16="http://schemas.microsoft.com/office/drawing/2014/main" id="{A0BF3D10-F30E-46FD-BA8B-228378AAF42C}"/>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7" name="Rectangle: Rounded Corners 6">
            <a:extLst>
              <a:ext uri="{FF2B5EF4-FFF2-40B4-BE49-F238E27FC236}">
                <a16:creationId xmlns:a16="http://schemas.microsoft.com/office/drawing/2014/main" id="{893775FD-38AA-48E6-A57A-CBC391CEB40B}"/>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8" name="Rectangle: Rounded Corners 7">
            <a:extLst>
              <a:ext uri="{FF2B5EF4-FFF2-40B4-BE49-F238E27FC236}">
                <a16:creationId xmlns:a16="http://schemas.microsoft.com/office/drawing/2014/main" id="{8E20C1D5-1014-4F41-AD25-05F7FFEFF249}"/>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9" name="Rectangle: Rounded Corners 8">
            <a:extLst>
              <a:ext uri="{FF2B5EF4-FFF2-40B4-BE49-F238E27FC236}">
                <a16:creationId xmlns:a16="http://schemas.microsoft.com/office/drawing/2014/main" id="{24C02BAD-04E5-44CC-A63C-39F8347063F7}"/>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20" name="Rectangle 19">
            <a:extLst>
              <a:ext uri="{FF2B5EF4-FFF2-40B4-BE49-F238E27FC236}">
                <a16:creationId xmlns:a16="http://schemas.microsoft.com/office/drawing/2014/main" id="{EA5634D7-85C2-4658-9771-35E0F91DE1A5}"/>
              </a:ext>
            </a:extLst>
          </p:cNvPr>
          <p:cNvSpPr/>
          <p:nvPr/>
        </p:nvSpPr>
        <p:spPr bwMode="auto">
          <a:xfrm>
            <a:off x="6473506" y="3304825"/>
            <a:ext cx="5354316" cy="288382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2448735-3396-40CC-A70C-B550B566ECD9}"/>
              </a:ext>
            </a:extLst>
          </p:cNvPr>
          <p:cNvSpPr/>
          <p:nvPr/>
        </p:nvSpPr>
        <p:spPr>
          <a:xfrm>
            <a:off x="6563889" y="3380272"/>
            <a:ext cx="5173549" cy="126970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500"/>
              </a:lnSpc>
              <a:spcBef>
                <a:spcPts val="0"/>
              </a:spcBef>
              <a:spcAft>
                <a:spcPts val="300"/>
              </a:spcAft>
              <a:buClrTx/>
              <a:buSzTx/>
              <a:buFontTx/>
              <a:buNone/>
              <a:tabLst/>
              <a:defRPr/>
            </a:pPr>
            <a:r>
              <a:rPr kumimoji="0" lang="en-GB" sz="1200" b="1" i="0" u="none" strike="noStrike" kern="1200" cap="none" spc="0" normalizeH="0" baseline="0" noProof="0">
                <a:ln>
                  <a:noFill/>
                </a:ln>
                <a:solidFill>
                  <a:schemeClr val="tx2"/>
                </a:solidFill>
                <a:effectLst/>
                <a:uLnTx/>
                <a:uFillTx/>
                <a:latin typeface="Arial"/>
                <a:ea typeface="Times New Roman" panose="02020603050405020304" pitchFamily="18" charset="0"/>
                <a:cs typeface="Arial"/>
              </a:rPr>
              <a:t>Case study </a:t>
            </a:r>
            <a:r>
              <a:rPr lang="en-GB" sz="1200" b="1">
                <a:solidFill>
                  <a:schemeClr val="tx2"/>
                </a:solidFill>
                <a:latin typeface="Arial"/>
                <a:ea typeface="Times New Roman" panose="02020603050405020304" pitchFamily="18" charset="0"/>
                <a:cs typeface="Arial"/>
              </a:rPr>
              <a:t>e</a:t>
            </a:r>
            <a:r>
              <a:rPr kumimoji="0" lang="en-GB" sz="1200" b="1" i="0" u="none" strike="noStrike" kern="1200" cap="none" spc="0" normalizeH="0" baseline="0" noProof="0" err="1">
                <a:ln>
                  <a:noFill/>
                </a:ln>
                <a:solidFill>
                  <a:schemeClr val="tx2"/>
                </a:solidFill>
                <a:effectLst/>
                <a:uLnTx/>
                <a:uFillTx/>
                <a:latin typeface="Arial"/>
                <a:ea typeface="Times New Roman" panose="02020603050405020304" pitchFamily="18" charset="0"/>
                <a:cs typeface="Arial"/>
              </a:rPr>
              <a:t>xample</a:t>
            </a:r>
            <a:endParaRPr lang="en-US">
              <a:solidFill>
                <a:schemeClr val="tx2"/>
              </a:solidFill>
            </a:endParaRPr>
          </a:p>
          <a:p>
            <a:pPr>
              <a:defRPr/>
            </a:pPr>
            <a:r>
              <a:rPr lang="en-GB" sz="1200">
                <a:ea typeface="+mn-lt"/>
                <a:cs typeface="+mn-lt"/>
              </a:rPr>
              <a:t>Mid-Essex Hospitals Trust’s achieved a 40% return rate at its pilot site and expanded to a second hospital. </a:t>
            </a:r>
            <a:r>
              <a:rPr lang="en-GB" sz="1200">
                <a:solidFill>
                  <a:srgbClr val="000000"/>
                </a:solidFill>
                <a:ea typeface="+mn-lt"/>
                <a:cs typeface="+mn-lt"/>
              </a:rPr>
              <a:t>3,000 items worth £27k are reused each year, plus the Trust generates income from scrap metal from damaged items.</a:t>
            </a:r>
            <a:endParaRPr lang="en-GB" sz="1200">
              <a:solidFill>
                <a:srgbClr val="FF0000"/>
              </a:solidFill>
              <a:ea typeface="+mn-lt"/>
              <a:cs typeface="+mn-lt"/>
            </a:endParaRPr>
          </a:p>
          <a:p>
            <a:pPr>
              <a:lnSpc>
                <a:spcPct val="112500"/>
              </a:lnSpc>
              <a:spcAft>
                <a:spcPts val="300"/>
              </a:spcAft>
              <a:defRPr/>
            </a:pPr>
            <a:endParaRPr lang="en-GB" sz="1200" b="0" i="0" u="none" strike="noStrike" kern="1200" cap="none" spc="0" normalizeH="0" baseline="0" noProof="0">
              <a:ln>
                <a:noFill/>
              </a:ln>
              <a:solidFill>
                <a:srgbClr val="000000"/>
              </a:solidFill>
              <a:effectLst/>
              <a:highlight>
                <a:srgbClr val="FFFF00"/>
              </a:highlight>
              <a:uLnTx/>
              <a:uFillTx/>
              <a:latin typeface="Arial"/>
              <a:ea typeface="Times New Roman" panose="02020603050405020304" pitchFamily="18" charset="0"/>
              <a:cs typeface="Arial"/>
            </a:endParaRPr>
          </a:p>
        </p:txBody>
      </p:sp>
      <p:pic>
        <p:nvPicPr>
          <p:cNvPr id="11" name="Picture 11" descr="Graphical user interface, application&#10;&#10;Description automatically generated">
            <a:extLst>
              <a:ext uri="{FF2B5EF4-FFF2-40B4-BE49-F238E27FC236}">
                <a16:creationId xmlns:a16="http://schemas.microsoft.com/office/drawing/2014/main" id="{79917627-5057-4AE9-9C0B-9B24227C91E6}"/>
              </a:ext>
            </a:extLst>
          </p:cNvPr>
          <p:cNvPicPr>
            <a:picLocks noChangeAspect="1"/>
          </p:cNvPicPr>
          <p:nvPr/>
        </p:nvPicPr>
        <p:blipFill>
          <a:blip r:embed="rId2"/>
          <a:stretch>
            <a:fillRect/>
          </a:stretch>
        </p:blipFill>
        <p:spPr>
          <a:xfrm>
            <a:off x="6731092" y="4791915"/>
            <a:ext cx="2013137" cy="669552"/>
          </a:xfrm>
          <a:prstGeom prst="rect">
            <a:avLst/>
          </a:prstGeom>
        </p:spPr>
      </p:pic>
      <p:pic>
        <p:nvPicPr>
          <p:cNvPr id="12" name="Picture 12" descr="A picture containing text, outdoor, highway&#10;&#10;Description automatically generated">
            <a:extLst>
              <a:ext uri="{FF2B5EF4-FFF2-40B4-BE49-F238E27FC236}">
                <a16:creationId xmlns:a16="http://schemas.microsoft.com/office/drawing/2014/main" id="{5A271950-6C91-4E99-85F2-F12BB4A123AA}"/>
              </a:ext>
            </a:extLst>
          </p:cNvPr>
          <p:cNvPicPr>
            <a:picLocks noChangeAspect="1"/>
          </p:cNvPicPr>
          <p:nvPr/>
        </p:nvPicPr>
        <p:blipFill rotWithShape="1">
          <a:blip r:embed="rId3"/>
          <a:srcRect l="48337" t="-5128" r="222" b="-641"/>
          <a:stretch/>
        </p:blipFill>
        <p:spPr>
          <a:xfrm>
            <a:off x="9150724" y="4193018"/>
            <a:ext cx="2598615" cy="1856558"/>
          </a:xfrm>
          <a:prstGeom prst="rect">
            <a:avLst/>
          </a:prstGeom>
        </p:spPr>
      </p:pic>
      <p:sp>
        <p:nvSpPr>
          <p:cNvPr id="26" name="Rectangle 25">
            <a:extLst>
              <a:ext uri="{FF2B5EF4-FFF2-40B4-BE49-F238E27FC236}">
                <a16:creationId xmlns:a16="http://schemas.microsoft.com/office/drawing/2014/main" id="{C54D68ED-3419-462E-9141-E1AF9BB0ADEE}"/>
              </a:ext>
            </a:extLst>
          </p:cNvPr>
          <p:cNvSpPr/>
          <p:nvPr/>
        </p:nvSpPr>
        <p:spPr>
          <a:xfrm>
            <a:off x="6473776" y="1864972"/>
            <a:ext cx="5361578" cy="1289648"/>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2500"/>
              </a:lnSpc>
              <a:spcAft>
                <a:spcPts val="600"/>
              </a:spcAft>
              <a:defRPr/>
            </a:pPr>
            <a:r>
              <a:rPr lang="en-GB" sz="1400" b="1" dirty="0">
                <a:ea typeface="+mn-lt"/>
                <a:cs typeface="+mn-lt"/>
              </a:rPr>
              <a:t>Device reuse and refurbishment could save the NHS 202 kt CO</a:t>
            </a:r>
            <a:r>
              <a:rPr lang="en-GB" sz="1400" b="1" baseline="-25000" dirty="0">
                <a:ea typeface="+mn-lt"/>
                <a:cs typeface="+mn-lt"/>
              </a:rPr>
              <a:t>2</a:t>
            </a:r>
            <a:r>
              <a:rPr lang="en-GB" sz="1400" b="1" dirty="0">
                <a:ea typeface="+mn-lt"/>
                <a:cs typeface="+mn-lt"/>
              </a:rPr>
              <a:t>e or 1.4% of supply chain emissions. Crutches, frames and walking sticks are in the top 20 of medical device / equipment categories for carbon footprint due to the high Green House Gas intensity of aluminium manufacture.</a:t>
            </a:r>
            <a:endParaRPr lang="en-GB" sz="1000" dirty="0">
              <a:cs typeface="Arial"/>
            </a:endParaRPr>
          </a:p>
        </p:txBody>
      </p:sp>
      <p:sp>
        <p:nvSpPr>
          <p:cNvPr id="27" name="Rectangle 26">
            <a:extLst>
              <a:ext uri="{FF2B5EF4-FFF2-40B4-BE49-F238E27FC236}">
                <a16:creationId xmlns:a16="http://schemas.microsoft.com/office/drawing/2014/main" id="{C5733A24-59A9-4E0A-B2ED-8C5047DBEE7E}"/>
              </a:ext>
            </a:extLst>
          </p:cNvPr>
          <p:cNvSpPr>
            <a:spLocks/>
          </p:cNvSpPr>
          <p:nvPr/>
        </p:nvSpPr>
        <p:spPr>
          <a:xfrm>
            <a:off x="1449313" y="5168289"/>
            <a:ext cx="4451016" cy="98680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2500"/>
              </a:lnSpc>
              <a:spcAft>
                <a:spcPts val="600"/>
              </a:spcAft>
              <a:defRPr/>
            </a:pPr>
            <a:r>
              <a:rPr lang="en-GB" sz="1200" b="1" kern="0" dirty="0">
                <a:solidFill>
                  <a:schemeClr val="tx1">
                    <a:lumMod val="95000"/>
                    <a:lumOff val="5000"/>
                  </a:schemeClr>
                </a:solidFill>
                <a:latin typeface="Arial"/>
              </a:rPr>
              <a:t>Ease of implementation</a:t>
            </a:r>
            <a:endParaRPr lang="en-GB" sz="1200" b="1" i="0" u="none" strike="noStrike" kern="0" cap="none" spc="0" normalizeH="0" baseline="0" noProof="0" dirty="0">
              <a:ln>
                <a:noFill/>
              </a:ln>
              <a:solidFill>
                <a:schemeClr val="tx1">
                  <a:lumMod val="95000"/>
                  <a:lumOff val="5000"/>
                </a:schemeClr>
              </a:solidFill>
              <a:effectLst/>
              <a:uLnTx/>
              <a:uFillTx/>
              <a:latin typeface="Arial"/>
              <a:cs typeface="Arial"/>
            </a:endParaRPr>
          </a:p>
          <a:p>
            <a:pPr>
              <a:lnSpc>
                <a:spcPct val="112500"/>
              </a:lnSpc>
              <a:spcAft>
                <a:spcPts val="600"/>
              </a:spcAft>
              <a:defRPr/>
            </a:pPr>
            <a:r>
              <a:rPr lang="en-GB" sz="1200" kern="0" dirty="0">
                <a:solidFill>
                  <a:schemeClr val="tx1">
                    <a:lumMod val="95000"/>
                    <a:lumOff val="5000"/>
                  </a:schemeClr>
                </a:solidFill>
                <a:latin typeface="Arial"/>
                <a:cs typeface="Arial"/>
              </a:rPr>
              <a:t>Schemes can be in-house taking 5-10 mins to check/clean/repair each item or third-party managed collections, via drop off bins or amnesty campaigns.</a:t>
            </a:r>
            <a:endParaRPr lang="en-GB" sz="1200" kern="0" dirty="0">
              <a:solidFill>
                <a:schemeClr val="tx1">
                  <a:lumMod val="95000"/>
                  <a:lumOff val="5000"/>
                </a:schemeClr>
              </a:solidFill>
              <a:cs typeface="Arial"/>
            </a:endParaRPr>
          </a:p>
        </p:txBody>
      </p:sp>
      <p:grpSp>
        <p:nvGrpSpPr>
          <p:cNvPr id="29" name="Group 28">
            <a:extLst>
              <a:ext uri="{FF2B5EF4-FFF2-40B4-BE49-F238E27FC236}">
                <a16:creationId xmlns:a16="http://schemas.microsoft.com/office/drawing/2014/main" id="{4B18CF84-E985-46A4-814D-DD3942DB425E}"/>
              </a:ext>
            </a:extLst>
          </p:cNvPr>
          <p:cNvGrpSpPr/>
          <p:nvPr/>
        </p:nvGrpSpPr>
        <p:grpSpPr>
          <a:xfrm>
            <a:off x="994188" y="3106368"/>
            <a:ext cx="4883661" cy="931922"/>
            <a:chOff x="1151070" y="2889216"/>
            <a:chExt cx="4496188" cy="931922"/>
          </a:xfrm>
        </p:grpSpPr>
        <p:sp>
          <p:nvSpPr>
            <p:cNvPr id="30" name="Rectangle 29">
              <a:extLst>
                <a:ext uri="{FF2B5EF4-FFF2-40B4-BE49-F238E27FC236}">
                  <a16:creationId xmlns:a16="http://schemas.microsoft.com/office/drawing/2014/main" id="{7B20CEDF-6A98-4FF1-B164-05A3CB14992D}"/>
                </a:ext>
              </a:extLst>
            </p:cNvPr>
            <p:cNvSpPr>
              <a:spLocks/>
            </p:cNvSpPr>
            <p:nvPr/>
          </p:nvSpPr>
          <p:spPr>
            <a:xfrm>
              <a:off x="1568349" y="2889216"/>
              <a:ext cx="4078909" cy="93192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2500"/>
                </a:lnSpc>
                <a:spcAft>
                  <a:spcPts val="600"/>
                </a:spcAft>
                <a:defRPr/>
              </a:pPr>
              <a:r>
                <a:rPr lang="en-GB" sz="1200" b="1" kern="0" dirty="0">
                  <a:solidFill>
                    <a:srgbClr val="000000"/>
                  </a:solidFill>
                  <a:latin typeface="Arial"/>
                </a:rPr>
                <a:t>Liability and risk</a:t>
              </a:r>
              <a:endParaRPr kumimoji="0" lang="en-GB" sz="1200" b="1" i="0" u="none" strike="noStrike" kern="0" cap="none" spc="0" normalizeH="0" baseline="0" noProof="0" dirty="0">
                <a:ln>
                  <a:noFill/>
                </a:ln>
                <a:solidFill>
                  <a:srgbClr val="000000"/>
                </a:solidFill>
                <a:effectLst/>
                <a:uLnTx/>
                <a:uFillTx/>
                <a:latin typeface="Arial"/>
                <a:ea typeface="+mn-ea"/>
                <a:cs typeface="+mn-cs"/>
              </a:endParaRPr>
            </a:p>
            <a:p>
              <a:pPr>
                <a:spcAft>
                  <a:spcPts val="600"/>
                </a:spcAft>
                <a:defRPr/>
              </a:pPr>
              <a:r>
                <a:rPr lang="en-GB" sz="1200" kern="0" dirty="0">
                  <a:solidFill>
                    <a:srgbClr val="000000"/>
                  </a:solidFill>
                  <a:latin typeface="Arial"/>
                </a:rPr>
                <a:t>Walking Aids reuse schemes are low risk for infection control and defects. NHS</a:t>
              </a:r>
              <a:r>
                <a:rPr lang="en-GB" sz="1200" kern="0" dirty="0">
                  <a:latin typeface="Arial"/>
                </a:rPr>
                <a:t> Resolution's Liabilities to Third Parties Scheme provides indemnity (see slide 9 for more information)</a:t>
              </a:r>
              <a:endParaRPr lang="en-US" sz="1200" kern="0" dirty="0">
                <a:ea typeface="+mn-lt"/>
                <a:cs typeface="+mn-lt"/>
              </a:endParaRPr>
            </a:p>
          </p:txBody>
        </p:sp>
        <p:sp>
          <p:nvSpPr>
            <p:cNvPr id="31" name="Freeform 796">
              <a:extLst>
                <a:ext uri="{FF2B5EF4-FFF2-40B4-BE49-F238E27FC236}">
                  <a16:creationId xmlns:a16="http://schemas.microsoft.com/office/drawing/2014/main" id="{C4B75928-E109-4459-898C-010F2B336856}"/>
                </a:ext>
              </a:extLst>
            </p:cNvPr>
            <p:cNvSpPr>
              <a:spLocks noChangeAspect="1" noEditPoints="1"/>
            </p:cNvSpPr>
            <p:nvPr/>
          </p:nvSpPr>
          <p:spPr bwMode="auto">
            <a:xfrm>
              <a:off x="1151070" y="3073403"/>
              <a:ext cx="367982" cy="36906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28 h 512"/>
                <a:gd name="T20" fmla="*/ 128 w 512"/>
                <a:gd name="T21" fmla="*/ 117 h 512"/>
                <a:gd name="T22" fmla="*/ 181 w 512"/>
                <a:gd name="T23" fmla="*/ 117 h 512"/>
                <a:gd name="T24" fmla="*/ 181 w 512"/>
                <a:gd name="T25" fmla="*/ 106 h 512"/>
                <a:gd name="T26" fmla="*/ 192 w 512"/>
                <a:gd name="T27" fmla="*/ 96 h 512"/>
                <a:gd name="T28" fmla="*/ 202 w 512"/>
                <a:gd name="T29" fmla="*/ 106 h 512"/>
                <a:gd name="T30" fmla="*/ 202 w 512"/>
                <a:gd name="T31" fmla="*/ 117 h 512"/>
                <a:gd name="T32" fmla="*/ 309 w 512"/>
                <a:gd name="T33" fmla="*/ 117 h 512"/>
                <a:gd name="T34" fmla="*/ 309 w 512"/>
                <a:gd name="T35" fmla="*/ 106 h 512"/>
                <a:gd name="T36" fmla="*/ 320 w 512"/>
                <a:gd name="T37" fmla="*/ 96 h 512"/>
                <a:gd name="T38" fmla="*/ 330 w 512"/>
                <a:gd name="T39" fmla="*/ 106 h 512"/>
                <a:gd name="T40" fmla="*/ 330 w 512"/>
                <a:gd name="T41" fmla="*/ 117 h 512"/>
                <a:gd name="T42" fmla="*/ 384 w 512"/>
                <a:gd name="T43" fmla="*/ 117 h 512"/>
                <a:gd name="T44" fmla="*/ 394 w 512"/>
                <a:gd name="T45" fmla="*/ 128 h 512"/>
                <a:gd name="T46" fmla="*/ 394 w 512"/>
                <a:gd name="T47" fmla="*/ 384 h 512"/>
                <a:gd name="T48" fmla="*/ 330 w 512"/>
                <a:gd name="T49" fmla="*/ 149 h 512"/>
                <a:gd name="T50" fmla="*/ 320 w 512"/>
                <a:gd name="T51" fmla="*/ 160 h 512"/>
                <a:gd name="T52" fmla="*/ 309 w 512"/>
                <a:gd name="T53" fmla="*/ 149 h 512"/>
                <a:gd name="T54" fmla="*/ 309 w 512"/>
                <a:gd name="T55" fmla="*/ 138 h 512"/>
                <a:gd name="T56" fmla="*/ 202 w 512"/>
                <a:gd name="T57" fmla="*/ 138 h 512"/>
                <a:gd name="T58" fmla="*/ 202 w 512"/>
                <a:gd name="T59" fmla="*/ 149 h 512"/>
                <a:gd name="T60" fmla="*/ 192 w 512"/>
                <a:gd name="T61" fmla="*/ 160 h 512"/>
                <a:gd name="T62" fmla="*/ 181 w 512"/>
                <a:gd name="T63" fmla="*/ 149 h 512"/>
                <a:gd name="T64" fmla="*/ 181 w 512"/>
                <a:gd name="T65" fmla="*/ 138 h 512"/>
                <a:gd name="T66" fmla="*/ 138 w 512"/>
                <a:gd name="T67" fmla="*/ 138 h 512"/>
                <a:gd name="T68" fmla="*/ 138 w 512"/>
                <a:gd name="T69" fmla="*/ 373 h 512"/>
                <a:gd name="T70" fmla="*/ 373 w 512"/>
                <a:gd name="T71" fmla="*/ 373 h 512"/>
                <a:gd name="T72" fmla="*/ 373 w 512"/>
                <a:gd name="T73" fmla="*/ 138 h 512"/>
                <a:gd name="T74" fmla="*/ 330 w 512"/>
                <a:gd name="T75" fmla="*/ 138 h 512"/>
                <a:gd name="T76" fmla="*/ 330 w 512"/>
                <a:gd name="T77" fmla="*/ 149 h 512"/>
                <a:gd name="T78" fmla="*/ 327 w 512"/>
                <a:gd name="T79" fmla="*/ 221 h 512"/>
                <a:gd name="T80" fmla="*/ 242 w 512"/>
                <a:gd name="T81" fmla="*/ 306 h 512"/>
                <a:gd name="T82" fmla="*/ 234 w 512"/>
                <a:gd name="T83" fmla="*/ 309 h 512"/>
                <a:gd name="T84" fmla="*/ 227 w 512"/>
                <a:gd name="T85" fmla="*/ 306 h 512"/>
                <a:gd name="T86" fmla="*/ 184 w 512"/>
                <a:gd name="T87" fmla="*/ 263 h 512"/>
                <a:gd name="T88" fmla="*/ 184 w 512"/>
                <a:gd name="T89" fmla="*/ 248 h 512"/>
                <a:gd name="T90" fmla="*/ 199 w 512"/>
                <a:gd name="T91" fmla="*/ 248 h 512"/>
                <a:gd name="T92" fmla="*/ 234 w 512"/>
                <a:gd name="T93" fmla="*/ 283 h 512"/>
                <a:gd name="T94" fmla="*/ 312 w 512"/>
                <a:gd name="T95" fmla="*/ 205 h 512"/>
                <a:gd name="T96" fmla="*/ 327 w 512"/>
                <a:gd name="T97" fmla="*/ 205 h 512"/>
                <a:gd name="T98" fmla="*/ 327 w 512"/>
                <a:gd name="T9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327" y="221"/>
                  </a:moveTo>
                  <a:cubicBezTo>
                    <a:pt x="242" y="306"/>
                    <a:pt x="242" y="306"/>
                    <a:pt x="242" y="306"/>
                  </a:cubicBezTo>
                  <a:cubicBezTo>
                    <a:pt x="240" y="308"/>
                    <a:pt x="237" y="309"/>
                    <a:pt x="234" y="309"/>
                  </a:cubicBezTo>
                  <a:cubicBezTo>
                    <a:pt x="232" y="309"/>
                    <a:pt x="229" y="308"/>
                    <a:pt x="227" y="306"/>
                  </a:cubicBezTo>
                  <a:cubicBezTo>
                    <a:pt x="184" y="263"/>
                    <a:pt x="184" y="263"/>
                    <a:pt x="184" y="263"/>
                  </a:cubicBezTo>
                  <a:cubicBezTo>
                    <a:pt x="180" y="259"/>
                    <a:pt x="180" y="252"/>
                    <a:pt x="184" y="248"/>
                  </a:cubicBezTo>
                  <a:cubicBezTo>
                    <a:pt x="188" y="244"/>
                    <a:pt x="195" y="244"/>
                    <a:pt x="199" y="248"/>
                  </a:cubicBezTo>
                  <a:cubicBezTo>
                    <a:pt x="234" y="283"/>
                    <a:pt x="234" y="283"/>
                    <a:pt x="234" y="283"/>
                  </a:cubicBezTo>
                  <a:cubicBezTo>
                    <a:pt x="312" y="205"/>
                    <a:pt x="312" y="205"/>
                    <a:pt x="312" y="205"/>
                  </a:cubicBezTo>
                  <a:cubicBezTo>
                    <a:pt x="316" y="201"/>
                    <a:pt x="323" y="201"/>
                    <a:pt x="327" y="205"/>
                  </a:cubicBezTo>
                  <a:cubicBezTo>
                    <a:pt x="331" y="210"/>
                    <a:pt x="331" y="216"/>
                    <a:pt x="327" y="22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738CD4E6-DBB4-4D4B-BFCB-A4DBD0E11A76}"/>
              </a:ext>
            </a:extLst>
          </p:cNvPr>
          <p:cNvGrpSpPr/>
          <p:nvPr/>
        </p:nvGrpSpPr>
        <p:grpSpPr>
          <a:xfrm>
            <a:off x="971550" y="5310187"/>
            <a:ext cx="376238" cy="366713"/>
            <a:chOff x="557212" y="4376737"/>
            <a:chExt cx="376238" cy="366713"/>
          </a:xfrm>
        </p:grpSpPr>
        <p:sp>
          <p:nvSpPr>
            <p:cNvPr id="15" name="Oval 14">
              <a:extLst>
                <a:ext uri="{FF2B5EF4-FFF2-40B4-BE49-F238E27FC236}">
                  <a16:creationId xmlns:a16="http://schemas.microsoft.com/office/drawing/2014/main" id="{77E0E483-EDC6-4C4B-AEAA-1CBDC8EC1899}"/>
                </a:ext>
              </a:extLst>
            </p:cNvPr>
            <p:cNvSpPr/>
            <p:nvPr/>
          </p:nvSpPr>
          <p:spPr bwMode="auto">
            <a:xfrm>
              <a:off x="557212" y="4376737"/>
              <a:ext cx="376238" cy="366713"/>
            </a:xfrm>
            <a:prstGeom prst="ellipse">
              <a:avLst/>
            </a:prstGeom>
            <a:solidFill>
              <a:srgbClr val="0072C6"/>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10" name="Freeform 216">
              <a:extLst>
                <a:ext uri="{FF2B5EF4-FFF2-40B4-BE49-F238E27FC236}">
                  <a16:creationId xmlns:a16="http://schemas.microsoft.com/office/drawing/2014/main" id="{79A8FD62-10E5-47D0-AC21-9AA346205335}"/>
                </a:ext>
              </a:extLst>
            </p:cNvPr>
            <p:cNvSpPr>
              <a:spLocks noChangeAspect="1" noEditPoints="1"/>
            </p:cNvSpPr>
            <p:nvPr/>
          </p:nvSpPr>
          <p:spPr bwMode="auto">
            <a:xfrm>
              <a:off x="607368" y="4427239"/>
              <a:ext cx="274185" cy="270525"/>
            </a:xfrm>
            <a:custGeom>
              <a:avLst/>
              <a:gdLst>
                <a:gd name="T0" fmla="*/ 321 w 374"/>
                <a:gd name="T1" fmla="*/ 151 h 375"/>
                <a:gd name="T2" fmla="*/ 336 w 374"/>
                <a:gd name="T3" fmla="*/ 81 h 375"/>
                <a:gd name="T4" fmla="*/ 336 w 374"/>
                <a:gd name="T5" fmla="*/ 73 h 375"/>
                <a:gd name="T6" fmla="*/ 298 w 374"/>
                <a:gd name="T7" fmla="*/ 36 h 375"/>
                <a:gd name="T8" fmla="*/ 255 w 374"/>
                <a:gd name="T9" fmla="*/ 67 h 375"/>
                <a:gd name="T10" fmla="*/ 216 w 374"/>
                <a:gd name="T11" fmla="*/ 5 h 375"/>
                <a:gd name="T12" fmla="*/ 211 w 374"/>
                <a:gd name="T13" fmla="*/ 0 h 375"/>
                <a:gd name="T14" fmla="*/ 159 w 374"/>
                <a:gd name="T15" fmla="*/ 1 h 375"/>
                <a:gd name="T16" fmla="*/ 151 w 374"/>
                <a:gd name="T17" fmla="*/ 54 h 375"/>
                <a:gd name="T18" fmla="*/ 79 w 374"/>
                <a:gd name="T19" fmla="*/ 38 h 375"/>
                <a:gd name="T20" fmla="*/ 71 w 374"/>
                <a:gd name="T21" fmla="*/ 38 h 375"/>
                <a:gd name="T22" fmla="*/ 35 w 374"/>
                <a:gd name="T23" fmla="*/ 77 h 375"/>
                <a:gd name="T24" fmla="*/ 66 w 374"/>
                <a:gd name="T25" fmla="*/ 118 h 375"/>
                <a:gd name="T26" fmla="*/ 5 w 374"/>
                <a:gd name="T27" fmla="*/ 157 h 375"/>
                <a:gd name="T28" fmla="*/ 0 w 374"/>
                <a:gd name="T29" fmla="*/ 163 h 375"/>
                <a:gd name="T30" fmla="*/ 1 w 374"/>
                <a:gd name="T31" fmla="*/ 215 h 375"/>
                <a:gd name="T32" fmla="*/ 52 w 374"/>
                <a:gd name="T33" fmla="*/ 224 h 375"/>
                <a:gd name="T34" fmla="*/ 36 w 374"/>
                <a:gd name="T35" fmla="*/ 294 h 375"/>
                <a:gd name="T36" fmla="*/ 38 w 374"/>
                <a:gd name="T37" fmla="*/ 302 h 375"/>
                <a:gd name="T38" fmla="*/ 74 w 374"/>
                <a:gd name="T39" fmla="*/ 339 h 375"/>
                <a:gd name="T40" fmla="*/ 79 w 374"/>
                <a:gd name="T41" fmla="*/ 337 h 375"/>
                <a:gd name="T42" fmla="*/ 133 w 374"/>
                <a:gd name="T43" fmla="*/ 316 h 375"/>
                <a:gd name="T44" fmla="*/ 156 w 374"/>
                <a:gd name="T45" fmla="*/ 370 h 375"/>
                <a:gd name="T46" fmla="*/ 211 w 374"/>
                <a:gd name="T47" fmla="*/ 375 h 375"/>
                <a:gd name="T48" fmla="*/ 216 w 374"/>
                <a:gd name="T49" fmla="*/ 370 h 375"/>
                <a:gd name="T50" fmla="*/ 239 w 374"/>
                <a:gd name="T51" fmla="*/ 316 h 375"/>
                <a:gd name="T52" fmla="*/ 294 w 374"/>
                <a:gd name="T53" fmla="*/ 337 h 375"/>
                <a:gd name="T54" fmla="*/ 300 w 374"/>
                <a:gd name="T55" fmla="*/ 339 h 375"/>
                <a:gd name="T56" fmla="*/ 336 w 374"/>
                <a:gd name="T57" fmla="*/ 302 h 375"/>
                <a:gd name="T58" fmla="*/ 308 w 374"/>
                <a:gd name="T59" fmla="*/ 257 h 375"/>
                <a:gd name="T60" fmla="*/ 321 w 374"/>
                <a:gd name="T61" fmla="*/ 224 h 375"/>
                <a:gd name="T62" fmla="*/ 372 w 374"/>
                <a:gd name="T63" fmla="*/ 215 h 375"/>
                <a:gd name="T64" fmla="*/ 374 w 374"/>
                <a:gd name="T65" fmla="*/ 163 h 375"/>
                <a:gd name="T66" fmla="*/ 368 w 374"/>
                <a:gd name="T67" fmla="*/ 157 h 375"/>
                <a:gd name="T68" fmla="*/ 179 w 374"/>
                <a:gd name="T69" fmla="*/ 266 h 375"/>
                <a:gd name="T70" fmla="*/ 142 w 374"/>
                <a:gd name="T71" fmla="*/ 254 h 375"/>
                <a:gd name="T72" fmla="*/ 113 w 374"/>
                <a:gd name="T73" fmla="*/ 219 h 375"/>
                <a:gd name="T74" fmla="*/ 108 w 374"/>
                <a:gd name="T75" fmla="*/ 187 h 375"/>
                <a:gd name="T76" fmla="*/ 109 w 374"/>
                <a:gd name="T77" fmla="*/ 171 h 375"/>
                <a:gd name="T78" fmla="*/ 130 w 374"/>
                <a:gd name="T79" fmla="*/ 132 h 375"/>
                <a:gd name="T80" fmla="*/ 171 w 374"/>
                <a:gd name="T81" fmla="*/ 109 h 375"/>
                <a:gd name="T82" fmla="*/ 187 w 374"/>
                <a:gd name="T83" fmla="*/ 108 h 375"/>
                <a:gd name="T84" fmla="*/ 218 w 374"/>
                <a:gd name="T85" fmla="*/ 114 h 375"/>
                <a:gd name="T86" fmla="*/ 253 w 374"/>
                <a:gd name="T87" fmla="*/ 142 h 375"/>
                <a:gd name="T88" fmla="*/ 266 w 374"/>
                <a:gd name="T89" fmla="*/ 179 h 375"/>
                <a:gd name="T90" fmla="*/ 266 w 374"/>
                <a:gd name="T91" fmla="*/ 196 h 375"/>
                <a:gd name="T92" fmla="*/ 253 w 374"/>
                <a:gd name="T93" fmla="*/ 233 h 375"/>
                <a:gd name="T94" fmla="*/ 218 w 374"/>
                <a:gd name="T95" fmla="*/ 261 h 375"/>
                <a:gd name="T96" fmla="*/ 187 w 374"/>
                <a:gd name="T97" fmla="*/ 26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 h="375">
                  <a:moveTo>
                    <a:pt x="368" y="157"/>
                  </a:moveTo>
                  <a:lnTo>
                    <a:pt x="321" y="151"/>
                  </a:lnTo>
                  <a:lnTo>
                    <a:pt x="321" y="151"/>
                  </a:lnTo>
                  <a:lnTo>
                    <a:pt x="314" y="134"/>
                  </a:lnTo>
                  <a:lnTo>
                    <a:pt x="308" y="118"/>
                  </a:lnTo>
                  <a:lnTo>
                    <a:pt x="336" y="81"/>
                  </a:lnTo>
                  <a:lnTo>
                    <a:pt x="336" y="81"/>
                  </a:lnTo>
                  <a:lnTo>
                    <a:pt x="337" y="77"/>
                  </a:lnTo>
                  <a:lnTo>
                    <a:pt x="336" y="73"/>
                  </a:lnTo>
                  <a:lnTo>
                    <a:pt x="302" y="38"/>
                  </a:lnTo>
                  <a:lnTo>
                    <a:pt x="302" y="38"/>
                  </a:lnTo>
                  <a:lnTo>
                    <a:pt x="298" y="36"/>
                  </a:lnTo>
                  <a:lnTo>
                    <a:pt x="294" y="38"/>
                  </a:lnTo>
                  <a:lnTo>
                    <a:pt x="255" y="67"/>
                  </a:lnTo>
                  <a:lnTo>
                    <a:pt x="255" y="67"/>
                  </a:lnTo>
                  <a:lnTo>
                    <a:pt x="239" y="59"/>
                  </a:lnTo>
                  <a:lnTo>
                    <a:pt x="223" y="54"/>
                  </a:lnTo>
                  <a:lnTo>
                    <a:pt x="216" y="5"/>
                  </a:lnTo>
                  <a:lnTo>
                    <a:pt x="216" y="5"/>
                  </a:lnTo>
                  <a:lnTo>
                    <a:pt x="215" y="1"/>
                  </a:lnTo>
                  <a:lnTo>
                    <a:pt x="211" y="0"/>
                  </a:lnTo>
                  <a:lnTo>
                    <a:pt x="163" y="0"/>
                  </a:lnTo>
                  <a:lnTo>
                    <a:pt x="163" y="0"/>
                  </a:lnTo>
                  <a:lnTo>
                    <a:pt x="159" y="1"/>
                  </a:lnTo>
                  <a:lnTo>
                    <a:pt x="156" y="5"/>
                  </a:lnTo>
                  <a:lnTo>
                    <a:pt x="151" y="54"/>
                  </a:lnTo>
                  <a:lnTo>
                    <a:pt x="151" y="54"/>
                  </a:lnTo>
                  <a:lnTo>
                    <a:pt x="133" y="59"/>
                  </a:lnTo>
                  <a:lnTo>
                    <a:pt x="118" y="67"/>
                  </a:lnTo>
                  <a:lnTo>
                    <a:pt x="79" y="38"/>
                  </a:lnTo>
                  <a:lnTo>
                    <a:pt x="79" y="38"/>
                  </a:lnTo>
                  <a:lnTo>
                    <a:pt x="75" y="36"/>
                  </a:lnTo>
                  <a:lnTo>
                    <a:pt x="71" y="38"/>
                  </a:lnTo>
                  <a:lnTo>
                    <a:pt x="38" y="73"/>
                  </a:lnTo>
                  <a:lnTo>
                    <a:pt x="38" y="73"/>
                  </a:lnTo>
                  <a:lnTo>
                    <a:pt x="35" y="77"/>
                  </a:lnTo>
                  <a:lnTo>
                    <a:pt x="36" y="81"/>
                  </a:lnTo>
                  <a:lnTo>
                    <a:pt x="66" y="118"/>
                  </a:lnTo>
                  <a:lnTo>
                    <a:pt x="66" y="118"/>
                  </a:lnTo>
                  <a:lnTo>
                    <a:pt x="58" y="134"/>
                  </a:lnTo>
                  <a:lnTo>
                    <a:pt x="52" y="151"/>
                  </a:lnTo>
                  <a:lnTo>
                    <a:pt x="5" y="157"/>
                  </a:lnTo>
                  <a:lnTo>
                    <a:pt x="5" y="157"/>
                  </a:lnTo>
                  <a:lnTo>
                    <a:pt x="1" y="160"/>
                  </a:lnTo>
                  <a:lnTo>
                    <a:pt x="0" y="163"/>
                  </a:lnTo>
                  <a:lnTo>
                    <a:pt x="0" y="211"/>
                  </a:lnTo>
                  <a:lnTo>
                    <a:pt x="0" y="211"/>
                  </a:lnTo>
                  <a:lnTo>
                    <a:pt x="1" y="215"/>
                  </a:lnTo>
                  <a:lnTo>
                    <a:pt x="5" y="218"/>
                  </a:lnTo>
                  <a:lnTo>
                    <a:pt x="52" y="224"/>
                  </a:lnTo>
                  <a:lnTo>
                    <a:pt x="52" y="224"/>
                  </a:lnTo>
                  <a:lnTo>
                    <a:pt x="58" y="241"/>
                  </a:lnTo>
                  <a:lnTo>
                    <a:pt x="66" y="257"/>
                  </a:lnTo>
                  <a:lnTo>
                    <a:pt x="36" y="294"/>
                  </a:lnTo>
                  <a:lnTo>
                    <a:pt x="36" y="294"/>
                  </a:lnTo>
                  <a:lnTo>
                    <a:pt x="35" y="298"/>
                  </a:lnTo>
                  <a:lnTo>
                    <a:pt x="38" y="302"/>
                  </a:lnTo>
                  <a:lnTo>
                    <a:pt x="71" y="337"/>
                  </a:lnTo>
                  <a:lnTo>
                    <a:pt x="71" y="337"/>
                  </a:lnTo>
                  <a:lnTo>
                    <a:pt x="74" y="339"/>
                  </a:lnTo>
                  <a:lnTo>
                    <a:pt x="75" y="339"/>
                  </a:lnTo>
                  <a:lnTo>
                    <a:pt x="75" y="339"/>
                  </a:lnTo>
                  <a:lnTo>
                    <a:pt x="79" y="337"/>
                  </a:lnTo>
                  <a:lnTo>
                    <a:pt x="118" y="308"/>
                  </a:lnTo>
                  <a:lnTo>
                    <a:pt x="118" y="308"/>
                  </a:lnTo>
                  <a:lnTo>
                    <a:pt x="133" y="316"/>
                  </a:lnTo>
                  <a:lnTo>
                    <a:pt x="151" y="321"/>
                  </a:lnTo>
                  <a:lnTo>
                    <a:pt x="156" y="370"/>
                  </a:lnTo>
                  <a:lnTo>
                    <a:pt x="156" y="370"/>
                  </a:lnTo>
                  <a:lnTo>
                    <a:pt x="159" y="374"/>
                  </a:lnTo>
                  <a:lnTo>
                    <a:pt x="163" y="375"/>
                  </a:lnTo>
                  <a:lnTo>
                    <a:pt x="211" y="375"/>
                  </a:lnTo>
                  <a:lnTo>
                    <a:pt x="211" y="375"/>
                  </a:lnTo>
                  <a:lnTo>
                    <a:pt x="215" y="374"/>
                  </a:lnTo>
                  <a:lnTo>
                    <a:pt x="216" y="370"/>
                  </a:lnTo>
                  <a:lnTo>
                    <a:pt x="223" y="321"/>
                  </a:lnTo>
                  <a:lnTo>
                    <a:pt x="223" y="321"/>
                  </a:lnTo>
                  <a:lnTo>
                    <a:pt x="239" y="316"/>
                  </a:lnTo>
                  <a:lnTo>
                    <a:pt x="255" y="308"/>
                  </a:lnTo>
                  <a:lnTo>
                    <a:pt x="294" y="337"/>
                  </a:lnTo>
                  <a:lnTo>
                    <a:pt x="294" y="337"/>
                  </a:lnTo>
                  <a:lnTo>
                    <a:pt x="297" y="339"/>
                  </a:lnTo>
                  <a:lnTo>
                    <a:pt x="297" y="339"/>
                  </a:lnTo>
                  <a:lnTo>
                    <a:pt x="300" y="339"/>
                  </a:lnTo>
                  <a:lnTo>
                    <a:pt x="302" y="337"/>
                  </a:lnTo>
                  <a:lnTo>
                    <a:pt x="336" y="302"/>
                  </a:lnTo>
                  <a:lnTo>
                    <a:pt x="336" y="302"/>
                  </a:lnTo>
                  <a:lnTo>
                    <a:pt x="337" y="298"/>
                  </a:lnTo>
                  <a:lnTo>
                    <a:pt x="336" y="294"/>
                  </a:lnTo>
                  <a:lnTo>
                    <a:pt x="308" y="257"/>
                  </a:lnTo>
                  <a:lnTo>
                    <a:pt x="308" y="257"/>
                  </a:lnTo>
                  <a:lnTo>
                    <a:pt x="314" y="241"/>
                  </a:lnTo>
                  <a:lnTo>
                    <a:pt x="321" y="224"/>
                  </a:lnTo>
                  <a:lnTo>
                    <a:pt x="368" y="218"/>
                  </a:lnTo>
                  <a:lnTo>
                    <a:pt x="368" y="218"/>
                  </a:lnTo>
                  <a:lnTo>
                    <a:pt x="372" y="215"/>
                  </a:lnTo>
                  <a:lnTo>
                    <a:pt x="374" y="211"/>
                  </a:lnTo>
                  <a:lnTo>
                    <a:pt x="374" y="163"/>
                  </a:lnTo>
                  <a:lnTo>
                    <a:pt x="374" y="163"/>
                  </a:lnTo>
                  <a:lnTo>
                    <a:pt x="372" y="160"/>
                  </a:lnTo>
                  <a:lnTo>
                    <a:pt x="368" y="157"/>
                  </a:lnTo>
                  <a:lnTo>
                    <a:pt x="368" y="157"/>
                  </a:lnTo>
                  <a:close/>
                  <a:moveTo>
                    <a:pt x="187" y="267"/>
                  </a:moveTo>
                  <a:lnTo>
                    <a:pt x="187" y="267"/>
                  </a:lnTo>
                  <a:lnTo>
                    <a:pt x="179" y="266"/>
                  </a:lnTo>
                  <a:lnTo>
                    <a:pt x="171" y="266"/>
                  </a:lnTo>
                  <a:lnTo>
                    <a:pt x="156" y="261"/>
                  </a:lnTo>
                  <a:lnTo>
                    <a:pt x="142" y="254"/>
                  </a:lnTo>
                  <a:lnTo>
                    <a:pt x="130" y="243"/>
                  </a:lnTo>
                  <a:lnTo>
                    <a:pt x="121" y="233"/>
                  </a:lnTo>
                  <a:lnTo>
                    <a:pt x="113" y="219"/>
                  </a:lnTo>
                  <a:lnTo>
                    <a:pt x="109" y="203"/>
                  </a:lnTo>
                  <a:lnTo>
                    <a:pt x="108" y="196"/>
                  </a:lnTo>
                  <a:lnTo>
                    <a:pt x="108" y="187"/>
                  </a:lnTo>
                  <a:lnTo>
                    <a:pt x="108" y="187"/>
                  </a:lnTo>
                  <a:lnTo>
                    <a:pt x="108" y="179"/>
                  </a:lnTo>
                  <a:lnTo>
                    <a:pt x="109" y="171"/>
                  </a:lnTo>
                  <a:lnTo>
                    <a:pt x="113" y="156"/>
                  </a:lnTo>
                  <a:lnTo>
                    <a:pt x="121" y="142"/>
                  </a:lnTo>
                  <a:lnTo>
                    <a:pt x="130" y="132"/>
                  </a:lnTo>
                  <a:lnTo>
                    <a:pt x="142" y="121"/>
                  </a:lnTo>
                  <a:lnTo>
                    <a:pt x="156" y="114"/>
                  </a:lnTo>
                  <a:lnTo>
                    <a:pt x="171" y="109"/>
                  </a:lnTo>
                  <a:lnTo>
                    <a:pt x="179" y="108"/>
                  </a:lnTo>
                  <a:lnTo>
                    <a:pt x="187" y="108"/>
                  </a:lnTo>
                  <a:lnTo>
                    <a:pt x="187" y="108"/>
                  </a:lnTo>
                  <a:lnTo>
                    <a:pt x="195" y="108"/>
                  </a:lnTo>
                  <a:lnTo>
                    <a:pt x="203" y="109"/>
                  </a:lnTo>
                  <a:lnTo>
                    <a:pt x="218" y="114"/>
                  </a:lnTo>
                  <a:lnTo>
                    <a:pt x="231" y="121"/>
                  </a:lnTo>
                  <a:lnTo>
                    <a:pt x="243" y="132"/>
                  </a:lnTo>
                  <a:lnTo>
                    <a:pt x="253" y="142"/>
                  </a:lnTo>
                  <a:lnTo>
                    <a:pt x="259" y="156"/>
                  </a:lnTo>
                  <a:lnTo>
                    <a:pt x="265" y="171"/>
                  </a:lnTo>
                  <a:lnTo>
                    <a:pt x="266" y="179"/>
                  </a:lnTo>
                  <a:lnTo>
                    <a:pt x="266" y="187"/>
                  </a:lnTo>
                  <a:lnTo>
                    <a:pt x="266" y="187"/>
                  </a:lnTo>
                  <a:lnTo>
                    <a:pt x="266" y="196"/>
                  </a:lnTo>
                  <a:lnTo>
                    <a:pt x="265" y="203"/>
                  </a:lnTo>
                  <a:lnTo>
                    <a:pt x="259" y="219"/>
                  </a:lnTo>
                  <a:lnTo>
                    <a:pt x="253" y="233"/>
                  </a:lnTo>
                  <a:lnTo>
                    <a:pt x="243" y="243"/>
                  </a:lnTo>
                  <a:lnTo>
                    <a:pt x="231" y="254"/>
                  </a:lnTo>
                  <a:lnTo>
                    <a:pt x="218" y="261"/>
                  </a:lnTo>
                  <a:lnTo>
                    <a:pt x="203" y="266"/>
                  </a:lnTo>
                  <a:lnTo>
                    <a:pt x="195" y="266"/>
                  </a:lnTo>
                  <a:lnTo>
                    <a:pt x="187" y="267"/>
                  </a:lnTo>
                  <a:lnTo>
                    <a:pt x="187" y="2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7715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4">
            <a:extLst>
              <a:ext uri="{FF2B5EF4-FFF2-40B4-BE49-F238E27FC236}">
                <a16:creationId xmlns:a16="http://schemas.microsoft.com/office/drawing/2014/main" id="{B6C8965B-C228-4D1A-B3A5-CEA30CD83E98}"/>
              </a:ext>
            </a:extLst>
          </p:cNvPr>
          <p:cNvGraphicFramePr/>
          <p:nvPr>
            <p:extLst>
              <p:ext uri="{D42A27DB-BD31-4B8C-83A1-F6EECF244321}">
                <p14:modId xmlns:p14="http://schemas.microsoft.com/office/powerpoint/2010/main" val="4132178818"/>
              </p:ext>
            </p:extLst>
          </p:nvPr>
        </p:nvGraphicFramePr>
        <p:xfrm>
          <a:off x="857249" y="2852056"/>
          <a:ext cx="10759204" cy="280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2D435350-CDF3-4A7A-A9A4-E0C36E354D40}"/>
              </a:ext>
            </a:extLst>
          </p:cNvPr>
          <p:cNvSpPr>
            <a:spLocks noGrp="1"/>
          </p:cNvSpPr>
          <p:nvPr>
            <p:ph type="title"/>
          </p:nvPr>
        </p:nvSpPr>
        <p:spPr/>
        <p:txBody>
          <a:bodyPr/>
          <a:lstStyle/>
          <a:p>
            <a:r>
              <a:rPr lang="en-GB"/>
              <a:t>How to set up a walking aid reuse scheme</a:t>
            </a:r>
          </a:p>
        </p:txBody>
      </p:sp>
      <p:sp>
        <p:nvSpPr>
          <p:cNvPr id="3" name="Text Placeholder 2">
            <a:extLst>
              <a:ext uri="{FF2B5EF4-FFF2-40B4-BE49-F238E27FC236}">
                <a16:creationId xmlns:a16="http://schemas.microsoft.com/office/drawing/2014/main" id="{BB302920-4072-45A5-9921-CBB3AD0609EA}"/>
              </a:ext>
            </a:extLst>
          </p:cNvPr>
          <p:cNvSpPr>
            <a:spLocks noGrp="1"/>
          </p:cNvSpPr>
          <p:nvPr>
            <p:ph type="body" sz="quarter" idx="12"/>
          </p:nvPr>
        </p:nvSpPr>
        <p:spPr/>
        <p:txBody>
          <a:bodyPr/>
          <a:lstStyle/>
          <a:p>
            <a:r>
              <a:rPr lang="en-GB">
                <a:latin typeface="Arial"/>
                <a:ea typeface="Times New Roman" panose="02020603050405020304" pitchFamily="18" charset="0"/>
                <a:cs typeface="Arial"/>
              </a:rPr>
              <a:t>Walking aid reuse schemes set up a process for items to be returned, cleaned, and assessed prior to being redistributed to a new patient </a:t>
            </a:r>
            <a:endParaRPr lang="en-GB">
              <a:latin typeface="Arial" panose="020B0604020202020204" pitchFamily="34" charset="0"/>
              <a:ea typeface="Times New Roman" panose="02020603050405020304" pitchFamily="18" charset="0"/>
            </a:endParaRPr>
          </a:p>
        </p:txBody>
      </p:sp>
      <p:sp>
        <p:nvSpPr>
          <p:cNvPr id="4" name="Rectangle: Rounded Corners 3">
            <a:extLst>
              <a:ext uri="{FF2B5EF4-FFF2-40B4-BE49-F238E27FC236}">
                <a16:creationId xmlns:a16="http://schemas.microsoft.com/office/drawing/2014/main" id="{3F3C487D-4FD2-40C5-ACA4-8859D0965BCF}"/>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6998B916-4825-45A5-9BC2-2C2164CA1ED3}"/>
              </a:ext>
            </a:extLst>
          </p:cNvPr>
          <p:cNvSpPr/>
          <p:nvPr/>
        </p:nvSpPr>
        <p:spPr bwMode="auto">
          <a:xfrm>
            <a:off x="-180575" y="2333635"/>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FC0E63EF-20B7-4E65-9257-2A0B1B66BF5F}"/>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BD5D0DE0-1C3E-455E-9581-EFB861334AF3}"/>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10" name="Rectangle: Rounded Corners 9">
            <a:extLst>
              <a:ext uri="{FF2B5EF4-FFF2-40B4-BE49-F238E27FC236}">
                <a16:creationId xmlns:a16="http://schemas.microsoft.com/office/drawing/2014/main" id="{5FD6452A-65F0-471C-B2AE-29D87EE2A5B3}"/>
              </a:ext>
            </a:extLst>
          </p:cNvPr>
          <p:cNvSpPr/>
          <p:nvPr/>
        </p:nvSpPr>
        <p:spPr bwMode="auto">
          <a:xfrm>
            <a:off x="-180575" y="3342164"/>
            <a:ext cx="725519" cy="972000"/>
          </a:xfrm>
          <a:prstGeom prst="roundRect">
            <a:avLst>
              <a:gd name="adj" fmla="val 18057"/>
            </a:avLst>
          </a:prstGeom>
          <a:solidFill>
            <a:schemeClr val="accent4"/>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pic>
        <p:nvPicPr>
          <p:cNvPr id="11" name="Picture 2" descr="Fully Adjustable Elbow Crutches - Short">
            <a:extLst>
              <a:ext uri="{FF2B5EF4-FFF2-40B4-BE49-F238E27FC236}">
                <a16:creationId xmlns:a16="http://schemas.microsoft.com/office/drawing/2014/main" id="{AF6DDE69-C9D5-415B-B7E6-7D0C2C2EEF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5840" y="1595077"/>
            <a:ext cx="1363609" cy="13636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alking Frame">
            <a:extLst>
              <a:ext uri="{FF2B5EF4-FFF2-40B4-BE49-F238E27FC236}">
                <a16:creationId xmlns:a16="http://schemas.microsoft.com/office/drawing/2014/main" id="{84F62329-9210-4337-BB68-1421082A270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4065" y="1605351"/>
            <a:ext cx="1363609" cy="13636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chart&#10;&#10;Description automatically generated">
            <a:extLst>
              <a:ext uri="{FF2B5EF4-FFF2-40B4-BE49-F238E27FC236}">
                <a16:creationId xmlns:a16="http://schemas.microsoft.com/office/drawing/2014/main" id="{5F58054A-CE2E-4667-BD99-0700381DB6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9917" y="1595077"/>
            <a:ext cx="1363609" cy="13636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9A0B4AFE-2AF2-421D-A433-3C9A4EB5A7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7674" y="1595077"/>
            <a:ext cx="1363609" cy="1363609"/>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056E8AD1-29A4-4A7F-BE8A-9390221B9992}"/>
              </a:ext>
            </a:extLst>
          </p:cNvPr>
          <p:cNvGrpSpPr>
            <a:grpSpLocks/>
          </p:cNvGrpSpPr>
          <p:nvPr/>
        </p:nvGrpSpPr>
        <p:grpSpPr>
          <a:xfrm>
            <a:off x="2961053" y="3142737"/>
            <a:ext cx="1609344" cy="317596"/>
            <a:chOff x="9083040" y="3328416"/>
            <a:chExt cx="1609344" cy="480020"/>
          </a:xfrm>
          <a:solidFill>
            <a:schemeClr val="accent6">
              <a:lumMod val="20000"/>
              <a:lumOff val="80000"/>
            </a:schemeClr>
          </a:solidFill>
        </p:grpSpPr>
        <p:sp>
          <p:nvSpPr>
            <p:cNvPr id="22" name="Rectangle 21">
              <a:extLst>
                <a:ext uri="{FF2B5EF4-FFF2-40B4-BE49-F238E27FC236}">
                  <a16:creationId xmlns:a16="http://schemas.microsoft.com/office/drawing/2014/main" id="{3892E835-5D89-4177-B342-2DF088D77704}"/>
                </a:ext>
              </a:extLst>
            </p:cNvPr>
            <p:cNvSpPr/>
            <p:nvPr/>
          </p:nvSpPr>
          <p:spPr bwMode="auto">
            <a:xfrm>
              <a:off x="9083040" y="3328416"/>
              <a:ext cx="1609344" cy="480020"/>
            </a:xfrm>
            <a:prstGeom prst="rect">
              <a:avLst/>
            </a:prstGeom>
            <a:grp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
          <p:nvSpPr>
            <p:cNvPr id="23" name="Rectangle 22">
              <a:extLst>
                <a:ext uri="{FF2B5EF4-FFF2-40B4-BE49-F238E27FC236}">
                  <a16:creationId xmlns:a16="http://schemas.microsoft.com/office/drawing/2014/main" id="{F1F1E8B8-2D92-4449-8C00-F947CBED05BA}"/>
                </a:ext>
              </a:extLst>
            </p:cNvPr>
            <p:cNvSpPr/>
            <p:nvPr/>
          </p:nvSpPr>
          <p:spPr>
            <a:xfrm>
              <a:off x="9083040" y="3425024"/>
              <a:ext cx="1609344" cy="286804"/>
            </a:xfrm>
            <a:prstGeom prst="rect">
              <a:avLst/>
            </a:prstGeom>
            <a:grpFill/>
          </p:spPr>
          <p:txBody>
            <a:bodyPr wrap="square" anchor="ctr">
              <a:spAutoFit/>
            </a:bodyPr>
            <a:lstStyle/>
            <a:p>
              <a:pPr algn="ctr"/>
              <a:r>
                <a:rPr lang="en-GB" sz="1200" b="1">
                  <a:solidFill>
                    <a:srgbClr val="425563"/>
                  </a:solidFill>
                  <a:latin typeface="Arial" panose="020B0604020202020204" pitchFamily="34" charset="0"/>
                </a:rPr>
                <a:t>Walking sticks</a:t>
              </a:r>
            </a:p>
          </p:txBody>
        </p:sp>
      </p:grpSp>
      <p:grpSp>
        <p:nvGrpSpPr>
          <p:cNvPr id="28" name="Group 27">
            <a:extLst>
              <a:ext uri="{FF2B5EF4-FFF2-40B4-BE49-F238E27FC236}">
                <a16:creationId xmlns:a16="http://schemas.microsoft.com/office/drawing/2014/main" id="{38E8AD62-B976-44A0-8A29-995B4FC4A210}"/>
              </a:ext>
            </a:extLst>
          </p:cNvPr>
          <p:cNvGrpSpPr>
            <a:grpSpLocks/>
          </p:cNvGrpSpPr>
          <p:nvPr/>
        </p:nvGrpSpPr>
        <p:grpSpPr>
          <a:xfrm>
            <a:off x="5417299" y="3142737"/>
            <a:ext cx="1609344" cy="317596"/>
            <a:chOff x="9083040" y="3328416"/>
            <a:chExt cx="1609344" cy="480020"/>
          </a:xfrm>
          <a:solidFill>
            <a:schemeClr val="accent6">
              <a:lumMod val="20000"/>
              <a:lumOff val="80000"/>
            </a:schemeClr>
          </a:solidFill>
        </p:grpSpPr>
        <p:sp>
          <p:nvSpPr>
            <p:cNvPr id="26" name="Rectangle 25">
              <a:extLst>
                <a:ext uri="{FF2B5EF4-FFF2-40B4-BE49-F238E27FC236}">
                  <a16:creationId xmlns:a16="http://schemas.microsoft.com/office/drawing/2014/main" id="{BD78F976-C907-4521-A012-106070FD621B}"/>
                </a:ext>
              </a:extLst>
            </p:cNvPr>
            <p:cNvSpPr/>
            <p:nvPr/>
          </p:nvSpPr>
          <p:spPr bwMode="auto">
            <a:xfrm>
              <a:off x="9083040" y="3328416"/>
              <a:ext cx="1609344" cy="480020"/>
            </a:xfrm>
            <a:prstGeom prst="rect">
              <a:avLst/>
            </a:prstGeom>
            <a:grp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7" name="Rectangle 26">
              <a:extLst>
                <a:ext uri="{FF2B5EF4-FFF2-40B4-BE49-F238E27FC236}">
                  <a16:creationId xmlns:a16="http://schemas.microsoft.com/office/drawing/2014/main" id="{432DBA55-75EB-465D-B196-171ABCD2455F}"/>
                </a:ext>
              </a:extLst>
            </p:cNvPr>
            <p:cNvSpPr/>
            <p:nvPr/>
          </p:nvSpPr>
          <p:spPr>
            <a:xfrm>
              <a:off x="9083040" y="3359096"/>
              <a:ext cx="1609344" cy="418661"/>
            </a:xfrm>
            <a:prstGeom prst="rect">
              <a:avLst/>
            </a:prstGeom>
            <a:grpFill/>
          </p:spPr>
          <p:txBody>
            <a:bodyPr wrap="square" anchor="ctr">
              <a:spAutoFit/>
            </a:bodyPr>
            <a:lstStyle/>
            <a:p>
              <a:pPr algn="ctr"/>
              <a:r>
                <a:rPr lang="en-GB" sz="1200" b="1">
                  <a:solidFill>
                    <a:srgbClr val="425563"/>
                  </a:solidFill>
                  <a:latin typeface="Arial" panose="020B0604020202020204" pitchFamily="34" charset="0"/>
                </a:rPr>
                <a:t>Walking frames</a:t>
              </a:r>
            </a:p>
          </p:txBody>
        </p:sp>
      </p:grpSp>
      <p:grpSp>
        <p:nvGrpSpPr>
          <p:cNvPr id="32" name="Group 31">
            <a:extLst>
              <a:ext uri="{FF2B5EF4-FFF2-40B4-BE49-F238E27FC236}">
                <a16:creationId xmlns:a16="http://schemas.microsoft.com/office/drawing/2014/main" id="{BA06F388-E376-44E2-B5EE-2D8647F0B952}"/>
              </a:ext>
            </a:extLst>
          </p:cNvPr>
          <p:cNvGrpSpPr/>
          <p:nvPr/>
        </p:nvGrpSpPr>
        <p:grpSpPr>
          <a:xfrm>
            <a:off x="922972" y="3142737"/>
            <a:ext cx="1609344" cy="317596"/>
            <a:chOff x="9083040" y="3328416"/>
            <a:chExt cx="1609344" cy="480020"/>
          </a:xfrm>
          <a:solidFill>
            <a:schemeClr val="accent6">
              <a:lumMod val="20000"/>
              <a:lumOff val="80000"/>
            </a:schemeClr>
          </a:solidFill>
        </p:grpSpPr>
        <p:sp>
          <p:nvSpPr>
            <p:cNvPr id="30" name="Rectangle 29">
              <a:extLst>
                <a:ext uri="{FF2B5EF4-FFF2-40B4-BE49-F238E27FC236}">
                  <a16:creationId xmlns:a16="http://schemas.microsoft.com/office/drawing/2014/main" id="{1931D84F-852D-4731-B120-C9F9B3CBD005}"/>
                </a:ext>
              </a:extLst>
            </p:cNvPr>
            <p:cNvSpPr/>
            <p:nvPr/>
          </p:nvSpPr>
          <p:spPr bwMode="auto">
            <a:xfrm>
              <a:off x="9083040" y="3328416"/>
              <a:ext cx="1609344" cy="480020"/>
            </a:xfrm>
            <a:prstGeom prst="rect">
              <a:avLst/>
            </a:prstGeom>
            <a:grp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31" name="Rectangle 30">
              <a:extLst>
                <a:ext uri="{FF2B5EF4-FFF2-40B4-BE49-F238E27FC236}">
                  <a16:creationId xmlns:a16="http://schemas.microsoft.com/office/drawing/2014/main" id="{FC6A3A9B-8F68-466B-BD3B-1D65F2D8C082}"/>
                </a:ext>
              </a:extLst>
            </p:cNvPr>
            <p:cNvSpPr/>
            <p:nvPr/>
          </p:nvSpPr>
          <p:spPr>
            <a:xfrm>
              <a:off x="9083040" y="3425024"/>
              <a:ext cx="1609344" cy="286804"/>
            </a:xfrm>
            <a:prstGeom prst="rect">
              <a:avLst/>
            </a:prstGeom>
            <a:grpFill/>
          </p:spPr>
          <p:txBody>
            <a:bodyPr wrap="square" anchor="ctr">
              <a:spAutoFit/>
            </a:bodyPr>
            <a:lstStyle/>
            <a:p>
              <a:pPr algn="ctr"/>
              <a:r>
                <a:rPr lang="en-GB" sz="1200" b="1">
                  <a:solidFill>
                    <a:srgbClr val="425563"/>
                  </a:solidFill>
                  <a:latin typeface="Arial" panose="020B0604020202020204" pitchFamily="34" charset="0"/>
                </a:rPr>
                <a:t>Crutches</a:t>
              </a:r>
            </a:p>
          </p:txBody>
        </p:sp>
      </p:grpSp>
      <p:graphicFrame>
        <p:nvGraphicFramePr>
          <p:cNvPr id="34" name="Table 33">
            <a:extLst>
              <a:ext uri="{FF2B5EF4-FFF2-40B4-BE49-F238E27FC236}">
                <a16:creationId xmlns:a16="http://schemas.microsoft.com/office/drawing/2014/main" id="{E8249B6D-425A-43B9-89DF-D0EB4BC4330C}"/>
              </a:ext>
            </a:extLst>
          </p:cNvPr>
          <p:cNvGraphicFramePr>
            <a:graphicFrameLocks noGrp="1"/>
          </p:cNvGraphicFramePr>
          <p:nvPr>
            <p:extLst>
              <p:ext uri="{D42A27DB-BD31-4B8C-83A1-F6EECF244321}">
                <p14:modId xmlns:p14="http://schemas.microsoft.com/office/powerpoint/2010/main" val="2954065876"/>
              </p:ext>
            </p:extLst>
          </p:nvPr>
        </p:nvGraphicFramePr>
        <p:xfrm>
          <a:off x="843643" y="4820779"/>
          <a:ext cx="10769855" cy="1737360"/>
        </p:xfrm>
        <a:graphic>
          <a:graphicData uri="http://schemas.openxmlformats.org/drawingml/2006/table">
            <a:tbl>
              <a:tblPr bandRow="1">
                <a:tableStyleId>{5C22544A-7EE6-4342-B048-85BDC9FD1C3A}</a:tableStyleId>
              </a:tblPr>
              <a:tblGrid>
                <a:gridCol w="2153971">
                  <a:extLst>
                    <a:ext uri="{9D8B030D-6E8A-4147-A177-3AD203B41FA5}">
                      <a16:colId xmlns:a16="http://schemas.microsoft.com/office/drawing/2014/main" val="800214455"/>
                    </a:ext>
                  </a:extLst>
                </a:gridCol>
                <a:gridCol w="2153971">
                  <a:extLst>
                    <a:ext uri="{9D8B030D-6E8A-4147-A177-3AD203B41FA5}">
                      <a16:colId xmlns:a16="http://schemas.microsoft.com/office/drawing/2014/main" val="2935081982"/>
                    </a:ext>
                  </a:extLst>
                </a:gridCol>
                <a:gridCol w="2153971">
                  <a:extLst>
                    <a:ext uri="{9D8B030D-6E8A-4147-A177-3AD203B41FA5}">
                      <a16:colId xmlns:a16="http://schemas.microsoft.com/office/drawing/2014/main" val="1372296528"/>
                    </a:ext>
                  </a:extLst>
                </a:gridCol>
                <a:gridCol w="2153971">
                  <a:extLst>
                    <a:ext uri="{9D8B030D-6E8A-4147-A177-3AD203B41FA5}">
                      <a16:colId xmlns:a16="http://schemas.microsoft.com/office/drawing/2014/main" val="3842248130"/>
                    </a:ext>
                  </a:extLst>
                </a:gridCol>
                <a:gridCol w="2153971">
                  <a:extLst>
                    <a:ext uri="{9D8B030D-6E8A-4147-A177-3AD203B41FA5}">
                      <a16:colId xmlns:a16="http://schemas.microsoft.com/office/drawing/2014/main" val="427371554"/>
                    </a:ext>
                  </a:extLst>
                </a:gridCol>
              </a:tblGrid>
              <a:tr h="1413705">
                <a:tc>
                  <a:txBody>
                    <a:bodyPr/>
                    <a:lstStyle/>
                    <a:p>
                      <a:pPr algn="l"/>
                      <a:r>
                        <a:rPr lang="en-US" sz="1200" b="1" i="0">
                          <a:solidFill>
                            <a:schemeClr val="tx1"/>
                          </a:solidFill>
                          <a:latin typeface="+mn-lt"/>
                          <a:ea typeface="Ubuntu" charset="0"/>
                          <a:cs typeface="Ubuntu" charset="0"/>
                        </a:rPr>
                        <a:t>Consult stakeholders. </a:t>
                      </a:r>
                      <a:r>
                        <a:rPr lang="en-US" sz="1200" b="0" i="0">
                          <a:solidFill>
                            <a:schemeClr val="tx1"/>
                          </a:solidFill>
                          <a:latin typeface="+mn-lt"/>
                          <a:ea typeface="Ubuntu" charset="0"/>
                          <a:cs typeface="Ubuntu" charset="0"/>
                        </a:rPr>
                        <a:t>Some reuse may already occur. Existing practice provides a baseline and facilitates initial discussions with key stakeholders.</a:t>
                      </a:r>
                    </a:p>
                  </a:txBody>
                  <a:tcPr>
                    <a:lnL w="0" cmpd="sng">
                      <a:noFill/>
                    </a:lnL>
                    <a:lnR w="0" cmpd="sng">
                      <a:noFill/>
                    </a:lnR>
                    <a:lnT w="0" cmpd="sng">
                      <a:noFill/>
                    </a:lnT>
                    <a:lnB w="0" cmpd="sng">
                      <a:noFill/>
                    </a:lnB>
                    <a:lnTlToBr w="12700" cmpd="sng">
                      <a:noFill/>
                      <a:prstDash val="solid"/>
                    </a:lnTlToBr>
                    <a:lnBlToTr w="12700" cmpd="sng">
                      <a:noFill/>
                      <a:prstDash val="solid"/>
                    </a:lnBlToTr>
                    <a:solidFill>
                      <a:schemeClr val="bg1">
                        <a:lumMod val="95000"/>
                      </a:schemeClr>
                    </a:solidFill>
                  </a:tcPr>
                </a:tc>
                <a:tc>
                  <a:txBody>
                    <a:bodyPr/>
                    <a:lstStyle/>
                    <a:p>
                      <a:pPr marL="0" lvl="0" algn="l">
                        <a:buNone/>
                      </a:pPr>
                      <a:r>
                        <a:rPr lang="en-US" sz="1200" b="1" i="0" kern="1200">
                          <a:solidFill>
                            <a:schemeClr val="tx1"/>
                          </a:solidFill>
                          <a:latin typeface="+mn-lt"/>
                          <a:ea typeface="Ubuntu" charset="0"/>
                          <a:cs typeface="Ubuntu" charset="0"/>
                        </a:rPr>
                        <a:t>Establish a simple returns approach </a:t>
                      </a:r>
                      <a:r>
                        <a:rPr lang="en-US" sz="1200" b="0" i="0" kern="1200">
                          <a:solidFill>
                            <a:schemeClr val="tx1"/>
                          </a:solidFill>
                          <a:latin typeface="+mn-lt"/>
                          <a:ea typeface="Ubuntu" charset="0"/>
                          <a:cs typeface="Ubuntu" charset="0"/>
                        </a:rPr>
                        <a:t>and locations (hospital, Council recycling </a:t>
                      </a:r>
                      <a:r>
                        <a:rPr lang="en-US" sz="1200" b="0" i="0" kern="1200" err="1">
                          <a:solidFill>
                            <a:schemeClr val="tx1"/>
                          </a:solidFill>
                          <a:latin typeface="+mn-lt"/>
                          <a:ea typeface="Ubuntu" charset="0"/>
                          <a:cs typeface="Ubuntu" charset="0"/>
                        </a:rPr>
                        <a:t>centres</a:t>
                      </a:r>
                      <a:r>
                        <a:rPr lang="en-US" sz="1200" b="0" i="0" kern="1200">
                          <a:solidFill>
                            <a:schemeClr val="tx1"/>
                          </a:solidFill>
                          <a:latin typeface="+mn-lt"/>
                          <a:ea typeface="Ubuntu" charset="0"/>
                          <a:cs typeface="Ubuntu" charset="0"/>
                        </a:rPr>
                        <a:t>) via drop off bins or amnesty campaigns. </a:t>
                      </a:r>
                      <a:endParaRPr lang="en-US" sz="1200" b="0" i="0" kern="1200">
                        <a:solidFill>
                          <a:schemeClr val="tx1"/>
                        </a:solidFill>
                        <a:latin typeface="+mn-lt"/>
                      </a:endParaRPr>
                    </a:p>
                  </a:txBody>
                  <a:tcPr>
                    <a:lnL w="0" cmpd="sng">
                      <a:noFill/>
                    </a:lnL>
                    <a:lnR w="0" cmpd="sng">
                      <a:noFill/>
                    </a:lnR>
                    <a:lnT w="0" cmpd="sng">
                      <a:noFill/>
                    </a:lnT>
                    <a:lnB w="0" cmpd="sng">
                      <a:noFill/>
                    </a:lnB>
                    <a:lnTlToBr w="12700" cmpd="sng">
                      <a:noFill/>
                      <a:prstDash val="solid"/>
                    </a:lnTlToBr>
                    <a:lnBlToTr w="12700" cmpd="sng">
                      <a:noFill/>
                      <a:prstDash val="solid"/>
                    </a:lnBlToTr>
                    <a:solidFill>
                      <a:schemeClr val="bg1">
                        <a:lumMod val="95000"/>
                      </a:schemeClr>
                    </a:solidFill>
                  </a:tcPr>
                </a:tc>
                <a:tc>
                  <a:txBody>
                    <a:bodyPr/>
                    <a:lstStyle/>
                    <a:p>
                      <a:pPr marL="0" lvl="0" algn="l">
                        <a:buNone/>
                      </a:pPr>
                      <a:r>
                        <a:rPr lang="en-US" sz="1200" b="0" i="0" u="none" strike="noStrike" kern="1200" noProof="0">
                          <a:solidFill>
                            <a:schemeClr val="tx1"/>
                          </a:solidFill>
                          <a:latin typeface="Arial"/>
                        </a:rPr>
                        <a:t>Use in-house </a:t>
                      </a:r>
                      <a:r>
                        <a:rPr lang="en-US" sz="1200" b="1" i="0" u="none" strike="noStrike" kern="1200" noProof="0">
                          <a:solidFill>
                            <a:schemeClr val="tx1"/>
                          </a:solidFill>
                          <a:latin typeface="Arial"/>
                        </a:rPr>
                        <a:t>staff to manage inspect, clean and repair</a:t>
                      </a:r>
                      <a:r>
                        <a:rPr lang="en-US" sz="1200" b="0" i="0" u="none" strike="noStrike" kern="1200" noProof="0">
                          <a:solidFill>
                            <a:schemeClr val="tx1"/>
                          </a:solidFill>
                          <a:latin typeface="Arial"/>
                        </a:rPr>
                        <a:t>; or store and transfer collected items to a </a:t>
                      </a:r>
                      <a:r>
                        <a:rPr lang="en-US" sz="1200" b="1" i="0" u="none" strike="noStrike" kern="1200" noProof="0">
                          <a:solidFill>
                            <a:schemeClr val="tx1"/>
                          </a:solidFill>
                          <a:latin typeface="Arial"/>
                        </a:rPr>
                        <a:t>third-party provider to manage refurbishment </a:t>
                      </a:r>
                      <a:r>
                        <a:rPr lang="en-US" sz="1200" b="0" i="0" u="none" strike="noStrike" kern="1200" noProof="0">
                          <a:solidFill>
                            <a:schemeClr val="tx1"/>
                          </a:solidFill>
                          <a:latin typeface="Arial"/>
                        </a:rPr>
                        <a:t>offsite. Provide storage, refurbishment space and collection bins.</a:t>
                      </a:r>
                      <a:endParaRPr lang="en-US"/>
                    </a:p>
                  </a:txBody>
                  <a:tcPr>
                    <a:lnL w="0">
                      <a:noFill/>
                    </a:lnL>
                    <a:lnR w="0">
                      <a:noFill/>
                    </a:lnR>
                    <a:lnT w="0">
                      <a:noFill/>
                    </a:lnT>
                    <a:lnB w="0">
                      <a:noFill/>
                    </a:lnB>
                    <a:lnTlToBr w="12700" cmpd="sng">
                      <a:noFill/>
                      <a:prstDash val="solid"/>
                    </a:lnTlToBr>
                    <a:lnBlToTr w="12700" cmpd="sng">
                      <a:noFill/>
                      <a:prstDash val="solid"/>
                    </a:lnBlToTr>
                    <a:solidFill>
                      <a:schemeClr val="bg1">
                        <a:lumMod val="95000"/>
                      </a:schemeClr>
                    </a:solidFill>
                  </a:tcPr>
                </a:tc>
                <a:tc>
                  <a:txBody>
                    <a:bodyPr/>
                    <a:lstStyle/>
                    <a:p>
                      <a:pPr marL="0" lvl="0" algn="l">
                        <a:buNone/>
                      </a:pPr>
                      <a:r>
                        <a:rPr lang="en-US" sz="1200" b="1" i="0" kern="1200">
                          <a:solidFill>
                            <a:schemeClr val="tx1"/>
                          </a:solidFill>
                          <a:latin typeface="+mn-lt"/>
                        </a:rPr>
                        <a:t>Develop Standard Operating Procedures (SOP) </a:t>
                      </a:r>
                      <a:r>
                        <a:rPr lang="en-US" sz="1200" b="0" i="0" kern="1200">
                          <a:solidFill>
                            <a:schemeClr val="tx1"/>
                          </a:solidFill>
                          <a:latin typeface="+mn-lt"/>
                        </a:rPr>
                        <a:t>for checking, cleaning and repairing items in-house or provision to third-party. Train all staff involved in the movement of items.</a:t>
                      </a:r>
                      <a:endParaRPr lang="en-US"/>
                    </a:p>
                  </a:txBody>
                  <a:tcPr>
                    <a:lnL w="0" cmpd="sng">
                      <a:noFill/>
                    </a:lnL>
                    <a:lnR w="0" cmpd="sng">
                      <a:noFill/>
                    </a:lnR>
                    <a:lnT w="0" cmpd="sng">
                      <a:noFill/>
                    </a:lnT>
                    <a:lnB w="0" cmpd="sng">
                      <a:noFill/>
                    </a:lnB>
                    <a:lnTlToBr w="12700" cmpd="sng">
                      <a:noFill/>
                      <a:prstDash val="solid"/>
                    </a:lnTlToBr>
                    <a:lnBlToTr w="12700" cmpd="sng">
                      <a:noFill/>
                      <a:prstDash val="solid"/>
                    </a:lnBlToTr>
                    <a:solidFill>
                      <a:schemeClr val="bg1">
                        <a:lumMod val="95000"/>
                      </a:schemeClr>
                    </a:solidFill>
                  </a:tcPr>
                </a:tc>
                <a:tc>
                  <a:txBody>
                    <a:bodyPr/>
                    <a:lstStyle/>
                    <a:p>
                      <a:pPr marL="0" lvl="0" algn="l" rtl="0">
                        <a:buNone/>
                      </a:pPr>
                      <a:r>
                        <a:rPr lang="en-US" sz="1200" b="1" i="0" kern="1200">
                          <a:solidFill>
                            <a:schemeClr val="tx1"/>
                          </a:solidFill>
                          <a:latin typeface="+mn-lt"/>
                        </a:rPr>
                        <a:t>Provide simple, clear notice of return locations </a:t>
                      </a:r>
                      <a:r>
                        <a:rPr lang="en-US" sz="1200" b="0" i="0" kern="1200">
                          <a:solidFill>
                            <a:schemeClr val="tx1"/>
                          </a:solidFill>
                          <a:latin typeface="+mn-lt"/>
                        </a:rPr>
                        <a:t>to end users e.g. equipment labels, and inform patient contact points such as reception, ambulance staff and community nurses.</a:t>
                      </a:r>
                      <a:endParaRPr lang="en-US"/>
                    </a:p>
                  </a:txBody>
                  <a:tcPr>
                    <a:lnL w="0">
                      <a:noFill/>
                    </a:lnL>
                    <a:lnR w="0">
                      <a:noFill/>
                    </a:lnR>
                    <a:lnT w="0">
                      <a:noFill/>
                    </a:lnT>
                    <a:lnB w="0">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8172318"/>
                  </a:ext>
                </a:extLst>
              </a:tr>
            </a:tbl>
          </a:graphicData>
        </a:graphic>
      </p:graphicFrame>
      <p:sp>
        <p:nvSpPr>
          <p:cNvPr id="15" name="Rectangle 14">
            <a:extLst>
              <a:ext uri="{FF2B5EF4-FFF2-40B4-BE49-F238E27FC236}">
                <a16:creationId xmlns:a16="http://schemas.microsoft.com/office/drawing/2014/main" id="{DB55FEB7-1B1F-4B1A-A8C6-4CBDA161746B}"/>
              </a:ext>
            </a:extLst>
          </p:cNvPr>
          <p:cNvSpPr/>
          <p:nvPr/>
        </p:nvSpPr>
        <p:spPr bwMode="auto">
          <a:xfrm>
            <a:off x="7894936" y="1362920"/>
            <a:ext cx="3656961" cy="2118243"/>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sz="1200" b="1" i="0" u="none" strike="noStrike" dirty="0">
                <a:solidFill>
                  <a:srgbClr val="0072C6"/>
                </a:solidFill>
                <a:latin typeface="Arial"/>
              </a:rPr>
              <a:t>Additional Guidance </a:t>
            </a:r>
            <a:r>
              <a:rPr lang="en-US" sz="1200" b="1" i="0" dirty="0">
                <a:solidFill>
                  <a:srgbClr val="FFFFFF"/>
                </a:solidFill>
                <a:latin typeface="Arial"/>
              </a:rPr>
              <a:t>​</a:t>
            </a:r>
            <a:endParaRPr lang="en-US" sz="1200" b="1" i="0" dirty="0">
              <a:solidFill>
                <a:srgbClr val="FFFFFF"/>
              </a:solidFill>
              <a:latin typeface="Arial"/>
              <a:cs typeface="Arial"/>
            </a:endParaRPr>
          </a:p>
          <a:p>
            <a:pPr algn="l" rtl="0"/>
            <a:r>
              <a:rPr lang="en-US" sz="1200" b="1" i="0" dirty="0">
                <a:solidFill>
                  <a:srgbClr val="FFFFFF"/>
                </a:solidFill>
                <a:latin typeface="Arial"/>
              </a:rPr>
              <a:t>​</a:t>
            </a:r>
            <a:endParaRPr lang="en-US" sz="1200" b="1" i="0" dirty="0">
              <a:solidFill>
                <a:srgbClr val="FFFFFF"/>
              </a:solidFill>
              <a:latin typeface="Arial"/>
              <a:cs typeface="Arial"/>
            </a:endParaRPr>
          </a:p>
          <a:p>
            <a:r>
              <a:rPr lang="en-US" sz="1200" dirty="0">
                <a:solidFill>
                  <a:srgbClr val="0D0D0D"/>
                </a:solidFill>
                <a:latin typeface="Arial"/>
              </a:rPr>
              <a:t>Case Studies, legal guidance, example delivery models and </a:t>
            </a:r>
            <a:r>
              <a:rPr lang="en-US" sz="1200" dirty="0" err="1">
                <a:solidFill>
                  <a:srgbClr val="0D0D0D"/>
                </a:solidFill>
                <a:latin typeface="Arial"/>
              </a:rPr>
              <a:t>standardised</a:t>
            </a:r>
            <a:r>
              <a:rPr lang="en-US" sz="1200" b="0" i="0" u="none" strike="noStrike" dirty="0">
                <a:solidFill>
                  <a:srgbClr val="0D0D0D"/>
                </a:solidFill>
                <a:latin typeface="Arial"/>
              </a:rPr>
              <a:t> project methodology</a:t>
            </a:r>
            <a:r>
              <a:rPr lang="en-US" sz="1200" dirty="0">
                <a:solidFill>
                  <a:srgbClr val="0D0D0D"/>
                </a:solidFill>
                <a:latin typeface="Arial"/>
              </a:rPr>
              <a:t> </a:t>
            </a:r>
            <a:r>
              <a:rPr lang="en-US" sz="1200" b="0" i="0" u="none" strike="noStrike" dirty="0">
                <a:solidFill>
                  <a:srgbClr val="0D0D0D"/>
                </a:solidFill>
                <a:latin typeface="Arial"/>
              </a:rPr>
              <a:t>examples are provided in the Additional Guidance section to assist implementation. </a:t>
            </a:r>
            <a:r>
              <a:rPr lang="en-US" sz="1200" b="1" i="0" dirty="0">
                <a:solidFill>
                  <a:srgbClr val="FFFFFF"/>
                </a:solidFill>
                <a:latin typeface="Arial"/>
              </a:rPr>
              <a:t>​</a:t>
            </a:r>
            <a:endParaRPr lang="en-US" sz="1200" b="1" i="0" dirty="0">
              <a:solidFill>
                <a:srgbClr val="FFFFFF"/>
              </a:solidFill>
              <a:latin typeface="Arial"/>
              <a:cs typeface="Arial"/>
            </a:endParaRPr>
          </a:p>
          <a:p>
            <a:pPr algn="l" rtl="0"/>
            <a:r>
              <a:rPr lang="en-US" sz="1200" b="1" i="0" dirty="0">
                <a:solidFill>
                  <a:srgbClr val="FFFFFF"/>
                </a:solidFill>
                <a:latin typeface="Arial"/>
              </a:rPr>
              <a:t>​</a:t>
            </a:r>
            <a:endParaRPr lang="en-US" sz="1200" b="1" i="0" dirty="0">
              <a:solidFill>
                <a:srgbClr val="FFFFFF"/>
              </a:solidFill>
              <a:latin typeface="Arial"/>
              <a:cs typeface="Arial"/>
            </a:endParaRPr>
          </a:p>
          <a:p>
            <a:r>
              <a:rPr lang="en-US" sz="1200" dirty="0">
                <a:solidFill>
                  <a:srgbClr val="0D0D0D"/>
                </a:solidFill>
                <a:latin typeface="Arial"/>
              </a:rPr>
              <a:t>If you need more support, please contact the NHSEI</a:t>
            </a:r>
            <a:r>
              <a:rPr lang="en-US" sz="1200" b="0" i="0" u="none" strike="noStrike" dirty="0">
                <a:solidFill>
                  <a:srgbClr val="0D0D0D"/>
                </a:solidFill>
                <a:latin typeface="Arial"/>
              </a:rPr>
              <a:t> </a:t>
            </a:r>
            <a:r>
              <a:rPr lang="en-US" sz="1200" b="1" i="0" u="none" strike="noStrike" dirty="0">
                <a:solidFill>
                  <a:srgbClr val="FFFFFF"/>
                </a:solidFill>
                <a:latin typeface="Arial"/>
              </a:rPr>
              <a:t> </a:t>
            </a:r>
            <a:r>
              <a:rPr lang="en-US" sz="1200" dirty="0">
                <a:solidFill>
                  <a:srgbClr val="0D0D0D"/>
                </a:solidFill>
                <a:latin typeface="Arial"/>
              </a:rPr>
              <a:t>Sustainable Procurement team </a:t>
            </a:r>
            <a:endParaRPr lang="en-GB" sz="1200" dirty="0">
              <a:solidFill>
                <a:srgbClr val="000000"/>
              </a:solidFill>
              <a:latin typeface="Arial"/>
            </a:endParaRPr>
          </a:p>
          <a:p>
            <a:r>
              <a:rPr lang="en-US" sz="1200" dirty="0">
                <a:solidFill>
                  <a:srgbClr val="0D0D0D"/>
                </a:solidFill>
                <a:ea typeface="+mn-lt"/>
                <a:cs typeface="+mn-lt"/>
                <a:hlinkClick r:id="rId11"/>
              </a:rPr>
              <a:t>england.ccf-sustainability@nhs.net</a:t>
            </a:r>
            <a:r>
              <a:rPr lang="en-US" sz="1200" dirty="0">
                <a:solidFill>
                  <a:srgbClr val="0D0D0D"/>
                </a:solidFill>
                <a:ea typeface="+mn-lt"/>
                <a:cs typeface="+mn-lt"/>
              </a:rPr>
              <a:t> </a:t>
            </a:r>
            <a:endParaRPr lang="en-GB">
              <a:ea typeface="+mn-lt"/>
              <a:cs typeface="+mn-lt"/>
            </a:endParaRPr>
          </a:p>
          <a:p>
            <a:r>
              <a:rPr lang="en-US" sz="1200" dirty="0">
                <a:solidFill>
                  <a:srgbClr val="0D0D0D"/>
                </a:solidFill>
                <a:latin typeface="Arial"/>
              </a:rPr>
              <a:t> </a:t>
            </a:r>
            <a:r>
              <a:rPr lang="en-US" sz="1200" b="1" i="0" dirty="0">
                <a:solidFill>
                  <a:srgbClr val="FFFFFF"/>
                </a:solidFill>
                <a:latin typeface="Arial"/>
              </a:rPr>
              <a:t>​</a:t>
            </a:r>
            <a:endParaRPr lang="en-GB" sz="1200" b="0" i="0" u="none" strike="noStrike" kern="1200" cap="none" spc="0" normalizeH="0" baseline="0" noProof="0" dirty="0">
              <a:ln>
                <a:noFill/>
              </a:ln>
              <a:solidFill>
                <a:srgbClr val="000000"/>
              </a:solidFill>
              <a:effectLst/>
              <a:uLnTx/>
              <a:uFillTx/>
              <a:latin typeface="Arial"/>
              <a:cs typeface="Arial"/>
            </a:endParaRPr>
          </a:p>
        </p:txBody>
      </p:sp>
      <p:pic>
        <p:nvPicPr>
          <p:cNvPr id="25" name="Picture 2" descr="Fully Adjustable Elbow Crutches - Short">
            <a:extLst>
              <a:ext uri="{FF2B5EF4-FFF2-40B4-BE49-F238E27FC236}">
                <a16:creationId xmlns:a16="http://schemas.microsoft.com/office/drawing/2014/main" id="{CE22D48A-3DF6-4797-AEAD-E70E2103B0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6138" y="1605351"/>
            <a:ext cx="1363609" cy="13636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chart&#10;&#10;Description automatically generated">
            <a:extLst>
              <a:ext uri="{FF2B5EF4-FFF2-40B4-BE49-F238E27FC236}">
                <a16:creationId xmlns:a16="http://schemas.microsoft.com/office/drawing/2014/main" id="{13C64768-99E6-45DF-966B-E881432536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0215" y="1605351"/>
            <a:ext cx="1363609" cy="136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039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p:txBody>
          <a:bodyPr/>
          <a:lstStyle/>
          <a:p>
            <a:r>
              <a:rPr lang="en-GB"/>
              <a:t>What delivery models exist?</a:t>
            </a: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p:txBody>
          <a:bodyPr/>
          <a:lstStyle/>
          <a:p>
            <a:r>
              <a:rPr lang="en-GB"/>
              <a:t>There are several possible delivery models to evaluate as part of your planning process; an individual Trust may deliver a programme locally, an ICS deliver may deliver regionally or you may outsource to a third-party</a:t>
            </a:r>
            <a:endParaRPr lang="en-GB">
              <a:cs typeface="Arial"/>
            </a:endParaRPr>
          </a:p>
        </p:txBody>
      </p:sp>
      <p:sp>
        <p:nvSpPr>
          <p:cNvPr id="96" name="Rectangle 95">
            <a:extLst>
              <a:ext uri="{FF2B5EF4-FFF2-40B4-BE49-F238E27FC236}">
                <a16:creationId xmlns:a16="http://schemas.microsoft.com/office/drawing/2014/main" id="{DD8A3133-D8EC-47D9-8FA1-0FED2DFF849B}"/>
              </a:ext>
            </a:extLst>
          </p:cNvPr>
          <p:cNvSpPr>
            <a:spLocks/>
          </p:cNvSpPr>
          <p:nvPr/>
        </p:nvSpPr>
        <p:spPr bwMode="auto">
          <a:xfrm>
            <a:off x="4848799" y="1544658"/>
            <a:ext cx="3023893" cy="300038"/>
          </a:xfrm>
          <a:prstGeom prst="rect">
            <a:avLst/>
          </a:prstGeom>
          <a:solidFill>
            <a:schemeClr val="accent4"/>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400" b="1" i="0" u="none" strike="noStrike" cap="none" normalizeH="0" baseline="0">
                <a:solidFill>
                  <a:schemeClr val="bg1"/>
                </a:solidFill>
                <a:effectLst/>
                <a:latin typeface="+mj-lt"/>
                <a:cs typeface="+mn-cs"/>
              </a:rPr>
              <a:t>Regional</a:t>
            </a:r>
            <a:r>
              <a:rPr kumimoji="0" lang="en-GB" sz="1400" b="1" i="0" u="none" strike="noStrike" cap="none" normalizeH="0">
                <a:solidFill>
                  <a:schemeClr val="bg1"/>
                </a:solidFill>
                <a:effectLst/>
                <a:latin typeface="+mj-lt"/>
                <a:cs typeface="+mn-cs"/>
              </a:rPr>
              <a:t> co-ordination</a:t>
            </a:r>
            <a:endParaRPr kumimoji="0" lang="en-GB" sz="1400" b="1" i="0" u="none" strike="noStrike" cap="none" normalizeH="0" baseline="0">
              <a:solidFill>
                <a:schemeClr val="bg1"/>
              </a:solidFill>
              <a:effectLst/>
              <a:latin typeface="+mj-lt"/>
              <a:cs typeface="+mn-cs"/>
            </a:endParaRPr>
          </a:p>
        </p:txBody>
      </p:sp>
      <p:sp>
        <p:nvSpPr>
          <p:cNvPr id="97" name="Rectangle 96">
            <a:extLst>
              <a:ext uri="{FF2B5EF4-FFF2-40B4-BE49-F238E27FC236}">
                <a16:creationId xmlns:a16="http://schemas.microsoft.com/office/drawing/2014/main" id="{F87589E3-0B93-4C4B-8272-D0762FF668FF}"/>
              </a:ext>
            </a:extLst>
          </p:cNvPr>
          <p:cNvSpPr>
            <a:spLocks/>
          </p:cNvSpPr>
          <p:nvPr/>
        </p:nvSpPr>
        <p:spPr bwMode="auto">
          <a:xfrm>
            <a:off x="8253116" y="1535133"/>
            <a:ext cx="3042943" cy="309563"/>
          </a:xfrm>
          <a:prstGeom prst="rect">
            <a:avLst/>
          </a:prstGeom>
          <a:solidFill>
            <a:schemeClr val="accent4"/>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400" b="1" i="0" u="none" strike="noStrike" cap="none" normalizeH="0" baseline="0">
                <a:solidFill>
                  <a:schemeClr val="bg1"/>
                </a:solidFill>
                <a:effectLst/>
                <a:latin typeface="+mj-lt"/>
                <a:cs typeface="+mn-cs"/>
              </a:rPr>
              <a:t>Third-party outsourcing</a:t>
            </a:r>
          </a:p>
        </p:txBody>
      </p:sp>
      <p:sp>
        <p:nvSpPr>
          <p:cNvPr id="99" name="Rectangle 98">
            <a:extLst>
              <a:ext uri="{FF2B5EF4-FFF2-40B4-BE49-F238E27FC236}">
                <a16:creationId xmlns:a16="http://schemas.microsoft.com/office/drawing/2014/main" id="{F90714A5-331D-4EF3-90E4-4199365E75D3}"/>
              </a:ext>
            </a:extLst>
          </p:cNvPr>
          <p:cNvSpPr>
            <a:spLocks/>
          </p:cNvSpPr>
          <p:nvPr/>
        </p:nvSpPr>
        <p:spPr>
          <a:xfrm>
            <a:off x="905491" y="2705652"/>
            <a:ext cx="10437186" cy="1199563"/>
          </a:xfrm>
          <a:prstGeom prst="rect">
            <a:avLst/>
          </a:prstGeom>
          <a:solidFill>
            <a:schemeClr val="bg1">
              <a:lumMod val="95000"/>
            </a:schemeClr>
          </a:solidFill>
          <a:ln w="28575" cap="flat">
            <a:noFill/>
            <a:prstDash val="sysDot"/>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j-lt"/>
              <a:ea typeface="Open Sans"/>
              <a:cs typeface="Open Sans"/>
              <a:sym typeface="Open Sans"/>
            </a:endParaRPr>
          </a:p>
        </p:txBody>
      </p:sp>
      <p:sp>
        <p:nvSpPr>
          <p:cNvPr id="100" name="Rectangle 99">
            <a:extLst>
              <a:ext uri="{FF2B5EF4-FFF2-40B4-BE49-F238E27FC236}">
                <a16:creationId xmlns:a16="http://schemas.microsoft.com/office/drawing/2014/main" id="{01B39838-3281-4F1D-AF70-47D61269722D}"/>
              </a:ext>
            </a:extLst>
          </p:cNvPr>
          <p:cNvSpPr>
            <a:spLocks/>
          </p:cNvSpPr>
          <p:nvPr/>
        </p:nvSpPr>
        <p:spPr>
          <a:xfrm>
            <a:off x="905491" y="4000365"/>
            <a:ext cx="10423034" cy="1368148"/>
          </a:xfrm>
          <a:prstGeom prst="rect">
            <a:avLst/>
          </a:prstGeom>
          <a:solidFill>
            <a:schemeClr val="bg1">
              <a:lumMod val="95000"/>
            </a:schemeClr>
          </a:solidFill>
          <a:ln w="28575" cap="flat">
            <a:noFill/>
            <a:prstDash val="sysDot"/>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j-lt"/>
              <a:ea typeface="Open Sans"/>
              <a:cs typeface="Open Sans"/>
              <a:sym typeface="Open Sans"/>
            </a:endParaRPr>
          </a:p>
        </p:txBody>
      </p:sp>
      <p:sp>
        <p:nvSpPr>
          <p:cNvPr id="103" name="Rectangle 102">
            <a:extLst>
              <a:ext uri="{FF2B5EF4-FFF2-40B4-BE49-F238E27FC236}">
                <a16:creationId xmlns:a16="http://schemas.microsoft.com/office/drawing/2014/main" id="{8F06D086-B526-4614-A5C8-1EC2CC8DF8E0}"/>
              </a:ext>
            </a:extLst>
          </p:cNvPr>
          <p:cNvSpPr>
            <a:spLocks noChangeAspect="1"/>
          </p:cNvSpPr>
          <p:nvPr/>
        </p:nvSpPr>
        <p:spPr>
          <a:xfrm>
            <a:off x="905491" y="4000365"/>
            <a:ext cx="350979" cy="1368148"/>
          </a:xfrm>
          <a:prstGeom prst="rect">
            <a:avLst/>
          </a:prstGeom>
          <a:solidFill>
            <a:schemeClr val="accent2"/>
          </a:solidFill>
          <a:ln>
            <a:noFill/>
          </a:ln>
          <a:effectLst/>
        </p:spPr>
        <p:txBody>
          <a:bodyPr vert="vert270" lIns="45720" tIns="45720" rIns="4572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mj-lt"/>
                <a:ea typeface="Open Sans Extrabold" charset="0"/>
                <a:cs typeface="Open Sans Extrabold" charset="0"/>
              </a:rPr>
              <a:t>Drawbacks</a:t>
            </a:r>
          </a:p>
        </p:txBody>
      </p:sp>
      <p:sp>
        <p:nvSpPr>
          <p:cNvPr id="104" name="Rectangle 103">
            <a:extLst>
              <a:ext uri="{FF2B5EF4-FFF2-40B4-BE49-F238E27FC236}">
                <a16:creationId xmlns:a16="http://schemas.microsoft.com/office/drawing/2014/main" id="{D71E8131-7B67-447C-8323-3570199A3482}"/>
              </a:ext>
            </a:extLst>
          </p:cNvPr>
          <p:cNvSpPr>
            <a:spLocks noChangeAspect="1"/>
          </p:cNvSpPr>
          <p:nvPr/>
        </p:nvSpPr>
        <p:spPr>
          <a:xfrm>
            <a:off x="905491" y="2705653"/>
            <a:ext cx="350979" cy="1199562"/>
          </a:xfrm>
          <a:prstGeom prst="rect">
            <a:avLst/>
          </a:prstGeom>
          <a:solidFill>
            <a:schemeClr val="accent2"/>
          </a:solidFill>
          <a:ln>
            <a:noFill/>
          </a:ln>
          <a:effectLst/>
        </p:spPr>
        <p:txBody>
          <a:bodyPr vert="vert270" lIns="45720" tIns="45720" rIns="4572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solidFill>
                  <a:srgbClr val="FFFFFF"/>
                </a:solidFill>
                <a:latin typeface="+mj-lt"/>
                <a:ea typeface="Open Sans Extrabold" charset="0"/>
                <a:cs typeface="Open Sans Extrabold" charset="0"/>
              </a:rPr>
              <a:t> Benefits</a:t>
            </a:r>
            <a:endParaRPr kumimoji="0" lang="en-US" sz="1400" b="1" i="0" u="none" strike="noStrike" kern="0" cap="none" spc="0" normalizeH="0" baseline="0" noProof="0">
              <a:ln>
                <a:noFill/>
              </a:ln>
              <a:solidFill>
                <a:srgbClr val="FFFFFF"/>
              </a:solidFill>
              <a:effectLst/>
              <a:uLnTx/>
              <a:uFillTx/>
              <a:latin typeface="+mj-lt"/>
              <a:ea typeface="Open Sans Extrabold" charset="0"/>
              <a:cs typeface="Open Sans Extrabold" charset="0"/>
            </a:endParaRPr>
          </a:p>
        </p:txBody>
      </p:sp>
      <p:sp>
        <p:nvSpPr>
          <p:cNvPr id="105" name="TextBox 104">
            <a:extLst>
              <a:ext uri="{FF2B5EF4-FFF2-40B4-BE49-F238E27FC236}">
                <a16:creationId xmlns:a16="http://schemas.microsoft.com/office/drawing/2014/main" id="{FE861DD3-2A4A-4D9E-AEBC-B3CDB0BC8EEA}"/>
              </a:ext>
            </a:extLst>
          </p:cNvPr>
          <p:cNvSpPr txBox="1">
            <a:spLocks/>
          </p:cNvSpPr>
          <p:nvPr/>
        </p:nvSpPr>
        <p:spPr>
          <a:xfrm>
            <a:off x="1441879" y="2779019"/>
            <a:ext cx="2914797" cy="701729"/>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ctr">
            <a:spAutoFit/>
          </a:bodyPr>
          <a:lstStyle/>
          <a:p>
            <a:pPr marL="137160" indent="-137160" hangingPunct="0">
              <a:lnSpc>
                <a:spcPct val="110000"/>
              </a:lnSpc>
              <a:buFont typeface="Arial" panose="020B0604020202020204" pitchFamily="34" charset="0"/>
              <a:buChar char="•"/>
              <a:defRPr/>
            </a:pPr>
            <a:r>
              <a:rPr lang="en-US" sz="1200" kern="0">
                <a:solidFill>
                  <a:srgbClr val="000000"/>
                </a:solidFill>
                <a:latin typeface="+mj-lt"/>
              </a:rPr>
              <a:t>Understanding of local / regional dependencies and requirements</a:t>
            </a:r>
          </a:p>
          <a:p>
            <a:pPr marL="137160" indent="-137160">
              <a:lnSpc>
                <a:spcPct val="110000"/>
              </a:lnSpc>
              <a:buFont typeface="Arial" panose="020B0604020202020204" pitchFamily="34" charset="0"/>
              <a:buChar char="•"/>
              <a:defRPr/>
            </a:pPr>
            <a:r>
              <a:rPr lang="en-US" sz="1200" kern="0">
                <a:solidFill>
                  <a:srgbClr val="000000"/>
                </a:solidFill>
                <a:latin typeface="+mj-lt"/>
                <a:cs typeface="Arial"/>
              </a:rPr>
              <a:t>Items continue to circulate locally</a:t>
            </a:r>
          </a:p>
        </p:txBody>
      </p:sp>
      <p:sp>
        <p:nvSpPr>
          <p:cNvPr id="107" name="TextBox 106">
            <a:extLst>
              <a:ext uri="{FF2B5EF4-FFF2-40B4-BE49-F238E27FC236}">
                <a16:creationId xmlns:a16="http://schemas.microsoft.com/office/drawing/2014/main" id="{A08F602B-B09C-4178-8CDD-6D81A93AB5E3}"/>
              </a:ext>
            </a:extLst>
          </p:cNvPr>
          <p:cNvSpPr txBox="1">
            <a:spLocks/>
          </p:cNvSpPr>
          <p:nvPr/>
        </p:nvSpPr>
        <p:spPr>
          <a:xfrm>
            <a:off x="1441879" y="4061649"/>
            <a:ext cx="2914797" cy="904861"/>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ctr">
            <a:spAutoFit/>
          </a:bodyPr>
          <a:lstStyle/>
          <a:p>
            <a:pPr marL="137160" indent="-137160" hangingPunct="0">
              <a:lnSpc>
                <a:spcPct val="110000"/>
              </a:lnSpc>
              <a:buFont typeface="Arial" panose="020B0604020202020204" pitchFamily="34" charset="0"/>
              <a:buChar char="•"/>
              <a:defRPr/>
            </a:pPr>
            <a:r>
              <a:rPr kumimoji="0" lang="en-US" sz="1200" b="0" i="0" u="none" strike="noStrike" kern="0" cap="none" spc="0" normalizeH="0" baseline="0" noProof="0">
                <a:ln>
                  <a:noFill/>
                </a:ln>
                <a:solidFill>
                  <a:srgbClr val="000000"/>
                </a:solidFill>
                <a:effectLst/>
                <a:uLnTx/>
                <a:uFillTx/>
                <a:latin typeface="+mj-lt"/>
              </a:rPr>
              <a:t>Lack of Trust</a:t>
            </a:r>
            <a:r>
              <a:rPr kumimoji="0" lang="en-US" sz="1200" b="0" i="0" u="none" strike="noStrike" kern="0" cap="none" spc="0" normalizeH="0" noProof="0">
                <a:ln>
                  <a:noFill/>
                </a:ln>
                <a:solidFill>
                  <a:srgbClr val="000000"/>
                </a:solidFill>
                <a:effectLst/>
                <a:uLnTx/>
                <a:uFillTx/>
                <a:latin typeface="+mj-lt"/>
              </a:rPr>
              <a:t> engagement </a:t>
            </a:r>
            <a:r>
              <a:rPr lang="en-US" sz="1200" kern="0">
                <a:solidFill>
                  <a:srgbClr val="000000"/>
                </a:solidFill>
                <a:latin typeface="+mj-lt"/>
              </a:rPr>
              <a:t>could slow</a:t>
            </a:r>
            <a:r>
              <a:rPr kumimoji="0" lang="en-US" sz="1200" b="0" i="0" u="none" strike="noStrike" kern="0" cap="none" spc="0" normalizeH="0" noProof="0">
                <a:ln>
                  <a:noFill/>
                </a:ln>
                <a:solidFill>
                  <a:srgbClr val="000000"/>
                </a:solidFill>
                <a:effectLst/>
                <a:uLnTx/>
                <a:uFillTx/>
                <a:latin typeface="+mj-lt"/>
              </a:rPr>
              <a:t> down </a:t>
            </a:r>
            <a:r>
              <a:rPr lang="en-US" sz="1200" kern="0">
                <a:solidFill>
                  <a:srgbClr val="000000"/>
                </a:solidFill>
                <a:latin typeface="+mj-lt"/>
              </a:rPr>
              <a:t>the programme</a:t>
            </a:r>
            <a:endParaRPr lang="en-US"/>
          </a:p>
          <a:p>
            <a:pPr marL="137160" indent="-137160">
              <a:lnSpc>
                <a:spcPct val="110000"/>
              </a:lnSpc>
              <a:buFont typeface="Arial" panose="020B0604020202020204" pitchFamily="34" charset="0"/>
              <a:buChar char="•"/>
              <a:defRPr/>
            </a:pPr>
            <a:r>
              <a:rPr lang="en-US" sz="1200" kern="0">
                <a:solidFill>
                  <a:srgbClr val="000000"/>
                </a:solidFill>
                <a:latin typeface="+mj-lt"/>
                <a:cs typeface="Arial"/>
              </a:rPr>
              <a:t>Multiple programmes across a region may duplicate effort</a:t>
            </a:r>
          </a:p>
        </p:txBody>
      </p:sp>
      <p:sp>
        <p:nvSpPr>
          <p:cNvPr id="108" name="TextBox 107">
            <a:extLst>
              <a:ext uri="{FF2B5EF4-FFF2-40B4-BE49-F238E27FC236}">
                <a16:creationId xmlns:a16="http://schemas.microsoft.com/office/drawing/2014/main" id="{0AE8B48B-5EE8-4232-B795-8B682E1BD1A2}"/>
              </a:ext>
            </a:extLst>
          </p:cNvPr>
          <p:cNvSpPr txBox="1">
            <a:spLocks/>
          </p:cNvSpPr>
          <p:nvPr/>
        </p:nvSpPr>
        <p:spPr>
          <a:xfrm>
            <a:off x="1441879" y="1848682"/>
            <a:ext cx="2914797" cy="859570"/>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ctr">
            <a:spAutoFit/>
          </a:bodyPr>
          <a:lstStyle/>
          <a:p>
            <a:pPr algn="ctr">
              <a:defRPr/>
            </a:pPr>
            <a:r>
              <a:rPr kumimoji="0" lang="en-US" sz="1200" b="0" i="1" u="none" strike="noStrike" kern="0" cap="none" spc="0" normalizeH="0" baseline="0" noProof="0">
                <a:ln>
                  <a:noFill/>
                </a:ln>
                <a:solidFill>
                  <a:srgbClr val="000000"/>
                </a:solidFill>
                <a:effectLst/>
                <a:uLnTx/>
                <a:uFillTx/>
                <a:latin typeface="+mj-lt"/>
              </a:rPr>
              <a:t>Programme</a:t>
            </a:r>
            <a:r>
              <a:rPr kumimoji="0" lang="en-US" sz="1200" b="0" i="1" u="none" strike="noStrike" kern="0" cap="none" spc="0" normalizeH="0" noProof="0">
                <a:ln>
                  <a:noFill/>
                </a:ln>
                <a:solidFill>
                  <a:srgbClr val="000000"/>
                </a:solidFill>
                <a:effectLst/>
                <a:uLnTx/>
                <a:uFillTx/>
                <a:latin typeface="+mj-lt"/>
              </a:rPr>
              <a:t> ownership at </a:t>
            </a:r>
            <a:r>
              <a:rPr lang="en-US" sz="1200" i="1" kern="0">
                <a:solidFill>
                  <a:srgbClr val="000000"/>
                </a:solidFill>
                <a:latin typeface="+mj-lt"/>
              </a:rPr>
              <a:t>individual organisation</a:t>
            </a:r>
            <a:r>
              <a:rPr kumimoji="0" lang="en-US" sz="1200" b="0" i="1" u="none" strike="noStrike" kern="0" cap="none" spc="0" normalizeH="0" noProof="0">
                <a:ln>
                  <a:noFill/>
                </a:ln>
                <a:solidFill>
                  <a:srgbClr val="000000"/>
                </a:solidFill>
                <a:effectLst/>
                <a:uLnTx/>
                <a:uFillTx/>
                <a:latin typeface="+mj-lt"/>
              </a:rPr>
              <a:t> level</a:t>
            </a:r>
            <a:r>
              <a:rPr lang="en-US" sz="1200" i="1" kern="0">
                <a:solidFill>
                  <a:srgbClr val="000000"/>
                </a:solidFill>
                <a:latin typeface="+mj-lt"/>
              </a:rPr>
              <a:t> with supporting guidance from the centre </a:t>
            </a:r>
            <a:endParaRPr lang="en-US"/>
          </a:p>
          <a:p>
            <a:pPr marL="0" marR="0" lvl="0" indent="0" algn="ctr" defTabSz="914400">
              <a:lnSpc>
                <a:spcPct val="100000"/>
              </a:lnSpc>
              <a:spcBef>
                <a:spcPts val="0"/>
              </a:spcBef>
              <a:spcAft>
                <a:spcPts val="0"/>
              </a:spcAft>
              <a:buClrTx/>
              <a:buSzTx/>
              <a:buFontTx/>
              <a:buNone/>
              <a:tabLst/>
              <a:defRPr/>
            </a:pPr>
            <a:r>
              <a:rPr lang="en-US" sz="1200" i="1" kern="0">
                <a:solidFill>
                  <a:srgbClr val="000000"/>
                </a:solidFill>
                <a:latin typeface="+mj-lt"/>
              </a:rPr>
              <a:t>(see </a:t>
            </a:r>
            <a:r>
              <a:rPr lang="en-US" sz="1200" i="1" kern="0">
                <a:solidFill>
                  <a:srgbClr val="000000"/>
                </a:solidFill>
                <a:latin typeface="+mj-lt"/>
                <a:hlinkClick r:id="" action="ppaction://noaction"/>
              </a:rPr>
              <a:t>case study</a:t>
            </a:r>
            <a:r>
              <a:rPr lang="en-US" sz="1200" i="1" kern="0">
                <a:solidFill>
                  <a:srgbClr val="000000"/>
                </a:solidFill>
                <a:latin typeface="+mj-lt"/>
              </a:rPr>
              <a:t>)</a:t>
            </a:r>
            <a:endParaRPr lang="en-US"/>
          </a:p>
        </p:txBody>
      </p:sp>
      <p:sp>
        <p:nvSpPr>
          <p:cNvPr id="109" name="Rectangle 108">
            <a:extLst>
              <a:ext uri="{FF2B5EF4-FFF2-40B4-BE49-F238E27FC236}">
                <a16:creationId xmlns:a16="http://schemas.microsoft.com/office/drawing/2014/main" id="{456B8552-02BC-4E10-AE01-FBE18C7D129B}"/>
              </a:ext>
            </a:extLst>
          </p:cNvPr>
          <p:cNvSpPr>
            <a:spLocks/>
          </p:cNvSpPr>
          <p:nvPr/>
        </p:nvSpPr>
        <p:spPr>
          <a:xfrm>
            <a:off x="1387332" y="1544552"/>
            <a:ext cx="3033417" cy="3823961"/>
          </a:xfrm>
          <a:prstGeom prst="rect">
            <a:avLst/>
          </a:prstGeom>
          <a:noFill/>
          <a:ln w="28575" cap="flat">
            <a:solidFill>
              <a:schemeClr val="tx2"/>
            </a:solid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j-lt"/>
              <a:ea typeface="Open Sans"/>
              <a:cs typeface="Open Sans"/>
              <a:sym typeface="Open Sans"/>
            </a:endParaRPr>
          </a:p>
        </p:txBody>
      </p:sp>
      <p:sp>
        <p:nvSpPr>
          <p:cNvPr id="110" name="Rectangle 109">
            <a:extLst>
              <a:ext uri="{FF2B5EF4-FFF2-40B4-BE49-F238E27FC236}">
                <a16:creationId xmlns:a16="http://schemas.microsoft.com/office/drawing/2014/main" id="{740295F4-541F-41BD-BA76-21DDF14210BF}"/>
              </a:ext>
            </a:extLst>
          </p:cNvPr>
          <p:cNvSpPr>
            <a:spLocks/>
          </p:cNvSpPr>
          <p:nvPr/>
        </p:nvSpPr>
        <p:spPr bwMode="auto">
          <a:xfrm>
            <a:off x="1387332" y="1547833"/>
            <a:ext cx="3023893" cy="309563"/>
          </a:xfrm>
          <a:prstGeom prst="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400" b="1" i="0" u="none" strike="noStrike" cap="none" normalizeH="0" baseline="0">
                <a:solidFill>
                  <a:schemeClr val="bg1"/>
                </a:solidFill>
                <a:effectLst/>
                <a:latin typeface="+mj-lt"/>
                <a:cs typeface="+mn-cs"/>
              </a:rPr>
              <a:t>Individual T</a:t>
            </a:r>
            <a:r>
              <a:rPr lang="en-GB" sz="1400" b="1">
                <a:solidFill>
                  <a:schemeClr val="bg1"/>
                </a:solidFill>
                <a:latin typeface="+mj-lt"/>
              </a:rPr>
              <a:t>rust</a:t>
            </a:r>
            <a:endParaRPr kumimoji="0" lang="en-GB" sz="1400" b="1" i="0" u="none" strike="noStrike" cap="none" normalizeH="0" baseline="0">
              <a:solidFill>
                <a:schemeClr val="bg1"/>
              </a:solidFill>
              <a:effectLst/>
              <a:latin typeface="+mj-lt"/>
              <a:cs typeface="+mn-cs"/>
            </a:endParaRPr>
          </a:p>
        </p:txBody>
      </p:sp>
      <p:sp>
        <p:nvSpPr>
          <p:cNvPr id="111" name="TextBox 110">
            <a:extLst>
              <a:ext uri="{FF2B5EF4-FFF2-40B4-BE49-F238E27FC236}">
                <a16:creationId xmlns:a16="http://schemas.microsoft.com/office/drawing/2014/main" id="{879D4F9D-B03E-4EE2-950A-987ED98B27DA}"/>
              </a:ext>
            </a:extLst>
          </p:cNvPr>
          <p:cNvSpPr txBox="1">
            <a:spLocks/>
          </p:cNvSpPr>
          <p:nvPr/>
        </p:nvSpPr>
        <p:spPr>
          <a:xfrm>
            <a:off x="4922397" y="2642848"/>
            <a:ext cx="2949139" cy="1311126"/>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ctr">
            <a:spAutoFit/>
          </a:bodyPr>
          <a:lstStyle/>
          <a:p>
            <a:pPr marL="137160" marR="0" lvl="0" indent="-137160" defTabSz="914400" eaLnBrk="1" fontAlgn="auto" latinLnBrk="0" hangingPunct="0">
              <a:lnSpc>
                <a:spcPct val="110000"/>
              </a:lnSpc>
              <a:spcBef>
                <a:spcPts val="0"/>
              </a:spcBef>
              <a:spcAft>
                <a:spcPts val="0"/>
              </a:spcAft>
              <a:buClrTx/>
              <a:buSzTx/>
              <a:buFont typeface="Arial" panose="020B0604020202020204" pitchFamily="34" charset="0"/>
              <a:buChar char="•"/>
              <a:tabLst/>
              <a:defRPr/>
            </a:pPr>
            <a:r>
              <a:rPr lang="en-US" sz="1200" kern="0">
                <a:solidFill>
                  <a:srgbClr val="000000"/>
                </a:solidFill>
                <a:latin typeface="+mj-lt"/>
              </a:rPr>
              <a:t>Understanding of local / regional dependencies and requirements</a:t>
            </a:r>
          </a:p>
          <a:p>
            <a:pPr marL="137160" marR="0" lvl="0" indent="-137160" defTabSz="91440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mj-lt"/>
              </a:rPr>
              <a:t>More product</a:t>
            </a:r>
            <a:r>
              <a:rPr kumimoji="0" lang="en-US" sz="1200" b="0" i="0" u="none" strike="noStrike" kern="0" cap="none" spc="0" normalizeH="0" noProof="0">
                <a:ln>
                  <a:noFill/>
                </a:ln>
                <a:solidFill>
                  <a:srgbClr val="000000"/>
                </a:solidFill>
                <a:effectLst/>
                <a:uLnTx/>
                <a:uFillTx/>
                <a:latin typeface="+mj-lt"/>
              </a:rPr>
              <a:t> circulating in </a:t>
            </a:r>
            <a:r>
              <a:rPr lang="en-US" sz="1200" kern="0">
                <a:solidFill>
                  <a:srgbClr val="000000"/>
                </a:solidFill>
                <a:latin typeface="+mj-lt"/>
              </a:rPr>
              <a:t>region</a:t>
            </a:r>
            <a:endParaRPr kumimoji="0" lang="en-US" sz="1200" b="0" i="0" u="none" strike="noStrike" kern="0" cap="none" spc="0" normalizeH="0" noProof="0">
              <a:ln>
                <a:noFill/>
              </a:ln>
              <a:solidFill>
                <a:srgbClr val="000000"/>
              </a:solidFill>
              <a:effectLst/>
              <a:uLnTx/>
              <a:uFillTx/>
              <a:latin typeface="+mj-lt"/>
            </a:endParaRPr>
          </a:p>
          <a:p>
            <a:pPr marL="137160" indent="-137160">
              <a:lnSpc>
                <a:spcPct val="110000"/>
              </a:lnSpc>
              <a:buFont typeface="Arial" panose="020B0604020202020204" pitchFamily="34" charset="0"/>
              <a:buChar char="•"/>
              <a:defRPr/>
            </a:pPr>
            <a:r>
              <a:rPr lang="en-US" sz="1200" kern="0">
                <a:solidFill>
                  <a:srgbClr val="000000"/>
                </a:solidFill>
                <a:latin typeface="+mj-lt"/>
                <a:cs typeface="Arial"/>
              </a:rPr>
              <a:t>Consistent approach for patients and increased drop off locations</a:t>
            </a:r>
          </a:p>
          <a:p>
            <a:pPr marL="137160" indent="-137160">
              <a:lnSpc>
                <a:spcPct val="110000"/>
              </a:lnSpc>
              <a:buFont typeface="Arial" panose="020B0604020202020204" pitchFamily="34" charset="0"/>
              <a:buChar char="•"/>
              <a:defRPr/>
            </a:pPr>
            <a:r>
              <a:rPr lang="en-US" sz="1200" kern="0">
                <a:solidFill>
                  <a:srgbClr val="000000"/>
                </a:solidFill>
                <a:latin typeface="+mj-lt"/>
                <a:cs typeface="Arial"/>
              </a:rPr>
              <a:t>Early adopters encourage wider take up</a:t>
            </a:r>
          </a:p>
        </p:txBody>
      </p:sp>
      <p:sp>
        <p:nvSpPr>
          <p:cNvPr id="113" name="TextBox 112">
            <a:extLst>
              <a:ext uri="{FF2B5EF4-FFF2-40B4-BE49-F238E27FC236}">
                <a16:creationId xmlns:a16="http://schemas.microsoft.com/office/drawing/2014/main" id="{5AD87834-408B-4A63-9C38-2972BC02E270}"/>
              </a:ext>
            </a:extLst>
          </p:cNvPr>
          <p:cNvSpPr txBox="1">
            <a:spLocks/>
          </p:cNvSpPr>
          <p:nvPr/>
        </p:nvSpPr>
        <p:spPr>
          <a:xfrm>
            <a:off x="4922397" y="3715744"/>
            <a:ext cx="2886222" cy="1514259"/>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ctr">
            <a:spAutoFit/>
          </a:bodyPr>
          <a:lstStyle/>
          <a:p>
            <a:pPr marL="137160" lvl="0" indent="-137160" hangingPunct="0">
              <a:lnSpc>
                <a:spcPct val="110000"/>
              </a:lnSpc>
              <a:buFont typeface="Arial" panose="020B0604020202020204" pitchFamily="34" charset="0"/>
              <a:buChar char="•"/>
              <a:defRPr/>
            </a:pPr>
            <a:endParaRPr lang="en-US" sz="1200" kern="0">
              <a:solidFill>
                <a:srgbClr val="000000"/>
              </a:solidFill>
              <a:latin typeface="+mj-lt"/>
            </a:endParaRPr>
          </a:p>
          <a:p>
            <a:pPr marL="137160" lvl="0" indent="-137160" hangingPunct="0">
              <a:lnSpc>
                <a:spcPct val="110000"/>
              </a:lnSpc>
              <a:buFont typeface="Arial" panose="020B0604020202020204" pitchFamily="34" charset="0"/>
              <a:buChar char="•"/>
              <a:defRPr/>
            </a:pPr>
            <a:r>
              <a:rPr lang="en-US" sz="1200" kern="0">
                <a:solidFill>
                  <a:srgbClr val="000000"/>
                </a:solidFill>
                <a:latin typeface="+mj-lt"/>
              </a:rPr>
              <a:t>More stakeholder engagement required initially</a:t>
            </a:r>
          </a:p>
          <a:p>
            <a:pPr marL="137160" lvl="0" indent="-137160" hangingPunct="0">
              <a:lnSpc>
                <a:spcPct val="110000"/>
              </a:lnSpc>
              <a:buFont typeface="Arial" panose="020B0604020202020204" pitchFamily="34" charset="0"/>
              <a:buChar char="•"/>
              <a:defRPr/>
            </a:pPr>
            <a:r>
              <a:rPr lang="en-US" sz="1200" kern="0">
                <a:solidFill>
                  <a:srgbClr val="000000"/>
                </a:solidFill>
                <a:latin typeface="+mj-lt"/>
              </a:rPr>
              <a:t>Reduced control and oversight of progress</a:t>
            </a:r>
          </a:p>
          <a:p>
            <a:pPr marL="137160" lvl="0" indent="-137160" hangingPunct="0">
              <a:lnSpc>
                <a:spcPct val="110000"/>
              </a:lnSpc>
              <a:buFont typeface="Arial" panose="020B0604020202020204" pitchFamily="34" charset="0"/>
              <a:buChar char="•"/>
              <a:defRPr/>
            </a:pPr>
            <a:r>
              <a:rPr lang="en-US" sz="1200" kern="0">
                <a:solidFill>
                  <a:srgbClr val="000000"/>
                </a:solidFill>
                <a:latin typeface="+mj-lt"/>
              </a:rPr>
              <a:t>Potential need for additional logistics set up across region</a:t>
            </a:r>
          </a:p>
        </p:txBody>
      </p:sp>
      <p:sp>
        <p:nvSpPr>
          <p:cNvPr id="114" name="TextBox 113">
            <a:extLst>
              <a:ext uri="{FF2B5EF4-FFF2-40B4-BE49-F238E27FC236}">
                <a16:creationId xmlns:a16="http://schemas.microsoft.com/office/drawing/2014/main" id="{9D078CCA-B2EA-4016-B31E-6081EF461E84}"/>
              </a:ext>
            </a:extLst>
          </p:cNvPr>
          <p:cNvSpPr txBox="1">
            <a:spLocks/>
          </p:cNvSpPr>
          <p:nvPr/>
        </p:nvSpPr>
        <p:spPr>
          <a:xfrm>
            <a:off x="4960497" y="1950540"/>
            <a:ext cx="2810022" cy="655854"/>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srgbClr val="000000"/>
                </a:solidFill>
                <a:effectLst/>
                <a:uLnTx/>
                <a:uFillTx/>
                <a:latin typeface="+mj-lt"/>
              </a:rPr>
              <a:t>Regional co-ordination through ICS community. Options on contracting approach </a:t>
            </a:r>
          </a:p>
        </p:txBody>
      </p:sp>
      <p:sp>
        <p:nvSpPr>
          <p:cNvPr id="115" name="Rectangle 114">
            <a:extLst>
              <a:ext uri="{FF2B5EF4-FFF2-40B4-BE49-F238E27FC236}">
                <a16:creationId xmlns:a16="http://schemas.microsoft.com/office/drawing/2014/main" id="{8290E97F-1DFC-4042-9F0F-AD8A1F2C168F}"/>
              </a:ext>
            </a:extLst>
          </p:cNvPr>
          <p:cNvSpPr>
            <a:spLocks/>
          </p:cNvSpPr>
          <p:nvPr/>
        </p:nvSpPr>
        <p:spPr>
          <a:xfrm>
            <a:off x="4848800" y="1535027"/>
            <a:ext cx="3014367" cy="3833486"/>
          </a:xfrm>
          <a:prstGeom prst="rect">
            <a:avLst/>
          </a:prstGeom>
          <a:noFill/>
          <a:ln w="28575" cap="flat">
            <a:solidFill>
              <a:schemeClr val="tx2"/>
            </a:solid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j-lt"/>
              <a:ea typeface="Open Sans"/>
              <a:cs typeface="Open Sans"/>
              <a:sym typeface="Open Sans"/>
            </a:endParaRPr>
          </a:p>
        </p:txBody>
      </p:sp>
      <p:sp>
        <p:nvSpPr>
          <p:cNvPr id="116" name="TextBox 115">
            <a:extLst>
              <a:ext uri="{FF2B5EF4-FFF2-40B4-BE49-F238E27FC236}">
                <a16:creationId xmlns:a16="http://schemas.microsoft.com/office/drawing/2014/main" id="{F62C852A-AC2D-4EBC-B967-8EE6F45F5FBA}"/>
              </a:ext>
            </a:extLst>
          </p:cNvPr>
          <p:cNvSpPr txBox="1">
            <a:spLocks/>
          </p:cNvSpPr>
          <p:nvPr/>
        </p:nvSpPr>
        <p:spPr>
          <a:xfrm>
            <a:off x="8353174" y="2753653"/>
            <a:ext cx="2857647" cy="1107994"/>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ctr">
            <a:spAutoFit/>
          </a:bodyPr>
          <a:lstStyle/>
          <a:p>
            <a:pPr marL="137160" marR="0" lvl="0" indent="-137160" defTabSz="914400" eaLnBrk="1" fontAlgn="auto" latinLnBrk="0" hangingPunct="0">
              <a:lnSpc>
                <a:spcPct val="110000"/>
              </a:lnSpc>
              <a:spcBef>
                <a:spcPts val="0"/>
              </a:spcBef>
              <a:spcAft>
                <a:spcPts val="0"/>
              </a:spcAft>
              <a:buClrTx/>
              <a:buSzTx/>
              <a:buFont typeface="Arial" panose="020B0604020202020204" pitchFamily="34" charset="0"/>
              <a:buChar char="•"/>
              <a:tabLst/>
              <a:defRPr/>
            </a:pPr>
            <a:r>
              <a:rPr lang="en-US" sz="1200" kern="0">
                <a:solidFill>
                  <a:srgbClr val="000000"/>
                </a:solidFill>
                <a:latin typeface="+mj-lt"/>
              </a:rPr>
              <a:t>Leverage existing experience within the private sector</a:t>
            </a:r>
          </a:p>
          <a:p>
            <a:pPr marL="137160" marR="0" lvl="0" indent="-137160" defTabSz="91440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mj-lt"/>
              </a:rPr>
              <a:t>Logistics and workforce provided</a:t>
            </a:r>
          </a:p>
          <a:p>
            <a:pPr marL="137160" indent="-137160">
              <a:lnSpc>
                <a:spcPct val="110000"/>
              </a:lnSpc>
              <a:buFont typeface="Arial" panose="020B0604020202020204" pitchFamily="34" charset="0"/>
              <a:buChar char="•"/>
              <a:defRPr/>
            </a:pPr>
            <a:r>
              <a:rPr lang="en-US" sz="1200" kern="0">
                <a:solidFill>
                  <a:srgbClr val="000000"/>
                </a:solidFill>
                <a:latin typeface="+mj-lt"/>
                <a:cs typeface="Arial"/>
              </a:rPr>
              <a:t>Established performance reporting system</a:t>
            </a:r>
          </a:p>
        </p:txBody>
      </p:sp>
      <p:sp>
        <p:nvSpPr>
          <p:cNvPr id="118" name="TextBox 117">
            <a:extLst>
              <a:ext uri="{FF2B5EF4-FFF2-40B4-BE49-F238E27FC236}">
                <a16:creationId xmlns:a16="http://schemas.microsoft.com/office/drawing/2014/main" id="{512E216E-7FFE-4F78-BED1-125D48BBF867}"/>
              </a:ext>
            </a:extLst>
          </p:cNvPr>
          <p:cNvSpPr txBox="1">
            <a:spLocks/>
          </p:cNvSpPr>
          <p:nvPr/>
        </p:nvSpPr>
        <p:spPr>
          <a:xfrm>
            <a:off x="8353174" y="3807785"/>
            <a:ext cx="2857647" cy="904861"/>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ctr">
            <a:spAutoFit/>
          </a:bodyPr>
          <a:lstStyle/>
          <a:p>
            <a:pPr marL="137160" indent="-137160" hangingPunct="0">
              <a:lnSpc>
                <a:spcPct val="110000"/>
              </a:lnSpc>
              <a:buFont typeface="Arial" panose="020B0604020202020204" pitchFamily="34" charset="0"/>
              <a:buChar char="•"/>
              <a:defRPr/>
            </a:pPr>
            <a:endParaRPr lang="en-US" sz="1200" kern="0">
              <a:solidFill>
                <a:srgbClr val="000000"/>
              </a:solidFill>
              <a:latin typeface="+mj-lt"/>
            </a:endParaRPr>
          </a:p>
          <a:p>
            <a:pPr marL="137160" indent="-137160" hangingPunct="0">
              <a:lnSpc>
                <a:spcPct val="110000"/>
              </a:lnSpc>
              <a:buFont typeface="Arial" panose="020B0604020202020204" pitchFamily="34" charset="0"/>
              <a:buChar char="•"/>
              <a:defRPr/>
            </a:pPr>
            <a:r>
              <a:rPr lang="en-US" sz="1200" kern="0">
                <a:solidFill>
                  <a:srgbClr val="000000"/>
                </a:solidFill>
                <a:latin typeface="+mj-lt"/>
              </a:rPr>
              <a:t>Reduced control and oversight of progress</a:t>
            </a:r>
          </a:p>
          <a:p>
            <a:pPr marL="137160" indent="-137160" hangingPunct="0">
              <a:lnSpc>
                <a:spcPct val="110000"/>
              </a:lnSpc>
              <a:buFont typeface="Arial" panose="020B0604020202020204" pitchFamily="34" charset="0"/>
              <a:buChar char="•"/>
              <a:defRPr/>
            </a:pPr>
            <a:r>
              <a:rPr lang="en-US" sz="1200" kern="0">
                <a:solidFill>
                  <a:srgbClr val="000000"/>
                </a:solidFill>
                <a:latin typeface="+mj-lt"/>
              </a:rPr>
              <a:t>Reduced savings</a:t>
            </a:r>
          </a:p>
        </p:txBody>
      </p:sp>
      <p:sp>
        <p:nvSpPr>
          <p:cNvPr id="119" name="TextBox 118">
            <a:extLst>
              <a:ext uri="{FF2B5EF4-FFF2-40B4-BE49-F238E27FC236}">
                <a16:creationId xmlns:a16="http://schemas.microsoft.com/office/drawing/2014/main" id="{A48FA73D-B776-45E6-A2E5-9C4F5374FE92}"/>
              </a:ext>
            </a:extLst>
          </p:cNvPr>
          <p:cNvSpPr txBox="1">
            <a:spLocks/>
          </p:cNvSpPr>
          <p:nvPr/>
        </p:nvSpPr>
        <p:spPr>
          <a:xfrm>
            <a:off x="8353174" y="1953457"/>
            <a:ext cx="2857647" cy="830995"/>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srgbClr val="000000"/>
                </a:solidFill>
                <a:effectLst/>
                <a:uLnTx/>
                <a:uFillTx/>
                <a:latin typeface="+mj-lt"/>
              </a:rPr>
              <a:t>Outsourced to third party (</a:t>
            </a:r>
            <a:r>
              <a:rPr lang="en-US" sz="1200" i="1" kern="0">
                <a:solidFill>
                  <a:srgbClr val="000000"/>
                </a:solidFill>
                <a:latin typeface="+mj-lt"/>
              </a:rPr>
              <a:t>incl. VCSEs*)</a:t>
            </a:r>
            <a:r>
              <a:rPr lang="en-US" sz="1200" i="1" kern="0" noProof="0">
                <a:solidFill>
                  <a:srgbClr val="000000"/>
                </a:solidFill>
                <a:latin typeface="+mj-lt"/>
              </a:rPr>
              <a:t> with ownership and governance at central level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i="1" kern="0" noProof="0">
                <a:solidFill>
                  <a:srgbClr val="000000"/>
                </a:solidFill>
                <a:latin typeface="+mj-lt"/>
              </a:rPr>
              <a:t>(see </a:t>
            </a:r>
            <a:r>
              <a:rPr lang="en-US" sz="1200" i="1" kern="0" noProof="0">
                <a:solidFill>
                  <a:srgbClr val="000000"/>
                </a:solidFill>
                <a:latin typeface="+mj-lt"/>
                <a:hlinkClick r:id="" action="ppaction://noaction"/>
              </a:rPr>
              <a:t>case study</a:t>
            </a:r>
            <a:r>
              <a:rPr lang="en-US" sz="1200" i="1" kern="0" noProof="0">
                <a:solidFill>
                  <a:srgbClr val="000000"/>
                </a:solidFill>
                <a:latin typeface="+mj-lt"/>
              </a:rPr>
              <a:t>)</a:t>
            </a:r>
            <a:endParaRPr kumimoji="0" lang="en-US" sz="1200" b="0" i="1" u="none" strike="noStrike" kern="0" cap="none" spc="0" normalizeH="0" baseline="0" noProof="0">
              <a:ln>
                <a:noFill/>
              </a:ln>
              <a:solidFill>
                <a:srgbClr val="000000"/>
              </a:solidFill>
              <a:effectLst/>
              <a:uLnTx/>
              <a:uFillTx/>
              <a:latin typeface="+mj-lt"/>
            </a:endParaRPr>
          </a:p>
        </p:txBody>
      </p:sp>
      <p:sp>
        <p:nvSpPr>
          <p:cNvPr id="120" name="Rectangle 119">
            <a:extLst>
              <a:ext uri="{FF2B5EF4-FFF2-40B4-BE49-F238E27FC236}">
                <a16:creationId xmlns:a16="http://schemas.microsoft.com/office/drawing/2014/main" id="{A766D20A-7368-4494-B778-F6355B727884}"/>
              </a:ext>
            </a:extLst>
          </p:cNvPr>
          <p:cNvSpPr>
            <a:spLocks/>
          </p:cNvSpPr>
          <p:nvPr/>
        </p:nvSpPr>
        <p:spPr>
          <a:xfrm>
            <a:off x="8279577" y="1535027"/>
            <a:ext cx="3014367" cy="3795386"/>
          </a:xfrm>
          <a:prstGeom prst="rect">
            <a:avLst/>
          </a:prstGeom>
          <a:noFill/>
          <a:ln w="28575" cap="flat">
            <a:solidFill>
              <a:schemeClr val="tx2"/>
            </a:solid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j-lt"/>
              <a:ea typeface="Open Sans"/>
              <a:cs typeface="Open Sans"/>
              <a:sym typeface="Open Sans"/>
            </a:endParaRPr>
          </a:p>
        </p:txBody>
      </p:sp>
      <p:sp>
        <p:nvSpPr>
          <p:cNvPr id="51" name="Rectangle 50">
            <a:extLst>
              <a:ext uri="{FF2B5EF4-FFF2-40B4-BE49-F238E27FC236}">
                <a16:creationId xmlns:a16="http://schemas.microsoft.com/office/drawing/2014/main" id="{D81E6B4D-D67E-4A59-A9F1-BA42B6683D69}"/>
              </a:ext>
            </a:extLst>
          </p:cNvPr>
          <p:cNvSpPr>
            <a:spLocks/>
          </p:cNvSpPr>
          <p:nvPr/>
        </p:nvSpPr>
        <p:spPr>
          <a:xfrm>
            <a:off x="1387331" y="5513287"/>
            <a:ext cx="9918968" cy="656689"/>
          </a:xfrm>
          <a:prstGeom prst="rect">
            <a:avLst/>
          </a:prstGeom>
          <a:solidFill>
            <a:schemeClr val="bg1">
              <a:lumMod val="95000"/>
            </a:schemeClr>
          </a:solidFill>
          <a:ln w="28575" cap="flat">
            <a:noFill/>
            <a:prstDash val="sysDot"/>
            <a:miter lim="800000"/>
          </a:ln>
          <a:effectLst/>
          <a:sp3d/>
        </p:spPr>
        <p:txBody>
          <a:bodyPr rot="0" spcFirstLastPara="1" vertOverflow="overflow" horzOverflow="overflow" vert="horz" wrap="square" lIns="45719" tIns="45719" rIns="45719" bIns="45719" numCol="1" spcCol="38100" rtlCol="0" anchor="t">
            <a:noAutofit/>
          </a:bodyPr>
          <a:lstStyle/>
          <a:p>
            <a:pPr hangingPunct="0">
              <a:defRPr/>
            </a:pPr>
            <a:r>
              <a:rPr kumimoji="0" lang="en-GB" sz="1200" b="1" i="0" u="none" strike="noStrike" kern="0" cap="none" spc="0" normalizeH="0" baseline="0" noProof="0">
                <a:ln>
                  <a:noFill/>
                </a:ln>
                <a:solidFill>
                  <a:srgbClr val="000000"/>
                </a:solidFill>
                <a:effectLst/>
                <a:uLnTx/>
                <a:uFillTx/>
                <a:latin typeface="+mj-lt"/>
                <a:ea typeface="Open Sans"/>
                <a:cs typeface="Open Sans"/>
                <a:sym typeface="Open Sans"/>
              </a:rPr>
              <a:t>Hybrid Approach: </a:t>
            </a:r>
            <a:r>
              <a:rPr kumimoji="0" lang="en-GB" sz="1200" i="0" u="none" strike="noStrike" kern="0" cap="none" spc="0" normalizeH="0" baseline="0" noProof="0">
                <a:ln>
                  <a:noFill/>
                </a:ln>
                <a:solidFill>
                  <a:srgbClr val="000000"/>
                </a:solidFill>
                <a:effectLst/>
                <a:uLnTx/>
                <a:uFillTx/>
                <a:latin typeface="+mj-lt"/>
                <a:ea typeface="Open Sans"/>
                <a:cs typeface="Open Sans"/>
                <a:sym typeface="Open Sans"/>
              </a:rPr>
              <a:t>Additional benefits can be realised through the blending of delivery models. For example, a </a:t>
            </a:r>
            <a:r>
              <a:rPr kumimoji="0" lang="en-GB" sz="1200" b="1" i="0" u="none" strike="noStrike" kern="0" cap="none" spc="0" normalizeH="0" baseline="0" noProof="0">
                <a:ln>
                  <a:noFill/>
                </a:ln>
                <a:solidFill>
                  <a:srgbClr val="000000"/>
                </a:solidFill>
                <a:effectLst/>
                <a:uLnTx/>
                <a:uFillTx/>
                <a:latin typeface="+mj-lt"/>
                <a:ea typeface="Open Sans"/>
                <a:cs typeface="Open Sans"/>
                <a:sym typeface="Open Sans"/>
              </a:rPr>
              <a:t>regional </a:t>
            </a:r>
            <a:r>
              <a:rPr lang="en-GB" sz="1200" b="1" kern="0">
                <a:solidFill>
                  <a:srgbClr val="000000"/>
                </a:solidFill>
                <a:latin typeface="+mj-lt"/>
                <a:ea typeface="Open Sans"/>
                <a:cs typeface="Open Sans"/>
                <a:sym typeface="Open Sans"/>
              </a:rPr>
              <a:t>ICS </a:t>
            </a:r>
            <a:r>
              <a:rPr kumimoji="0" lang="en-GB" sz="1200" b="1" i="0" u="none" strike="noStrike" kern="0" cap="none" spc="0" normalizeH="0" baseline="0" noProof="0">
                <a:ln>
                  <a:noFill/>
                </a:ln>
                <a:solidFill>
                  <a:srgbClr val="000000"/>
                </a:solidFill>
                <a:effectLst/>
                <a:uLnTx/>
                <a:uFillTx/>
                <a:latin typeface="+mj-lt"/>
                <a:ea typeface="Open Sans"/>
                <a:cs typeface="Open Sans"/>
                <a:sym typeface="Open Sans"/>
              </a:rPr>
              <a:t>co-ordinated </a:t>
            </a:r>
            <a:r>
              <a:rPr kumimoji="0" lang="en-GB" sz="1200" i="0" u="none" strike="noStrike" kern="0" cap="none" spc="0" normalizeH="0" baseline="0" noProof="0">
                <a:ln>
                  <a:noFill/>
                </a:ln>
                <a:solidFill>
                  <a:srgbClr val="000000"/>
                </a:solidFill>
                <a:effectLst/>
                <a:uLnTx/>
                <a:uFillTx/>
                <a:latin typeface="+mj-lt"/>
                <a:ea typeface="Open Sans"/>
                <a:cs typeface="Open Sans"/>
                <a:sym typeface="Open Sans"/>
              </a:rPr>
              <a:t>approach</a:t>
            </a:r>
            <a:r>
              <a:rPr lang="en-GB" sz="1200" kern="0">
                <a:solidFill>
                  <a:srgbClr val="000000"/>
                </a:solidFill>
                <a:latin typeface="+mj-lt"/>
                <a:ea typeface="Open Sans"/>
                <a:cs typeface="Open Sans"/>
                <a:sym typeface="Open Sans"/>
              </a:rPr>
              <a:t> could</a:t>
            </a:r>
            <a:r>
              <a:rPr kumimoji="0" lang="en-GB" sz="1200" i="0" u="none" strike="noStrike" kern="0" cap="none" spc="0" normalizeH="0" baseline="0" noProof="0">
                <a:ln>
                  <a:noFill/>
                </a:ln>
                <a:solidFill>
                  <a:srgbClr val="000000"/>
                </a:solidFill>
                <a:effectLst/>
                <a:uLnTx/>
                <a:uFillTx/>
                <a:latin typeface="+mj-lt"/>
                <a:ea typeface="Open Sans"/>
                <a:cs typeface="Open Sans"/>
                <a:sym typeface="Open Sans"/>
              </a:rPr>
              <a:t> </a:t>
            </a:r>
            <a:r>
              <a:rPr lang="en-GB" sz="1200" kern="0">
                <a:solidFill>
                  <a:srgbClr val="000000"/>
                </a:solidFill>
                <a:latin typeface="+mj-lt"/>
                <a:ea typeface="Open Sans"/>
                <a:cs typeface="Open Sans"/>
                <a:sym typeface="Open Sans"/>
              </a:rPr>
              <a:t>engage</a:t>
            </a:r>
            <a:r>
              <a:rPr kumimoji="0" lang="en-GB" sz="1200" i="0" u="none" strike="noStrike" kern="0" cap="none" spc="0" normalizeH="0" baseline="0" noProof="0">
                <a:ln>
                  <a:noFill/>
                </a:ln>
                <a:solidFill>
                  <a:srgbClr val="000000"/>
                </a:solidFill>
                <a:effectLst/>
                <a:uLnTx/>
                <a:uFillTx/>
                <a:latin typeface="+mj-lt"/>
                <a:ea typeface="Open Sans"/>
                <a:cs typeface="Open Sans"/>
                <a:sym typeface="Open Sans"/>
              </a:rPr>
              <a:t> a </a:t>
            </a:r>
            <a:r>
              <a:rPr kumimoji="0" lang="en-GB" sz="1200" b="1" i="0" u="none" strike="noStrike" kern="0" cap="none" spc="0" normalizeH="0" baseline="0" noProof="0">
                <a:ln>
                  <a:noFill/>
                </a:ln>
                <a:solidFill>
                  <a:srgbClr val="000000"/>
                </a:solidFill>
                <a:effectLst/>
                <a:uLnTx/>
                <a:uFillTx/>
                <a:latin typeface="+mj-lt"/>
                <a:ea typeface="Open Sans"/>
                <a:cs typeface="Open Sans"/>
                <a:sym typeface="Open Sans"/>
              </a:rPr>
              <a:t>third-party </a:t>
            </a:r>
            <a:r>
              <a:rPr kumimoji="0" lang="en-GB" sz="1200" i="0" u="none" strike="noStrike" kern="0" cap="none" spc="0" normalizeH="0" baseline="0" noProof="0">
                <a:ln>
                  <a:noFill/>
                </a:ln>
                <a:solidFill>
                  <a:srgbClr val="000000"/>
                </a:solidFill>
                <a:effectLst/>
                <a:uLnTx/>
                <a:uFillTx/>
                <a:latin typeface="+mj-lt"/>
                <a:ea typeface="Open Sans"/>
                <a:cs typeface="Open Sans"/>
                <a:sym typeface="Open Sans"/>
              </a:rPr>
              <a:t>to minimise administrative </a:t>
            </a:r>
            <a:r>
              <a:rPr lang="en-GB" sz="1200" kern="0">
                <a:solidFill>
                  <a:srgbClr val="000000"/>
                </a:solidFill>
                <a:latin typeface="+mj-lt"/>
                <a:ea typeface="Open Sans"/>
                <a:cs typeface="Open Sans"/>
                <a:sym typeface="Open Sans"/>
              </a:rPr>
              <a:t>requirements and use</a:t>
            </a:r>
            <a:r>
              <a:rPr kumimoji="0" lang="en-GB" sz="1200" i="0" u="none" strike="noStrike" kern="0" cap="none" spc="0" normalizeH="0" baseline="0" noProof="0">
                <a:ln>
                  <a:noFill/>
                </a:ln>
                <a:solidFill>
                  <a:srgbClr val="000000"/>
                </a:solidFill>
                <a:effectLst/>
                <a:uLnTx/>
                <a:uFillTx/>
                <a:latin typeface="+mj-lt"/>
                <a:ea typeface="Open Sans"/>
                <a:cs typeface="Open Sans"/>
                <a:sym typeface="Open Sans"/>
              </a:rPr>
              <a:t> existing logistic networks, inventory management systems,</a:t>
            </a:r>
            <a:r>
              <a:rPr lang="en-GB" sz="1200" kern="0">
                <a:solidFill>
                  <a:srgbClr val="000000"/>
                </a:solidFill>
                <a:latin typeface="+mj-lt"/>
                <a:ea typeface="Open Sans"/>
                <a:cs typeface="Open Sans"/>
                <a:sym typeface="Open Sans"/>
              </a:rPr>
              <a:t> </a:t>
            </a:r>
            <a:r>
              <a:rPr kumimoji="0" lang="en-GB" sz="1200" i="0" u="none" strike="noStrike" kern="0" cap="none" spc="0" normalizeH="0" baseline="0" noProof="0">
                <a:ln>
                  <a:noFill/>
                </a:ln>
                <a:solidFill>
                  <a:srgbClr val="000000"/>
                </a:solidFill>
                <a:effectLst/>
                <a:uLnTx/>
                <a:uFillTx/>
                <a:latin typeface="+mj-lt"/>
                <a:ea typeface="Open Sans"/>
                <a:cs typeface="Open Sans"/>
                <a:sym typeface="Open Sans"/>
              </a:rPr>
              <a:t>cleaning and storage facilities.</a:t>
            </a:r>
            <a:r>
              <a:rPr lang="en-GB" sz="1200" kern="0">
                <a:solidFill>
                  <a:srgbClr val="000000"/>
                </a:solidFill>
                <a:latin typeface="+mj-lt"/>
                <a:ea typeface="Open Sans"/>
                <a:cs typeface="Open Sans"/>
                <a:sym typeface="Open Sans"/>
              </a:rPr>
              <a:t> </a:t>
            </a:r>
            <a:endParaRPr lang="en-GB" sz="1200" i="0" u="none" strike="noStrike" kern="0" cap="none" spc="0" normalizeH="0" baseline="0" noProof="0">
              <a:ln>
                <a:noFill/>
              </a:ln>
              <a:effectLst/>
              <a:uLnTx/>
              <a:uFillTx/>
              <a:latin typeface="+mj-lt"/>
              <a:ea typeface="Open Sans"/>
              <a:cs typeface="Arial"/>
            </a:endParaRPr>
          </a:p>
        </p:txBody>
      </p:sp>
      <p:sp>
        <p:nvSpPr>
          <p:cNvPr id="25" name="Rectangle: Rounded Corners 24">
            <a:extLst>
              <a:ext uri="{FF2B5EF4-FFF2-40B4-BE49-F238E27FC236}">
                <a16:creationId xmlns:a16="http://schemas.microsoft.com/office/drawing/2014/main" id="{C4131781-B585-4163-8E7F-2CF063998B34}"/>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26" name="Rectangle: Rounded Corners 25">
            <a:extLst>
              <a:ext uri="{FF2B5EF4-FFF2-40B4-BE49-F238E27FC236}">
                <a16:creationId xmlns:a16="http://schemas.microsoft.com/office/drawing/2014/main" id="{743201E1-8D5E-45F5-B7D4-45E59EDC1751}"/>
              </a:ext>
            </a:extLst>
          </p:cNvPr>
          <p:cNvSpPr/>
          <p:nvPr/>
        </p:nvSpPr>
        <p:spPr bwMode="auto">
          <a:xfrm>
            <a:off x="-180575" y="2333635"/>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27" name="Rectangle: Rounded Corners 26">
            <a:extLst>
              <a:ext uri="{FF2B5EF4-FFF2-40B4-BE49-F238E27FC236}">
                <a16:creationId xmlns:a16="http://schemas.microsoft.com/office/drawing/2014/main" id="{4AE52B4C-3B2C-4FDB-B4FA-EF3E34E1B428}"/>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28" name="Rectangle: Rounded Corners 27">
            <a:extLst>
              <a:ext uri="{FF2B5EF4-FFF2-40B4-BE49-F238E27FC236}">
                <a16:creationId xmlns:a16="http://schemas.microsoft.com/office/drawing/2014/main" id="{9B90813A-44EF-4186-8481-A88BCFC6F32D}"/>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29" name="Rectangle: Rounded Corners 28">
            <a:extLst>
              <a:ext uri="{FF2B5EF4-FFF2-40B4-BE49-F238E27FC236}">
                <a16:creationId xmlns:a16="http://schemas.microsoft.com/office/drawing/2014/main" id="{77B4D8F3-B2BE-4F84-9A51-39D40FC56857}"/>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Tree>
    <p:extLst>
      <p:ext uri="{BB962C8B-B14F-4D97-AF65-F5344CB8AC3E}">
        <p14:creationId xmlns:p14="http://schemas.microsoft.com/office/powerpoint/2010/main" val="172599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1A2EE1B-F5F0-48CF-AE1B-E0951DAFC459}"/>
              </a:ext>
            </a:extLst>
          </p:cNvPr>
          <p:cNvSpPr/>
          <p:nvPr/>
        </p:nvSpPr>
        <p:spPr bwMode="auto">
          <a:xfrm>
            <a:off x="1" y="3741525"/>
            <a:ext cx="12191999" cy="191476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FC446E34-3F80-4083-9387-C7B5851C9CE0}"/>
              </a:ext>
            </a:extLst>
          </p:cNvPr>
          <p:cNvSpPr>
            <a:spLocks noGrp="1"/>
          </p:cNvSpPr>
          <p:nvPr>
            <p:ph type="title"/>
          </p:nvPr>
        </p:nvSpPr>
        <p:spPr/>
        <p:txBody>
          <a:bodyPr/>
          <a:lstStyle/>
          <a:p>
            <a:r>
              <a:rPr lang="en-GB">
                <a:cs typeface="Arial"/>
              </a:rPr>
              <a:t>Key Stakeholders</a:t>
            </a:r>
          </a:p>
        </p:txBody>
      </p:sp>
      <p:sp>
        <p:nvSpPr>
          <p:cNvPr id="3" name="Text Placeholder 2">
            <a:extLst>
              <a:ext uri="{FF2B5EF4-FFF2-40B4-BE49-F238E27FC236}">
                <a16:creationId xmlns:a16="http://schemas.microsoft.com/office/drawing/2014/main" id="{D142BFDF-A9FC-4D82-BA08-26EB52D66929}"/>
              </a:ext>
            </a:extLst>
          </p:cNvPr>
          <p:cNvSpPr>
            <a:spLocks noGrp="1"/>
          </p:cNvSpPr>
          <p:nvPr>
            <p:ph type="body" sz="quarter" idx="12"/>
          </p:nvPr>
        </p:nvSpPr>
        <p:spPr>
          <a:xfrm>
            <a:off x="326770" y="749106"/>
            <a:ext cx="11359881" cy="385762"/>
          </a:xfrm>
        </p:spPr>
        <p:txBody>
          <a:bodyPr/>
          <a:lstStyle/>
          <a:p>
            <a:r>
              <a:rPr lang="en-GB">
                <a:latin typeface="Arial"/>
                <a:ea typeface="Times New Roman" panose="02020603050405020304" pitchFamily="18" charset="0"/>
                <a:cs typeface="Arial"/>
              </a:rPr>
              <a:t>A walking aid reuse scheme will establish a solution to return, clean and assess items prior to being redistributed to another patient</a:t>
            </a:r>
            <a:endParaRPr lang="en-GB">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DB045F3-EF59-476C-8595-D546468836C6}"/>
              </a:ext>
            </a:extLst>
          </p:cNvPr>
          <p:cNvGraphicFramePr>
            <a:graphicFrameLocks noGrp="1"/>
          </p:cNvGraphicFramePr>
          <p:nvPr>
            <p:extLst>
              <p:ext uri="{D42A27DB-BD31-4B8C-83A1-F6EECF244321}">
                <p14:modId xmlns:p14="http://schemas.microsoft.com/office/powerpoint/2010/main" val="2332526862"/>
              </p:ext>
            </p:extLst>
          </p:nvPr>
        </p:nvGraphicFramePr>
        <p:xfrm>
          <a:off x="741405" y="2975918"/>
          <a:ext cx="10845236" cy="2746052"/>
        </p:xfrm>
        <a:graphic>
          <a:graphicData uri="http://schemas.openxmlformats.org/drawingml/2006/table">
            <a:tbl>
              <a:tblPr bandRow="1">
                <a:tableStyleId>{5C22544A-7EE6-4342-B048-85BDC9FD1C3A}</a:tableStyleId>
              </a:tblPr>
              <a:tblGrid>
                <a:gridCol w="2711309">
                  <a:extLst>
                    <a:ext uri="{9D8B030D-6E8A-4147-A177-3AD203B41FA5}">
                      <a16:colId xmlns:a16="http://schemas.microsoft.com/office/drawing/2014/main" val="800214455"/>
                    </a:ext>
                  </a:extLst>
                </a:gridCol>
                <a:gridCol w="2711309">
                  <a:extLst>
                    <a:ext uri="{9D8B030D-6E8A-4147-A177-3AD203B41FA5}">
                      <a16:colId xmlns:a16="http://schemas.microsoft.com/office/drawing/2014/main" val="3015815130"/>
                    </a:ext>
                  </a:extLst>
                </a:gridCol>
                <a:gridCol w="2711309">
                  <a:extLst>
                    <a:ext uri="{9D8B030D-6E8A-4147-A177-3AD203B41FA5}">
                      <a16:colId xmlns:a16="http://schemas.microsoft.com/office/drawing/2014/main" val="2935081982"/>
                    </a:ext>
                  </a:extLst>
                </a:gridCol>
                <a:gridCol w="2711309">
                  <a:extLst>
                    <a:ext uri="{9D8B030D-6E8A-4147-A177-3AD203B41FA5}">
                      <a16:colId xmlns:a16="http://schemas.microsoft.com/office/drawing/2014/main" val="3842248130"/>
                    </a:ext>
                  </a:extLst>
                </a:gridCol>
              </a:tblGrid>
              <a:tr h="825812">
                <a:tc>
                  <a:txBody>
                    <a:bodyPr/>
                    <a:lstStyle/>
                    <a:p>
                      <a:pPr algn="ctr"/>
                      <a:r>
                        <a:rPr lang="en-US" sz="1200" b="1" i="0" baseline="0">
                          <a:solidFill>
                            <a:schemeClr val="tx1"/>
                          </a:solidFill>
                          <a:latin typeface="+mn-lt"/>
                          <a:ea typeface="Libre Baskerville" charset="0"/>
                          <a:cs typeface="Libre Baskerville" charset="0"/>
                        </a:rPr>
                        <a:t>Clinicians, Physiotherapists, Occupational Therapists, A&amp;E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i="0">
                          <a:solidFill>
                            <a:schemeClr val="tx1"/>
                          </a:solidFill>
                          <a:latin typeface="+mn-lt"/>
                          <a:ea typeface="Libre Baskerville" charset="0"/>
                          <a:cs typeface="Libre Baskerville" charset="0"/>
                        </a:rPr>
                        <a:t>Sustainability &amp; Procurement managers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ctr">
                        <a:buNone/>
                      </a:pPr>
                      <a:r>
                        <a:rPr lang="en-US" sz="1200" b="1" i="0">
                          <a:solidFill>
                            <a:schemeClr val="tx1"/>
                          </a:solidFill>
                          <a:latin typeface="+mn-lt"/>
                          <a:ea typeface="Libre Baskerville" charset="0"/>
                          <a:cs typeface="Libre Baskerville" charset="0"/>
                        </a:rPr>
                        <a:t>Peripheral Stores, Porters, </a:t>
                      </a:r>
                    </a:p>
                    <a:p>
                      <a:pPr lvl="0" algn="ctr">
                        <a:buNone/>
                      </a:pPr>
                      <a:r>
                        <a:rPr lang="en-US" sz="1200" b="1" i="0">
                          <a:solidFill>
                            <a:schemeClr val="tx1"/>
                          </a:solidFill>
                          <a:latin typeface="+mn-lt"/>
                          <a:ea typeface="Libre Baskerville" charset="0"/>
                          <a:cs typeface="Libre Baskerville" charset="0"/>
                        </a:rPr>
                        <a:t>Waste Teams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ctr">
                        <a:buNone/>
                      </a:pPr>
                      <a:r>
                        <a:rPr lang="en-US" sz="1200" b="1" i="0">
                          <a:solidFill>
                            <a:schemeClr val="tx1"/>
                          </a:solidFill>
                          <a:latin typeface="+mn-lt"/>
                        </a:rPr>
                        <a:t>End User Contact Points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0940454"/>
                  </a:ext>
                </a:extLst>
              </a:tr>
              <a:tr h="1156301">
                <a:tc>
                  <a:txBody>
                    <a:bodyPr/>
                    <a:lstStyle/>
                    <a:p>
                      <a:pPr algn="l"/>
                      <a:r>
                        <a:rPr lang="en-US" sz="1200" b="0" i="0">
                          <a:solidFill>
                            <a:schemeClr val="tx1">
                              <a:lumMod val="95000"/>
                              <a:lumOff val="5000"/>
                            </a:schemeClr>
                          </a:solidFill>
                          <a:latin typeface="+mn-lt"/>
                          <a:ea typeface="Ubuntu" charset="0"/>
                          <a:cs typeface="Ubuntu" charset="0"/>
                        </a:rPr>
                        <a:t>Teams whose budgets are affected. </a:t>
                      </a:r>
                    </a:p>
                    <a:p>
                      <a:pPr lvl="0" algn="l">
                        <a:buNone/>
                      </a:pPr>
                      <a:endParaRPr lang="en-US" sz="1200" b="0" i="0">
                        <a:solidFill>
                          <a:schemeClr val="tx1">
                            <a:lumMod val="95000"/>
                            <a:lumOff val="5000"/>
                          </a:schemeClr>
                        </a:solidFill>
                        <a:latin typeface="+mn-lt"/>
                        <a:ea typeface="Ubuntu" charset="0"/>
                        <a:cs typeface="Ubuntu" charset="0"/>
                      </a:endParaRPr>
                    </a:p>
                    <a:p>
                      <a:pPr lvl="0" algn="l">
                        <a:buNone/>
                      </a:pPr>
                      <a:r>
                        <a:rPr lang="en-US" sz="1200" b="0" i="0">
                          <a:solidFill>
                            <a:schemeClr val="tx1">
                              <a:lumMod val="95000"/>
                              <a:lumOff val="5000"/>
                            </a:schemeClr>
                          </a:solidFill>
                          <a:latin typeface="+mn-lt"/>
                          <a:ea typeface="Ubuntu" charset="0"/>
                          <a:cs typeface="Ubuntu" charset="0"/>
                        </a:rPr>
                        <a:t>Staff that issue patients with equipment and need to support approaches to equipment tracking, and assurance of appropriate procedures for quality control.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rtl="0" eaLnBrk="1" latinLnBrk="0" hangingPunct="1"/>
                      <a:r>
                        <a:rPr lang="en-GB" sz="1200" kern="1200" dirty="0">
                          <a:solidFill>
                            <a:schemeClr val="tx1">
                              <a:lumMod val="95000"/>
                              <a:lumOff val="5000"/>
                            </a:schemeClr>
                          </a:solidFill>
                          <a:latin typeface="+mn-lt"/>
                          <a:ea typeface="+mn-ea"/>
                          <a:cs typeface="+mn-cs"/>
                        </a:rPr>
                        <a:t>A Walking Aid reuse scheme can support broader sustainability programme ambitions.</a:t>
                      </a:r>
                      <a:endParaRPr lang="en-US" sz="1200" b="0" i="0" kern="1200" dirty="0">
                        <a:solidFill>
                          <a:schemeClr val="tx1">
                            <a:lumMod val="95000"/>
                            <a:lumOff val="5000"/>
                          </a:schemeClr>
                        </a:solidFill>
                        <a:latin typeface="+mn-lt"/>
                        <a:ea typeface="+mn-ea"/>
                        <a:cs typeface="+mn-cs"/>
                      </a:endParaRPr>
                    </a:p>
                    <a:p>
                      <a:pPr marL="0" lvl="0" algn="l">
                        <a:buNone/>
                      </a:pPr>
                      <a:endParaRPr lang="en-GB" sz="1200" kern="1200" dirty="0">
                        <a:solidFill>
                          <a:schemeClr val="tx1">
                            <a:lumMod val="95000"/>
                            <a:lumOff val="5000"/>
                          </a:schemeClr>
                        </a:solidFill>
                        <a:latin typeface="+mn-lt"/>
                        <a:ea typeface="+mn-ea"/>
                        <a:cs typeface="+mn-cs"/>
                      </a:endParaRPr>
                    </a:p>
                    <a:p>
                      <a:pPr marL="0" lvl="0" algn="l">
                        <a:buNone/>
                      </a:pPr>
                      <a:r>
                        <a:rPr lang="en-GB" sz="1200" kern="1200" dirty="0">
                          <a:solidFill>
                            <a:schemeClr val="tx1">
                              <a:lumMod val="95000"/>
                              <a:lumOff val="5000"/>
                            </a:schemeClr>
                          </a:solidFill>
                          <a:latin typeface="+mn-lt"/>
                          <a:ea typeface="+mn-ea"/>
                          <a:cs typeface="+mn-cs"/>
                        </a:rPr>
                        <a:t>Establish a third-party collection contract (</a:t>
                      </a:r>
                      <a:r>
                        <a:rPr lang="en-GB" sz="1200" kern="1200" dirty="0">
                          <a:solidFill>
                            <a:schemeClr val="tx1">
                              <a:lumMod val="95000"/>
                              <a:lumOff val="5000"/>
                            </a:schemeClr>
                          </a:solidFill>
                          <a:latin typeface="+mn-lt"/>
                          <a:ea typeface="+mn-ea"/>
                          <a:cs typeface="+mn-cs"/>
                          <a:hlinkClick r:id="rId2"/>
                        </a:rPr>
                        <a:t>NHSSC Aids to Daily Living </a:t>
                      </a:r>
                      <a:r>
                        <a:rPr lang="en-GB" sz="1200" kern="1200" dirty="0">
                          <a:solidFill>
                            <a:schemeClr val="tx1">
                              <a:lumMod val="95000"/>
                              <a:lumOff val="5000"/>
                            </a:schemeClr>
                          </a:solidFill>
                          <a:latin typeface="+mn-lt"/>
                          <a:ea typeface="+mn-ea"/>
                          <a:cs typeface="+mn-cs"/>
                        </a:rPr>
                        <a:t>Lot 36) or community equipment contracts may be available through Local Authority Social Care teams.</a:t>
                      </a:r>
                      <a:endParaRPr lang="en-US" sz="1200" b="0" i="0" kern="1200" dirty="0">
                        <a:solidFill>
                          <a:schemeClr val="tx1">
                            <a:lumMod val="95000"/>
                            <a:lumOff val="5000"/>
                          </a:schemeClr>
                        </a:solidFill>
                        <a:latin typeface="+mn-lt"/>
                        <a:ea typeface="Ubuntu" charset="0"/>
                        <a:cs typeface="Ubuntu"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rtl="0" eaLnBrk="1" latinLnBrk="0" hangingPunct="1"/>
                      <a:r>
                        <a:rPr lang="en-US" sz="1200" b="0" i="0" kern="1200">
                          <a:solidFill>
                            <a:schemeClr val="tx1">
                              <a:lumMod val="95000"/>
                              <a:lumOff val="5000"/>
                            </a:schemeClr>
                          </a:solidFill>
                          <a:latin typeface="+mn-lt"/>
                          <a:ea typeface="Ubuntu" charset="0"/>
                          <a:cs typeface="Ubuntu" charset="0"/>
                        </a:rPr>
                        <a:t>Staff involved in stock management, ordering, storage and transfer (and reuse activity for inhouse schemes). Joint development of procedures and training.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rtl="0" eaLnBrk="1" latinLnBrk="0" hangingPunct="1"/>
                      <a:r>
                        <a:rPr lang="en-US" sz="1200" b="0" i="0" kern="1200" dirty="0">
                          <a:solidFill>
                            <a:schemeClr val="tx1">
                              <a:lumMod val="95000"/>
                              <a:lumOff val="5000"/>
                            </a:schemeClr>
                          </a:solidFill>
                          <a:latin typeface="+mn-lt"/>
                          <a:ea typeface="Ubuntu" charset="0"/>
                          <a:cs typeface="Ubuntu" charset="0"/>
                        </a:rPr>
                        <a:t>Reception – contact points for general patient queries</a:t>
                      </a:r>
                    </a:p>
                    <a:p>
                      <a:pPr marL="0" lvl="0" algn="l">
                        <a:buNone/>
                      </a:pPr>
                      <a:endParaRPr lang="en-US" sz="1200" b="0" i="0" kern="1200" dirty="0">
                        <a:solidFill>
                          <a:schemeClr val="tx1">
                            <a:lumMod val="95000"/>
                            <a:lumOff val="5000"/>
                          </a:schemeClr>
                        </a:solidFill>
                        <a:latin typeface="+mn-lt"/>
                      </a:endParaRPr>
                    </a:p>
                    <a:p>
                      <a:pPr marL="0" lvl="0" algn="l">
                        <a:buNone/>
                      </a:pPr>
                      <a:r>
                        <a:rPr lang="en-US" sz="1200" b="0" i="0" kern="1200" dirty="0">
                          <a:solidFill>
                            <a:schemeClr val="tx1">
                              <a:lumMod val="95000"/>
                              <a:lumOff val="5000"/>
                            </a:schemeClr>
                          </a:solidFill>
                          <a:latin typeface="+mn-lt"/>
                        </a:rPr>
                        <a:t>Ambulance – abandoned patient equipment</a:t>
                      </a:r>
                      <a:endParaRPr lang="en-US" dirty="0"/>
                    </a:p>
                    <a:p>
                      <a:pPr marL="0" lvl="0" algn="l">
                        <a:buNone/>
                      </a:pPr>
                      <a:endParaRPr lang="en-US" sz="1200" b="0" i="0" kern="1200" dirty="0">
                        <a:solidFill>
                          <a:schemeClr val="tx1">
                            <a:lumMod val="95000"/>
                            <a:lumOff val="5000"/>
                          </a:schemeClr>
                        </a:solidFill>
                        <a:latin typeface="+mn-lt"/>
                      </a:endParaRPr>
                    </a:p>
                    <a:p>
                      <a:pPr marL="0" lvl="0" algn="l">
                        <a:buNone/>
                      </a:pPr>
                      <a:r>
                        <a:rPr lang="en-US" sz="1200" b="0" i="0" kern="1200" dirty="0">
                          <a:solidFill>
                            <a:schemeClr val="tx1">
                              <a:lumMod val="95000"/>
                              <a:lumOff val="5000"/>
                            </a:schemeClr>
                          </a:solidFill>
                          <a:latin typeface="+mn-lt"/>
                        </a:rPr>
                        <a:t>Community Nurses – patient visits</a:t>
                      </a:r>
                      <a:endParaRPr lang="en-US" dirty="0"/>
                    </a:p>
                    <a:p>
                      <a:pPr marL="0" lvl="0" algn="l">
                        <a:buNone/>
                      </a:pPr>
                      <a:endParaRPr lang="en-US" sz="1200" b="0" i="0" kern="1200" dirty="0">
                        <a:solidFill>
                          <a:schemeClr val="tx1">
                            <a:lumMod val="95000"/>
                            <a:lumOff val="5000"/>
                          </a:schemeClr>
                        </a:solidFill>
                        <a:latin typeface="+mn-lt"/>
                      </a:endParaRPr>
                    </a:p>
                    <a:p>
                      <a:pPr marL="0" lvl="0" algn="l">
                        <a:buNone/>
                      </a:pPr>
                      <a:r>
                        <a:rPr lang="en-US" sz="1200" b="0" i="0" kern="1200" dirty="0">
                          <a:solidFill>
                            <a:schemeClr val="tx1">
                              <a:lumMod val="95000"/>
                              <a:lumOff val="5000"/>
                            </a:schemeClr>
                          </a:solidFill>
                          <a:latin typeface="+mn-lt"/>
                        </a:rPr>
                        <a:t>Care Homes – long-term users, including higher cost items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172318"/>
                  </a:ext>
                </a:extLst>
              </a:tr>
            </a:tbl>
          </a:graphicData>
        </a:graphic>
      </p:graphicFrame>
      <p:sp>
        <p:nvSpPr>
          <p:cNvPr id="25" name="Freeform 325">
            <a:extLst>
              <a:ext uri="{FF2B5EF4-FFF2-40B4-BE49-F238E27FC236}">
                <a16:creationId xmlns:a16="http://schemas.microsoft.com/office/drawing/2014/main" id="{A5781E07-13B2-4AE5-950A-C54B92D6C19A}"/>
              </a:ext>
            </a:extLst>
          </p:cNvPr>
          <p:cNvSpPr>
            <a:spLocks noChangeAspect="1"/>
          </p:cNvSpPr>
          <p:nvPr/>
        </p:nvSpPr>
        <p:spPr bwMode="auto">
          <a:xfrm>
            <a:off x="4355927" y="1956865"/>
            <a:ext cx="949318" cy="976054"/>
          </a:xfrm>
          <a:custGeom>
            <a:avLst/>
            <a:gdLst>
              <a:gd name="T0" fmla="*/ 283 w 284"/>
              <a:gd name="T1" fmla="*/ 1 h 291"/>
              <a:gd name="T2" fmla="*/ 279 w 284"/>
              <a:gd name="T3" fmla="*/ 0 h 291"/>
              <a:gd name="T4" fmla="*/ 252 w 284"/>
              <a:gd name="T5" fmla="*/ 5 h 291"/>
              <a:gd name="T6" fmla="*/ 196 w 284"/>
              <a:gd name="T7" fmla="*/ 20 h 291"/>
              <a:gd name="T8" fmla="*/ 145 w 284"/>
              <a:gd name="T9" fmla="*/ 38 h 291"/>
              <a:gd name="T10" fmla="*/ 112 w 284"/>
              <a:gd name="T11" fmla="*/ 54 h 291"/>
              <a:gd name="T12" fmla="*/ 84 w 284"/>
              <a:gd name="T13" fmla="*/ 73 h 291"/>
              <a:gd name="T14" fmla="*/ 72 w 284"/>
              <a:gd name="T15" fmla="*/ 83 h 291"/>
              <a:gd name="T16" fmla="*/ 57 w 284"/>
              <a:gd name="T17" fmla="*/ 101 h 291"/>
              <a:gd name="T18" fmla="*/ 47 w 284"/>
              <a:gd name="T19" fmla="*/ 117 h 291"/>
              <a:gd name="T20" fmla="*/ 36 w 284"/>
              <a:gd name="T21" fmla="*/ 150 h 291"/>
              <a:gd name="T22" fmla="*/ 35 w 284"/>
              <a:gd name="T23" fmla="*/ 181 h 291"/>
              <a:gd name="T24" fmla="*/ 39 w 284"/>
              <a:gd name="T25" fmla="*/ 207 h 291"/>
              <a:gd name="T26" fmla="*/ 111 w 284"/>
              <a:gd name="T27" fmla="*/ 167 h 291"/>
              <a:gd name="T28" fmla="*/ 110 w 284"/>
              <a:gd name="T29" fmla="*/ 168 h 291"/>
              <a:gd name="T30" fmla="*/ 64 w 284"/>
              <a:gd name="T31" fmla="*/ 214 h 291"/>
              <a:gd name="T32" fmla="*/ 4 w 284"/>
              <a:gd name="T33" fmla="*/ 274 h 291"/>
              <a:gd name="T34" fmla="*/ 2 w 284"/>
              <a:gd name="T35" fmla="*/ 277 h 291"/>
              <a:gd name="T36" fmla="*/ 1 w 284"/>
              <a:gd name="T37" fmla="*/ 279 h 291"/>
              <a:gd name="T38" fmla="*/ 1 w 284"/>
              <a:gd name="T39" fmla="*/ 286 h 291"/>
              <a:gd name="T40" fmla="*/ 2 w 284"/>
              <a:gd name="T41" fmla="*/ 289 h 291"/>
              <a:gd name="T42" fmla="*/ 2 w 284"/>
              <a:gd name="T43" fmla="*/ 289 h 291"/>
              <a:gd name="T44" fmla="*/ 9 w 284"/>
              <a:gd name="T45" fmla="*/ 291 h 291"/>
              <a:gd name="T46" fmla="*/ 16 w 284"/>
              <a:gd name="T47" fmla="*/ 289 h 291"/>
              <a:gd name="T48" fmla="*/ 63 w 284"/>
              <a:gd name="T49" fmla="*/ 242 h 291"/>
              <a:gd name="T50" fmla="*/ 84 w 284"/>
              <a:gd name="T51" fmla="*/ 249 h 291"/>
              <a:gd name="T52" fmla="*/ 112 w 284"/>
              <a:gd name="T53" fmla="*/ 251 h 291"/>
              <a:gd name="T54" fmla="*/ 125 w 284"/>
              <a:gd name="T55" fmla="*/ 251 h 291"/>
              <a:gd name="T56" fmla="*/ 149 w 284"/>
              <a:gd name="T57" fmla="*/ 246 h 291"/>
              <a:gd name="T58" fmla="*/ 172 w 284"/>
              <a:gd name="T59" fmla="*/ 236 h 291"/>
              <a:gd name="T60" fmla="*/ 192 w 284"/>
              <a:gd name="T61" fmla="*/ 222 h 291"/>
              <a:gd name="T62" fmla="*/ 201 w 284"/>
              <a:gd name="T63" fmla="*/ 214 h 291"/>
              <a:gd name="T64" fmla="*/ 223 w 284"/>
              <a:gd name="T65" fmla="*/ 187 h 291"/>
              <a:gd name="T66" fmla="*/ 241 w 284"/>
              <a:gd name="T67" fmla="*/ 155 h 291"/>
              <a:gd name="T68" fmla="*/ 255 w 284"/>
              <a:gd name="T69" fmla="*/ 121 h 291"/>
              <a:gd name="T70" fmla="*/ 275 w 284"/>
              <a:gd name="T71" fmla="*/ 56 h 291"/>
              <a:gd name="T72" fmla="*/ 284 w 284"/>
              <a:gd name="T73" fmla="*/ 5 h 291"/>
              <a:gd name="T74" fmla="*/ 284 w 284"/>
              <a:gd name="T75" fmla="*/ 3 h 291"/>
              <a:gd name="T76" fmla="*/ 283 w 284"/>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4" h="291">
                <a:moveTo>
                  <a:pt x="283" y="1"/>
                </a:moveTo>
                <a:lnTo>
                  <a:pt x="283" y="1"/>
                </a:lnTo>
                <a:lnTo>
                  <a:pt x="282" y="0"/>
                </a:lnTo>
                <a:lnTo>
                  <a:pt x="279" y="0"/>
                </a:lnTo>
                <a:lnTo>
                  <a:pt x="279" y="0"/>
                </a:lnTo>
                <a:lnTo>
                  <a:pt x="252" y="5"/>
                </a:lnTo>
                <a:lnTo>
                  <a:pt x="227" y="11"/>
                </a:lnTo>
                <a:lnTo>
                  <a:pt x="196" y="20"/>
                </a:lnTo>
                <a:lnTo>
                  <a:pt x="162" y="31"/>
                </a:lnTo>
                <a:lnTo>
                  <a:pt x="145" y="38"/>
                </a:lnTo>
                <a:lnTo>
                  <a:pt x="129" y="46"/>
                </a:lnTo>
                <a:lnTo>
                  <a:pt x="112" y="54"/>
                </a:lnTo>
                <a:lnTo>
                  <a:pt x="98" y="63"/>
                </a:lnTo>
                <a:lnTo>
                  <a:pt x="84" y="73"/>
                </a:lnTo>
                <a:lnTo>
                  <a:pt x="72" y="83"/>
                </a:lnTo>
                <a:lnTo>
                  <a:pt x="72" y="83"/>
                </a:lnTo>
                <a:lnTo>
                  <a:pt x="64" y="91"/>
                </a:lnTo>
                <a:lnTo>
                  <a:pt x="57" y="101"/>
                </a:lnTo>
                <a:lnTo>
                  <a:pt x="52" y="109"/>
                </a:lnTo>
                <a:lnTo>
                  <a:pt x="47" y="117"/>
                </a:lnTo>
                <a:lnTo>
                  <a:pt x="40" y="134"/>
                </a:lnTo>
                <a:lnTo>
                  <a:pt x="36" y="150"/>
                </a:lnTo>
                <a:lnTo>
                  <a:pt x="35" y="167"/>
                </a:lnTo>
                <a:lnTo>
                  <a:pt x="35" y="181"/>
                </a:lnTo>
                <a:lnTo>
                  <a:pt x="36" y="195"/>
                </a:lnTo>
                <a:lnTo>
                  <a:pt x="39" y="207"/>
                </a:lnTo>
                <a:lnTo>
                  <a:pt x="130" y="148"/>
                </a:lnTo>
                <a:lnTo>
                  <a:pt x="111" y="167"/>
                </a:lnTo>
                <a:lnTo>
                  <a:pt x="111" y="167"/>
                </a:lnTo>
                <a:lnTo>
                  <a:pt x="110" y="168"/>
                </a:lnTo>
                <a:lnTo>
                  <a:pt x="64" y="214"/>
                </a:lnTo>
                <a:lnTo>
                  <a:pt x="64" y="214"/>
                </a:lnTo>
                <a:lnTo>
                  <a:pt x="4" y="274"/>
                </a:lnTo>
                <a:lnTo>
                  <a:pt x="4" y="274"/>
                </a:lnTo>
                <a:lnTo>
                  <a:pt x="4" y="275"/>
                </a:lnTo>
                <a:lnTo>
                  <a:pt x="2" y="277"/>
                </a:lnTo>
                <a:lnTo>
                  <a:pt x="2" y="277"/>
                </a:lnTo>
                <a:lnTo>
                  <a:pt x="1" y="279"/>
                </a:lnTo>
                <a:lnTo>
                  <a:pt x="0" y="282"/>
                </a:lnTo>
                <a:lnTo>
                  <a:pt x="1" y="286"/>
                </a:lnTo>
                <a:lnTo>
                  <a:pt x="2" y="289"/>
                </a:lnTo>
                <a:lnTo>
                  <a:pt x="2" y="289"/>
                </a:lnTo>
                <a:lnTo>
                  <a:pt x="2" y="289"/>
                </a:lnTo>
                <a:lnTo>
                  <a:pt x="2" y="289"/>
                </a:lnTo>
                <a:lnTo>
                  <a:pt x="6" y="291"/>
                </a:lnTo>
                <a:lnTo>
                  <a:pt x="9" y="291"/>
                </a:lnTo>
                <a:lnTo>
                  <a:pt x="13" y="291"/>
                </a:lnTo>
                <a:lnTo>
                  <a:pt x="16" y="289"/>
                </a:lnTo>
                <a:lnTo>
                  <a:pt x="63" y="242"/>
                </a:lnTo>
                <a:lnTo>
                  <a:pt x="63" y="242"/>
                </a:lnTo>
                <a:lnTo>
                  <a:pt x="72" y="244"/>
                </a:lnTo>
                <a:lnTo>
                  <a:pt x="84" y="249"/>
                </a:lnTo>
                <a:lnTo>
                  <a:pt x="98" y="250"/>
                </a:lnTo>
                <a:lnTo>
                  <a:pt x="112" y="251"/>
                </a:lnTo>
                <a:lnTo>
                  <a:pt x="112" y="251"/>
                </a:lnTo>
                <a:lnTo>
                  <a:pt x="125" y="251"/>
                </a:lnTo>
                <a:lnTo>
                  <a:pt x="137" y="249"/>
                </a:lnTo>
                <a:lnTo>
                  <a:pt x="149" y="246"/>
                </a:lnTo>
                <a:lnTo>
                  <a:pt x="159" y="242"/>
                </a:lnTo>
                <a:lnTo>
                  <a:pt x="172" y="236"/>
                </a:lnTo>
                <a:lnTo>
                  <a:pt x="181" y="230"/>
                </a:lnTo>
                <a:lnTo>
                  <a:pt x="192" y="222"/>
                </a:lnTo>
                <a:lnTo>
                  <a:pt x="201" y="214"/>
                </a:lnTo>
                <a:lnTo>
                  <a:pt x="201" y="214"/>
                </a:lnTo>
                <a:lnTo>
                  <a:pt x="213" y="200"/>
                </a:lnTo>
                <a:lnTo>
                  <a:pt x="223" y="187"/>
                </a:lnTo>
                <a:lnTo>
                  <a:pt x="232" y="171"/>
                </a:lnTo>
                <a:lnTo>
                  <a:pt x="241" y="155"/>
                </a:lnTo>
                <a:lnTo>
                  <a:pt x="248" y="138"/>
                </a:lnTo>
                <a:lnTo>
                  <a:pt x="255" y="121"/>
                </a:lnTo>
                <a:lnTo>
                  <a:pt x="267" y="87"/>
                </a:lnTo>
                <a:lnTo>
                  <a:pt x="275" y="56"/>
                </a:lnTo>
                <a:lnTo>
                  <a:pt x="280" y="31"/>
                </a:lnTo>
                <a:lnTo>
                  <a:pt x="284" y="5"/>
                </a:lnTo>
                <a:lnTo>
                  <a:pt x="284" y="5"/>
                </a:lnTo>
                <a:lnTo>
                  <a:pt x="284" y="3"/>
                </a:lnTo>
                <a:lnTo>
                  <a:pt x="283" y="1"/>
                </a:lnTo>
                <a:lnTo>
                  <a:pt x="283" y="1"/>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a:extLst>
              <a:ext uri="{FF2B5EF4-FFF2-40B4-BE49-F238E27FC236}">
                <a16:creationId xmlns:a16="http://schemas.microsoft.com/office/drawing/2014/main" id="{E49FBA4C-C19B-48A6-AFC0-B8435749E424}"/>
              </a:ext>
            </a:extLst>
          </p:cNvPr>
          <p:cNvGrpSpPr>
            <a:grpSpLocks noChangeAspect="1"/>
          </p:cNvGrpSpPr>
          <p:nvPr/>
        </p:nvGrpSpPr>
        <p:grpSpPr>
          <a:xfrm>
            <a:off x="9742156" y="2036297"/>
            <a:ext cx="821940" cy="817191"/>
            <a:chOff x="3317876" y="2632710"/>
            <a:chExt cx="274638" cy="273050"/>
          </a:xfrm>
          <a:solidFill>
            <a:schemeClr val="accent5">
              <a:lumMod val="40000"/>
              <a:lumOff val="60000"/>
            </a:schemeClr>
          </a:solidFill>
        </p:grpSpPr>
        <p:sp>
          <p:nvSpPr>
            <p:cNvPr id="32" name="Freeform 132">
              <a:extLst>
                <a:ext uri="{FF2B5EF4-FFF2-40B4-BE49-F238E27FC236}">
                  <a16:creationId xmlns:a16="http://schemas.microsoft.com/office/drawing/2014/main" id="{3A2B0575-B461-4E07-B700-11779750072C}"/>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33">
              <a:extLst>
                <a:ext uri="{FF2B5EF4-FFF2-40B4-BE49-F238E27FC236}">
                  <a16:creationId xmlns:a16="http://schemas.microsoft.com/office/drawing/2014/main" id="{4A6729F6-A53C-400F-9694-CC088BF3BE6F}"/>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4">
              <a:extLst>
                <a:ext uri="{FF2B5EF4-FFF2-40B4-BE49-F238E27FC236}">
                  <a16:creationId xmlns:a16="http://schemas.microsoft.com/office/drawing/2014/main" id="{FB860319-9A4E-4B7E-9807-537768EF235C}"/>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5">
              <a:extLst>
                <a:ext uri="{FF2B5EF4-FFF2-40B4-BE49-F238E27FC236}">
                  <a16:creationId xmlns:a16="http://schemas.microsoft.com/office/drawing/2014/main" id="{E5D7C9EB-D7CA-44A0-93F1-6C6ACF3C462C}"/>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36">
              <a:extLst>
                <a:ext uri="{FF2B5EF4-FFF2-40B4-BE49-F238E27FC236}">
                  <a16:creationId xmlns:a16="http://schemas.microsoft.com/office/drawing/2014/main" id="{D11F2CF7-E850-4178-9A33-48F5DAFC5127}"/>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7">
              <a:extLst>
                <a:ext uri="{FF2B5EF4-FFF2-40B4-BE49-F238E27FC236}">
                  <a16:creationId xmlns:a16="http://schemas.microsoft.com/office/drawing/2014/main" id="{8B8554F3-91DD-4448-8572-8BFAE96FA474}"/>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Freeform 216">
            <a:extLst>
              <a:ext uri="{FF2B5EF4-FFF2-40B4-BE49-F238E27FC236}">
                <a16:creationId xmlns:a16="http://schemas.microsoft.com/office/drawing/2014/main" id="{C1585F71-1CD3-4E03-B0B0-240131D3EFAF}"/>
              </a:ext>
            </a:extLst>
          </p:cNvPr>
          <p:cNvSpPr>
            <a:spLocks noChangeAspect="1" noEditPoints="1"/>
          </p:cNvSpPr>
          <p:nvPr/>
        </p:nvSpPr>
        <p:spPr bwMode="auto">
          <a:xfrm>
            <a:off x="6997488" y="1956865"/>
            <a:ext cx="970870" cy="976054"/>
          </a:xfrm>
          <a:custGeom>
            <a:avLst/>
            <a:gdLst>
              <a:gd name="T0" fmla="*/ 321 w 374"/>
              <a:gd name="T1" fmla="*/ 151 h 375"/>
              <a:gd name="T2" fmla="*/ 336 w 374"/>
              <a:gd name="T3" fmla="*/ 81 h 375"/>
              <a:gd name="T4" fmla="*/ 336 w 374"/>
              <a:gd name="T5" fmla="*/ 73 h 375"/>
              <a:gd name="T6" fmla="*/ 298 w 374"/>
              <a:gd name="T7" fmla="*/ 36 h 375"/>
              <a:gd name="T8" fmla="*/ 255 w 374"/>
              <a:gd name="T9" fmla="*/ 67 h 375"/>
              <a:gd name="T10" fmla="*/ 216 w 374"/>
              <a:gd name="T11" fmla="*/ 5 h 375"/>
              <a:gd name="T12" fmla="*/ 211 w 374"/>
              <a:gd name="T13" fmla="*/ 0 h 375"/>
              <a:gd name="T14" fmla="*/ 159 w 374"/>
              <a:gd name="T15" fmla="*/ 1 h 375"/>
              <a:gd name="T16" fmla="*/ 151 w 374"/>
              <a:gd name="T17" fmla="*/ 54 h 375"/>
              <a:gd name="T18" fmla="*/ 79 w 374"/>
              <a:gd name="T19" fmla="*/ 38 h 375"/>
              <a:gd name="T20" fmla="*/ 71 w 374"/>
              <a:gd name="T21" fmla="*/ 38 h 375"/>
              <a:gd name="T22" fmla="*/ 35 w 374"/>
              <a:gd name="T23" fmla="*/ 77 h 375"/>
              <a:gd name="T24" fmla="*/ 66 w 374"/>
              <a:gd name="T25" fmla="*/ 118 h 375"/>
              <a:gd name="T26" fmla="*/ 5 w 374"/>
              <a:gd name="T27" fmla="*/ 157 h 375"/>
              <a:gd name="T28" fmla="*/ 0 w 374"/>
              <a:gd name="T29" fmla="*/ 163 h 375"/>
              <a:gd name="T30" fmla="*/ 1 w 374"/>
              <a:gd name="T31" fmla="*/ 215 h 375"/>
              <a:gd name="T32" fmla="*/ 52 w 374"/>
              <a:gd name="T33" fmla="*/ 224 h 375"/>
              <a:gd name="T34" fmla="*/ 36 w 374"/>
              <a:gd name="T35" fmla="*/ 294 h 375"/>
              <a:gd name="T36" fmla="*/ 38 w 374"/>
              <a:gd name="T37" fmla="*/ 302 h 375"/>
              <a:gd name="T38" fmla="*/ 74 w 374"/>
              <a:gd name="T39" fmla="*/ 339 h 375"/>
              <a:gd name="T40" fmla="*/ 79 w 374"/>
              <a:gd name="T41" fmla="*/ 337 h 375"/>
              <a:gd name="T42" fmla="*/ 133 w 374"/>
              <a:gd name="T43" fmla="*/ 316 h 375"/>
              <a:gd name="T44" fmla="*/ 156 w 374"/>
              <a:gd name="T45" fmla="*/ 370 h 375"/>
              <a:gd name="T46" fmla="*/ 211 w 374"/>
              <a:gd name="T47" fmla="*/ 375 h 375"/>
              <a:gd name="T48" fmla="*/ 216 w 374"/>
              <a:gd name="T49" fmla="*/ 370 h 375"/>
              <a:gd name="T50" fmla="*/ 239 w 374"/>
              <a:gd name="T51" fmla="*/ 316 h 375"/>
              <a:gd name="T52" fmla="*/ 294 w 374"/>
              <a:gd name="T53" fmla="*/ 337 h 375"/>
              <a:gd name="T54" fmla="*/ 300 w 374"/>
              <a:gd name="T55" fmla="*/ 339 h 375"/>
              <a:gd name="T56" fmla="*/ 336 w 374"/>
              <a:gd name="T57" fmla="*/ 302 h 375"/>
              <a:gd name="T58" fmla="*/ 308 w 374"/>
              <a:gd name="T59" fmla="*/ 257 h 375"/>
              <a:gd name="T60" fmla="*/ 321 w 374"/>
              <a:gd name="T61" fmla="*/ 224 h 375"/>
              <a:gd name="T62" fmla="*/ 372 w 374"/>
              <a:gd name="T63" fmla="*/ 215 h 375"/>
              <a:gd name="T64" fmla="*/ 374 w 374"/>
              <a:gd name="T65" fmla="*/ 163 h 375"/>
              <a:gd name="T66" fmla="*/ 368 w 374"/>
              <a:gd name="T67" fmla="*/ 157 h 375"/>
              <a:gd name="T68" fmla="*/ 179 w 374"/>
              <a:gd name="T69" fmla="*/ 266 h 375"/>
              <a:gd name="T70" fmla="*/ 142 w 374"/>
              <a:gd name="T71" fmla="*/ 254 h 375"/>
              <a:gd name="T72" fmla="*/ 113 w 374"/>
              <a:gd name="T73" fmla="*/ 219 h 375"/>
              <a:gd name="T74" fmla="*/ 108 w 374"/>
              <a:gd name="T75" fmla="*/ 187 h 375"/>
              <a:gd name="T76" fmla="*/ 109 w 374"/>
              <a:gd name="T77" fmla="*/ 171 h 375"/>
              <a:gd name="T78" fmla="*/ 130 w 374"/>
              <a:gd name="T79" fmla="*/ 132 h 375"/>
              <a:gd name="T80" fmla="*/ 171 w 374"/>
              <a:gd name="T81" fmla="*/ 109 h 375"/>
              <a:gd name="T82" fmla="*/ 187 w 374"/>
              <a:gd name="T83" fmla="*/ 108 h 375"/>
              <a:gd name="T84" fmla="*/ 218 w 374"/>
              <a:gd name="T85" fmla="*/ 114 h 375"/>
              <a:gd name="T86" fmla="*/ 253 w 374"/>
              <a:gd name="T87" fmla="*/ 142 h 375"/>
              <a:gd name="T88" fmla="*/ 266 w 374"/>
              <a:gd name="T89" fmla="*/ 179 h 375"/>
              <a:gd name="T90" fmla="*/ 266 w 374"/>
              <a:gd name="T91" fmla="*/ 196 h 375"/>
              <a:gd name="T92" fmla="*/ 253 w 374"/>
              <a:gd name="T93" fmla="*/ 233 h 375"/>
              <a:gd name="T94" fmla="*/ 218 w 374"/>
              <a:gd name="T95" fmla="*/ 261 h 375"/>
              <a:gd name="T96" fmla="*/ 187 w 374"/>
              <a:gd name="T97" fmla="*/ 26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 h="375">
                <a:moveTo>
                  <a:pt x="368" y="157"/>
                </a:moveTo>
                <a:lnTo>
                  <a:pt x="321" y="151"/>
                </a:lnTo>
                <a:lnTo>
                  <a:pt x="321" y="151"/>
                </a:lnTo>
                <a:lnTo>
                  <a:pt x="314" y="134"/>
                </a:lnTo>
                <a:lnTo>
                  <a:pt x="308" y="118"/>
                </a:lnTo>
                <a:lnTo>
                  <a:pt x="336" y="81"/>
                </a:lnTo>
                <a:lnTo>
                  <a:pt x="336" y="81"/>
                </a:lnTo>
                <a:lnTo>
                  <a:pt x="337" y="77"/>
                </a:lnTo>
                <a:lnTo>
                  <a:pt x="336" y="73"/>
                </a:lnTo>
                <a:lnTo>
                  <a:pt x="302" y="38"/>
                </a:lnTo>
                <a:lnTo>
                  <a:pt x="302" y="38"/>
                </a:lnTo>
                <a:lnTo>
                  <a:pt x="298" y="36"/>
                </a:lnTo>
                <a:lnTo>
                  <a:pt x="294" y="38"/>
                </a:lnTo>
                <a:lnTo>
                  <a:pt x="255" y="67"/>
                </a:lnTo>
                <a:lnTo>
                  <a:pt x="255" y="67"/>
                </a:lnTo>
                <a:lnTo>
                  <a:pt x="239" y="59"/>
                </a:lnTo>
                <a:lnTo>
                  <a:pt x="223" y="54"/>
                </a:lnTo>
                <a:lnTo>
                  <a:pt x="216" y="5"/>
                </a:lnTo>
                <a:lnTo>
                  <a:pt x="216" y="5"/>
                </a:lnTo>
                <a:lnTo>
                  <a:pt x="215" y="1"/>
                </a:lnTo>
                <a:lnTo>
                  <a:pt x="211" y="0"/>
                </a:lnTo>
                <a:lnTo>
                  <a:pt x="163" y="0"/>
                </a:lnTo>
                <a:lnTo>
                  <a:pt x="163" y="0"/>
                </a:lnTo>
                <a:lnTo>
                  <a:pt x="159" y="1"/>
                </a:lnTo>
                <a:lnTo>
                  <a:pt x="156" y="5"/>
                </a:lnTo>
                <a:lnTo>
                  <a:pt x="151" y="54"/>
                </a:lnTo>
                <a:lnTo>
                  <a:pt x="151" y="54"/>
                </a:lnTo>
                <a:lnTo>
                  <a:pt x="133" y="59"/>
                </a:lnTo>
                <a:lnTo>
                  <a:pt x="118" y="67"/>
                </a:lnTo>
                <a:lnTo>
                  <a:pt x="79" y="38"/>
                </a:lnTo>
                <a:lnTo>
                  <a:pt x="79" y="38"/>
                </a:lnTo>
                <a:lnTo>
                  <a:pt x="75" y="36"/>
                </a:lnTo>
                <a:lnTo>
                  <a:pt x="71" y="38"/>
                </a:lnTo>
                <a:lnTo>
                  <a:pt x="38" y="73"/>
                </a:lnTo>
                <a:lnTo>
                  <a:pt x="38" y="73"/>
                </a:lnTo>
                <a:lnTo>
                  <a:pt x="35" y="77"/>
                </a:lnTo>
                <a:lnTo>
                  <a:pt x="36" y="81"/>
                </a:lnTo>
                <a:lnTo>
                  <a:pt x="66" y="118"/>
                </a:lnTo>
                <a:lnTo>
                  <a:pt x="66" y="118"/>
                </a:lnTo>
                <a:lnTo>
                  <a:pt x="58" y="134"/>
                </a:lnTo>
                <a:lnTo>
                  <a:pt x="52" y="151"/>
                </a:lnTo>
                <a:lnTo>
                  <a:pt x="5" y="157"/>
                </a:lnTo>
                <a:lnTo>
                  <a:pt x="5" y="157"/>
                </a:lnTo>
                <a:lnTo>
                  <a:pt x="1" y="160"/>
                </a:lnTo>
                <a:lnTo>
                  <a:pt x="0" y="163"/>
                </a:lnTo>
                <a:lnTo>
                  <a:pt x="0" y="211"/>
                </a:lnTo>
                <a:lnTo>
                  <a:pt x="0" y="211"/>
                </a:lnTo>
                <a:lnTo>
                  <a:pt x="1" y="215"/>
                </a:lnTo>
                <a:lnTo>
                  <a:pt x="5" y="218"/>
                </a:lnTo>
                <a:lnTo>
                  <a:pt x="52" y="224"/>
                </a:lnTo>
                <a:lnTo>
                  <a:pt x="52" y="224"/>
                </a:lnTo>
                <a:lnTo>
                  <a:pt x="58" y="241"/>
                </a:lnTo>
                <a:lnTo>
                  <a:pt x="66" y="257"/>
                </a:lnTo>
                <a:lnTo>
                  <a:pt x="36" y="294"/>
                </a:lnTo>
                <a:lnTo>
                  <a:pt x="36" y="294"/>
                </a:lnTo>
                <a:lnTo>
                  <a:pt x="35" y="298"/>
                </a:lnTo>
                <a:lnTo>
                  <a:pt x="38" y="302"/>
                </a:lnTo>
                <a:lnTo>
                  <a:pt x="71" y="337"/>
                </a:lnTo>
                <a:lnTo>
                  <a:pt x="71" y="337"/>
                </a:lnTo>
                <a:lnTo>
                  <a:pt x="74" y="339"/>
                </a:lnTo>
                <a:lnTo>
                  <a:pt x="75" y="339"/>
                </a:lnTo>
                <a:lnTo>
                  <a:pt x="75" y="339"/>
                </a:lnTo>
                <a:lnTo>
                  <a:pt x="79" y="337"/>
                </a:lnTo>
                <a:lnTo>
                  <a:pt x="118" y="308"/>
                </a:lnTo>
                <a:lnTo>
                  <a:pt x="118" y="308"/>
                </a:lnTo>
                <a:lnTo>
                  <a:pt x="133" y="316"/>
                </a:lnTo>
                <a:lnTo>
                  <a:pt x="151" y="321"/>
                </a:lnTo>
                <a:lnTo>
                  <a:pt x="156" y="370"/>
                </a:lnTo>
                <a:lnTo>
                  <a:pt x="156" y="370"/>
                </a:lnTo>
                <a:lnTo>
                  <a:pt x="159" y="374"/>
                </a:lnTo>
                <a:lnTo>
                  <a:pt x="163" y="375"/>
                </a:lnTo>
                <a:lnTo>
                  <a:pt x="211" y="375"/>
                </a:lnTo>
                <a:lnTo>
                  <a:pt x="211" y="375"/>
                </a:lnTo>
                <a:lnTo>
                  <a:pt x="215" y="374"/>
                </a:lnTo>
                <a:lnTo>
                  <a:pt x="216" y="370"/>
                </a:lnTo>
                <a:lnTo>
                  <a:pt x="223" y="321"/>
                </a:lnTo>
                <a:lnTo>
                  <a:pt x="223" y="321"/>
                </a:lnTo>
                <a:lnTo>
                  <a:pt x="239" y="316"/>
                </a:lnTo>
                <a:lnTo>
                  <a:pt x="255" y="308"/>
                </a:lnTo>
                <a:lnTo>
                  <a:pt x="294" y="337"/>
                </a:lnTo>
                <a:lnTo>
                  <a:pt x="294" y="337"/>
                </a:lnTo>
                <a:lnTo>
                  <a:pt x="297" y="339"/>
                </a:lnTo>
                <a:lnTo>
                  <a:pt x="297" y="339"/>
                </a:lnTo>
                <a:lnTo>
                  <a:pt x="300" y="339"/>
                </a:lnTo>
                <a:lnTo>
                  <a:pt x="302" y="337"/>
                </a:lnTo>
                <a:lnTo>
                  <a:pt x="336" y="302"/>
                </a:lnTo>
                <a:lnTo>
                  <a:pt x="336" y="302"/>
                </a:lnTo>
                <a:lnTo>
                  <a:pt x="337" y="298"/>
                </a:lnTo>
                <a:lnTo>
                  <a:pt x="336" y="294"/>
                </a:lnTo>
                <a:lnTo>
                  <a:pt x="308" y="257"/>
                </a:lnTo>
                <a:lnTo>
                  <a:pt x="308" y="257"/>
                </a:lnTo>
                <a:lnTo>
                  <a:pt x="314" y="241"/>
                </a:lnTo>
                <a:lnTo>
                  <a:pt x="321" y="224"/>
                </a:lnTo>
                <a:lnTo>
                  <a:pt x="368" y="218"/>
                </a:lnTo>
                <a:lnTo>
                  <a:pt x="368" y="218"/>
                </a:lnTo>
                <a:lnTo>
                  <a:pt x="372" y="215"/>
                </a:lnTo>
                <a:lnTo>
                  <a:pt x="374" y="211"/>
                </a:lnTo>
                <a:lnTo>
                  <a:pt x="374" y="163"/>
                </a:lnTo>
                <a:lnTo>
                  <a:pt x="374" y="163"/>
                </a:lnTo>
                <a:lnTo>
                  <a:pt x="372" y="160"/>
                </a:lnTo>
                <a:lnTo>
                  <a:pt x="368" y="157"/>
                </a:lnTo>
                <a:lnTo>
                  <a:pt x="368" y="157"/>
                </a:lnTo>
                <a:close/>
                <a:moveTo>
                  <a:pt x="187" y="267"/>
                </a:moveTo>
                <a:lnTo>
                  <a:pt x="187" y="267"/>
                </a:lnTo>
                <a:lnTo>
                  <a:pt x="179" y="266"/>
                </a:lnTo>
                <a:lnTo>
                  <a:pt x="171" y="266"/>
                </a:lnTo>
                <a:lnTo>
                  <a:pt x="156" y="261"/>
                </a:lnTo>
                <a:lnTo>
                  <a:pt x="142" y="254"/>
                </a:lnTo>
                <a:lnTo>
                  <a:pt x="130" y="243"/>
                </a:lnTo>
                <a:lnTo>
                  <a:pt x="121" y="233"/>
                </a:lnTo>
                <a:lnTo>
                  <a:pt x="113" y="219"/>
                </a:lnTo>
                <a:lnTo>
                  <a:pt x="109" y="203"/>
                </a:lnTo>
                <a:lnTo>
                  <a:pt x="108" y="196"/>
                </a:lnTo>
                <a:lnTo>
                  <a:pt x="108" y="187"/>
                </a:lnTo>
                <a:lnTo>
                  <a:pt x="108" y="187"/>
                </a:lnTo>
                <a:lnTo>
                  <a:pt x="108" y="179"/>
                </a:lnTo>
                <a:lnTo>
                  <a:pt x="109" y="171"/>
                </a:lnTo>
                <a:lnTo>
                  <a:pt x="113" y="156"/>
                </a:lnTo>
                <a:lnTo>
                  <a:pt x="121" y="142"/>
                </a:lnTo>
                <a:lnTo>
                  <a:pt x="130" y="132"/>
                </a:lnTo>
                <a:lnTo>
                  <a:pt x="142" y="121"/>
                </a:lnTo>
                <a:lnTo>
                  <a:pt x="156" y="114"/>
                </a:lnTo>
                <a:lnTo>
                  <a:pt x="171" y="109"/>
                </a:lnTo>
                <a:lnTo>
                  <a:pt x="179" y="108"/>
                </a:lnTo>
                <a:lnTo>
                  <a:pt x="187" y="108"/>
                </a:lnTo>
                <a:lnTo>
                  <a:pt x="187" y="108"/>
                </a:lnTo>
                <a:lnTo>
                  <a:pt x="195" y="108"/>
                </a:lnTo>
                <a:lnTo>
                  <a:pt x="203" y="109"/>
                </a:lnTo>
                <a:lnTo>
                  <a:pt x="218" y="114"/>
                </a:lnTo>
                <a:lnTo>
                  <a:pt x="231" y="121"/>
                </a:lnTo>
                <a:lnTo>
                  <a:pt x="243" y="132"/>
                </a:lnTo>
                <a:lnTo>
                  <a:pt x="253" y="142"/>
                </a:lnTo>
                <a:lnTo>
                  <a:pt x="259" y="156"/>
                </a:lnTo>
                <a:lnTo>
                  <a:pt x="265" y="171"/>
                </a:lnTo>
                <a:lnTo>
                  <a:pt x="266" y="179"/>
                </a:lnTo>
                <a:lnTo>
                  <a:pt x="266" y="187"/>
                </a:lnTo>
                <a:lnTo>
                  <a:pt x="266" y="187"/>
                </a:lnTo>
                <a:lnTo>
                  <a:pt x="266" y="196"/>
                </a:lnTo>
                <a:lnTo>
                  <a:pt x="265" y="203"/>
                </a:lnTo>
                <a:lnTo>
                  <a:pt x="259" y="219"/>
                </a:lnTo>
                <a:lnTo>
                  <a:pt x="253" y="233"/>
                </a:lnTo>
                <a:lnTo>
                  <a:pt x="243" y="243"/>
                </a:lnTo>
                <a:lnTo>
                  <a:pt x="231" y="254"/>
                </a:lnTo>
                <a:lnTo>
                  <a:pt x="218" y="261"/>
                </a:lnTo>
                <a:lnTo>
                  <a:pt x="203" y="266"/>
                </a:lnTo>
                <a:lnTo>
                  <a:pt x="195" y="266"/>
                </a:lnTo>
                <a:lnTo>
                  <a:pt x="187" y="267"/>
                </a:lnTo>
                <a:lnTo>
                  <a:pt x="187" y="26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Rounded Corners 4">
            <a:extLst>
              <a:ext uri="{FF2B5EF4-FFF2-40B4-BE49-F238E27FC236}">
                <a16:creationId xmlns:a16="http://schemas.microsoft.com/office/drawing/2014/main" id="{516DDB51-FA85-462F-8DC1-CEEC346FBF2D}"/>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6" name="Rectangle: Rounded Corners 5">
            <a:extLst>
              <a:ext uri="{FF2B5EF4-FFF2-40B4-BE49-F238E27FC236}">
                <a16:creationId xmlns:a16="http://schemas.microsoft.com/office/drawing/2014/main" id="{7C16A0B1-11BA-4F4E-87D4-EE20A14E6F29}"/>
              </a:ext>
            </a:extLst>
          </p:cNvPr>
          <p:cNvSpPr/>
          <p:nvPr/>
        </p:nvSpPr>
        <p:spPr bwMode="auto">
          <a:xfrm>
            <a:off x="-180575" y="2333635"/>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7" name="Rectangle: Rounded Corners 6">
            <a:extLst>
              <a:ext uri="{FF2B5EF4-FFF2-40B4-BE49-F238E27FC236}">
                <a16:creationId xmlns:a16="http://schemas.microsoft.com/office/drawing/2014/main" id="{15590E50-8907-4D38-9EAB-00A5AF1D601A}"/>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8" name="Rectangle: Rounded Corners 7">
            <a:extLst>
              <a:ext uri="{FF2B5EF4-FFF2-40B4-BE49-F238E27FC236}">
                <a16:creationId xmlns:a16="http://schemas.microsoft.com/office/drawing/2014/main" id="{5252B4BE-D6B9-432C-BB96-DDA35B8F6FD1}"/>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9" name="Rectangle: Rounded Corners 8">
            <a:extLst>
              <a:ext uri="{FF2B5EF4-FFF2-40B4-BE49-F238E27FC236}">
                <a16:creationId xmlns:a16="http://schemas.microsoft.com/office/drawing/2014/main" id="{DAA5B00C-73CC-4F60-874A-80BC25625826}"/>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grpSp>
        <p:nvGrpSpPr>
          <p:cNvPr id="10" name="Group 9">
            <a:extLst>
              <a:ext uri="{FF2B5EF4-FFF2-40B4-BE49-F238E27FC236}">
                <a16:creationId xmlns:a16="http://schemas.microsoft.com/office/drawing/2014/main" id="{A695898E-6A01-464D-AFEB-FF4512396C9F}"/>
              </a:ext>
            </a:extLst>
          </p:cNvPr>
          <p:cNvGrpSpPr/>
          <p:nvPr/>
        </p:nvGrpSpPr>
        <p:grpSpPr>
          <a:xfrm>
            <a:off x="1512347" y="1899864"/>
            <a:ext cx="1027294" cy="1071849"/>
            <a:chOff x="1627366" y="1899864"/>
            <a:chExt cx="1027294" cy="1071849"/>
          </a:xfrm>
        </p:grpSpPr>
        <p:sp>
          <p:nvSpPr>
            <p:cNvPr id="27" name="Freeform 21">
              <a:extLst>
                <a:ext uri="{FF2B5EF4-FFF2-40B4-BE49-F238E27FC236}">
                  <a16:creationId xmlns:a16="http://schemas.microsoft.com/office/drawing/2014/main" id="{077DC893-C7AE-4F68-BDF9-FBC364D1B6B5}"/>
                </a:ext>
              </a:extLst>
            </p:cNvPr>
            <p:cNvSpPr>
              <a:spLocks noEditPoints="1"/>
            </p:cNvSpPr>
            <p:nvPr/>
          </p:nvSpPr>
          <p:spPr bwMode="auto">
            <a:xfrm>
              <a:off x="1627366" y="1899864"/>
              <a:ext cx="1027294" cy="1071849"/>
            </a:xfrm>
            <a:custGeom>
              <a:avLst/>
              <a:gdLst>
                <a:gd name="T0" fmla="*/ 312 w 658"/>
                <a:gd name="T1" fmla="*/ 659 h 659"/>
                <a:gd name="T2" fmla="*/ 263 w 658"/>
                <a:gd name="T3" fmla="*/ 652 h 659"/>
                <a:gd name="T4" fmla="*/ 201 w 658"/>
                <a:gd name="T5" fmla="*/ 633 h 659"/>
                <a:gd name="T6" fmla="*/ 120 w 658"/>
                <a:gd name="T7" fmla="*/ 583 h 659"/>
                <a:gd name="T8" fmla="*/ 56 w 658"/>
                <a:gd name="T9" fmla="*/ 513 h 659"/>
                <a:gd name="T10" fmla="*/ 15 w 658"/>
                <a:gd name="T11" fmla="*/ 428 h 659"/>
                <a:gd name="T12" fmla="*/ 4 w 658"/>
                <a:gd name="T13" fmla="*/ 379 h 659"/>
                <a:gd name="T14" fmla="*/ 0 w 658"/>
                <a:gd name="T15" fmla="*/ 329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4 h 659"/>
                <a:gd name="T34" fmla="*/ 426 w 658"/>
                <a:gd name="T35" fmla="*/ 15 h 659"/>
                <a:gd name="T36" fmla="*/ 513 w 658"/>
                <a:gd name="T37" fmla="*/ 57 h 659"/>
                <a:gd name="T38" fmla="*/ 583 w 658"/>
                <a:gd name="T39" fmla="*/ 121 h 659"/>
                <a:gd name="T40" fmla="*/ 631 w 658"/>
                <a:gd name="T41" fmla="*/ 202 h 659"/>
                <a:gd name="T42" fmla="*/ 651 w 658"/>
                <a:gd name="T43" fmla="*/ 264 h 659"/>
                <a:gd name="T44" fmla="*/ 657 w 658"/>
                <a:gd name="T45" fmla="*/ 313 h 659"/>
                <a:gd name="T46" fmla="*/ 657 w 658"/>
                <a:gd name="T47" fmla="*/ 347 h 659"/>
                <a:gd name="T48" fmla="*/ 651 w 658"/>
                <a:gd name="T49" fmla="*/ 397 h 659"/>
                <a:gd name="T50" fmla="*/ 631 w 658"/>
                <a:gd name="T51" fmla="*/ 457 h 659"/>
                <a:gd name="T52" fmla="*/ 583 w 658"/>
                <a:gd name="T53" fmla="*/ 539 h 659"/>
                <a:gd name="T54" fmla="*/ 513 w 658"/>
                <a:gd name="T55" fmla="*/ 602 h 659"/>
                <a:gd name="T56" fmla="*/ 426 w 658"/>
                <a:gd name="T57" fmla="*/ 644 h 659"/>
                <a:gd name="T58" fmla="*/ 379 w 658"/>
                <a:gd name="T59" fmla="*/ 654 h 659"/>
                <a:gd name="T60" fmla="*/ 329 w 658"/>
                <a:gd name="T61" fmla="*/ 659 h 659"/>
                <a:gd name="T62" fmla="*/ 329 w 658"/>
                <a:gd name="T63" fmla="*/ 38 h 659"/>
                <a:gd name="T64" fmla="*/ 242 w 658"/>
                <a:gd name="T65" fmla="*/ 51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1 h 659"/>
                <a:gd name="T82" fmla="*/ 242 w 658"/>
                <a:gd name="T83" fmla="*/ 607 h 659"/>
                <a:gd name="T84" fmla="*/ 329 w 658"/>
                <a:gd name="T85" fmla="*/ 621 h 659"/>
                <a:gd name="T86" fmla="*/ 387 w 658"/>
                <a:gd name="T87" fmla="*/ 616 h 659"/>
                <a:gd name="T88" fmla="*/ 467 w 658"/>
                <a:gd name="T89" fmla="*/ 586 h 659"/>
                <a:gd name="T90" fmla="*/ 534 w 658"/>
                <a:gd name="T91" fmla="*/ 535 h 659"/>
                <a:gd name="T92" fmla="*/ 584 w 658"/>
                <a:gd name="T93" fmla="*/ 468 h 659"/>
                <a:gd name="T94" fmla="*/ 614 w 658"/>
                <a:gd name="T95" fmla="*/ 389 h 659"/>
                <a:gd name="T96" fmla="*/ 620 w 658"/>
                <a:gd name="T97" fmla="*/ 329 h 659"/>
                <a:gd name="T98" fmla="*/ 607 w 658"/>
                <a:gd name="T99" fmla="*/ 244 h 659"/>
                <a:gd name="T100" fmla="*/ 569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7"/>
                  </a:lnTo>
                  <a:lnTo>
                    <a:pt x="279" y="654"/>
                  </a:lnTo>
                  <a:lnTo>
                    <a:pt x="263" y="652"/>
                  </a:lnTo>
                  <a:lnTo>
                    <a:pt x="247" y="648"/>
                  </a:lnTo>
                  <a:lnTo>
                    <a:pt x="231" y="644"/>
                  </a:lnTo>
                  <a:lnTo>
                    <a:pt x="201" y="633"/>
                  </a:lnTo>
                  <a:lnTo>
                    <a:pt x="172" y="618"/>
                  </a:lnTo>
                  <a:lnTo>
                    <a:pt x="145" y="602"/>
                  </a:lnTo>
                  <a:lnTo>
                    <a:pt x="120" y="583"/>
                  </a:lnTo>
                  <a:lnTo>
                    <a:pt x="97" y="562"/>
                  </a:lnTo>
                  <a:lnTo>
                    <a:pt x="75" y="539"/>
                  </a:lnTo>
                  <a:lnTo>
                    <a:pt x="56" y="513"/>
                  </a:lnTo>
                  <a:lnTo>
                    <a:pt x="40" y="487"/>
                  </a:lnTo>
                  <a:lnTo>
                    <a:pt x="26" y="457"/>
                  </a:lnTo>
                  <a:lnTo>
                    <a:pt x="15" y="428"/>
                  </a:lnTo>
                  <a:lnTo>
                    <a:pt x="11" y="411"/>
                  </a:lnTo>
                  <a:lnTo>
                    <a:pt x="7" y="397"/>
                  </a:lnTo>
                  <a:lnTo>
                    <a:pt x="4" y="379"/>
                  </a:lnTo>
                  <a:lnTo>
                    <a:pt x="1" y="363"/>
                  </a:lnTo>
                  <a:lnTo>
                    <a:pt x="0" y="347"/>
                  </a:lnTo>
                  <a:lnTo>
                    <a:pt x="0" y="329"/>
                  </a:lnTo>
                  <a:lnTo>
                    <a:pt x="0" y="329"/>
                  </a:lnTo>
                  <a:lnTo>
                    <a:pt x="0" y="313"/>
                  </a:lnTo>
                  <a:lnTo>
                    <a:pt x="1" y="296"/>
                  </a:lnTo>
                  <a:lnTo>
                    <a:pt x="4" y="280"/>
                  </a:lnTo>
                  <a:lnTo>
                    <a:pt x="7" y="264"/>
                  </a:lnTo>
                  <a:lnTo>
                    <a:pt x="11" y="248"/>
                  </a:lnTo>
                  <a:lnTo>
                    <a:pt x="15" y="233"/>
                  </a:lnTo>
                  <a:lnTo>
                    <a:pt x="26" y="202"/>
                  </a:lnTo>
                  <a:lnTo>
                    <a:pt x="40" y="174"/>
                  </a:lnTo>
                  <a:lnTo>
                    <a:pt x="56" y="145"/>
                  </a:lnTo>
                  <a:lnTo>
                    <a:pt x="75" y="121"/>
                  </a:lnTo>
                  <a:lnTo>
                    <a:pt x="97" y="97"/>
                  </a:lnTo>
                  <a:lnTo>
                    <a:pt x="120" y="76"/>
                  </a:lnTo>
                  <a:lnTo>
                    <a:pt x="145" y="57"/>
                  </a:lnTo>
                  <a:lnTo>
                    <a:pt x="172" y="41"/>
                  </a:lnTo>
                  <a:lnTo>
                    <a:pt x="201" y="27"/>
                  </a:lnTo>
                  <a:lnTo>
                    <a:pt x="231" y="15"/>
                  </a:lnTo>
                  <a:lnTo>
                    <a:pt x="247" y="11"/>
                  </a:lnTo>
                  <a:lnTo>
                    <a:pt x="263" y="7"/>
                  </a:lnTo>
                  <a:lnTo>
                    <a:pt x="279" y="4"/>
                  </a:lnTo>
                  <a:lnTo>
                    <a:pt x="295"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3" y="57"/>
                  </a:lnTo>
                  <a:lnTo>
                    <a:pt x="537" y="76"/>
                  </a:lnTo>
                  <a:lnTo>
                    <a:pt x="561" y="97"/>
                  </a:lnTo>
                  <a:lnTo>
                    <a:pt x="583" y="121"/>
                  </a:lnTo>
                  <a:lnTo>
                    <a:pt x="602" y="145"/>
                  </a:lnTo>
                  <a:lnTo>
                    <a:pt x="618" y="174"/>
                  </a:lnTo>
                  <a:lnTo>
                    <a:pt x="631" y="202"/>
                  </a:lnTo>
                  <a:lnTo>
                    <a:pt x="643" y="233"/>
                  </a:lnTo>
                  <a:lnTo>
                    <a:pt x="647" y="248"/>
                  </a:lnTo>
                  <a:lnTo>
                    <a:pt x="651" y="264"/>
                  </a:lnTo>
                  <a:lnTo>
                    <a:pt x="654" y="280"/>
                  </a:lnTo>
                  <a:lnTo>
                    <a:pt x="655" y="296"/>
                  </a:lnTo>
                  <a:lnTo>
                    <a:pt x="657" y="313"/>
                  </a:lnTo>
                  <a:lnTo>
                    <a:pt x="658" y="329"/>
                  </a:lnTo>
                  <a:lnTo>
                    <a:pt x="658" y="329"/>
                  </a:lnTo>
                  <a:lnTo>
                    <a:pt x="657" y="347"/>
                  </a:lnTo>
                  <a:lnTo>
                    <a:pt x="655" y="363"/>
                  </a:lnTo>
                  <a:lnTo>
                    <a:pt x="654" y="379"/>
                  </a:lnTo>
                  <a:lnTo>
                    <a:pt x="651" y="397"/>
                  </a:lnTo>
                  <a:lnTo>
                    <a:pt x="647" y="411"/>
                  </a:lnTo>
                  <a:lnTo>
                    <a:pt x="643" y="428"/>
                  </a:lnTo>
                  <a:lnTo>
                    <a:pt x="631" y="457"/>
                  </a:lnTo>
                  <a:lnTo>
                    <a:pt x="618" y="487"/>
                  </a:lnTo>
                  <a:lnTo>
                    <a:pt x="602" y="513"/>
                  </a:lnTo>
                  <a:lnTo>
                    <a:pt x="583" y="539"/>
                  </a:lnTo>
                  <a:lnTo>
                    <a:pt x="561" y="562"/>
                  </a:lnTo>
                  <a:lnTo>
                    <a:pt x="537" y="583"/>
                  </a:lnTo>
                  <a:lnTo>
                    <a:pt x="513" y="602"/>
                  </a:lnTo>
                  <a:lnTo>
                    <a:pt x="485" y="618"/>
                  </a:lnTo>
                  <a:lnTo>
                    <a:pt x="457" y="633"/>
                  </a:lnTo>
                  <a:lnTo>
                    <a:pt x="426" y="644"/>
                  </a:lnTo>
                  <a:lnTo>
                    <a:pt x="411" y="648"/>
                  </a:lnTo>
                  <a:lnTo>
                    <a:pt x="395" y="652"/>
                  </a:lnTo>
                  <a:lnTo>
                    <a:pt x="379" y="654"/>
                  </a:lnTo>
                  <a:lnTo>
                    <a:pt x="363" y="657"/>
                  </a:lnTo>
                  <a:lnTo>
                    <a:pt x="345" y="659"/>
                  </a:lnTo>
                  <a:lnTo>
                    <a:pt x="329" y="659"/>
                  </a:lnTo>
                  <a:lnTo>
                    <a:pt x="329" y="659"/>
                  </a:lnTo>
                  <a:close/>
                  <a:moveTo>
                    <a:pt x="329" y="38"/>
                  </a:moveTo>
                  <a:lnTo>
                    <a:pt x="329" y="38"/>
                  </a:lnTo>
                  <a:lnTo>
                    <a:pt x="299" y="41"/>
                  </a:lnTo>
                  <a:lnTo>
                    <a:pt x="270" y="45"/>
                  </a:lnTo>
                  <a:lnTo>
                    <a:pt x="242" y="51"/>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29"/>
                  </a:lnTo>
                  <a:lnTo>
                    <a:pt x="38" y="329"/>
                  </a:lnTo>
                  <a:lnTo>
                    <a:pt x="39" y="359"/>
                  </a:lnTo>
                  <a:lnTo>
                    <a:pt x="43" y="389"/>
                  </a:lnTo>
                  <a:lnTo>
                    <a:pt x="51" y="417"/>
                  </a:lnTo>
                  <a:lnTo>
                    <a:pt x="60" y="444"/>
                  </a:lnTo>
                  <a:lnTo>
                    <a:pt x="73" y="468"/>
                  </a:lnTo>
                  <a:lnTo>
                    <a:pt x="87" y="492"/>
                  </a:lnTo>
                  <a:lnTo>
                    <a:pt x="105" y="515"/>
                  </a:lnTo>
                  <a:lnTo>
                    <a:pt x="124" y="535"/>
                  </a:lnTo>
                  <a:lnTo>
                    <a:pt x="144" y="554"/>
                  </a:lnTo>
                  <a:lnTo>
                    <a:pt x="167" y="571"/>
                  </a:lnTo>
                  <a:lnTo>
                    <a:pt x="191" y="586"/>
                  </a:lnTo>
                  <a:lnTo>
                    <a:pt x="215" y="598"/>
                  </a:lnTo>
                  <a:lnTo>
                    <a:pt x="242" y="607"/>
                  </a:lnTo>
                  <a:lnTo>
                    <a:pt x="270" y="616"/>
                  </a:lnTo>
                  <a:lnTo>
                    <a:pt x="299" y="620"/>
                  </a:lnTo>
                  <a:lnTo>
                    <a:pt x="329" y="621"/>
                  </a:lnTo>
                  <a:lnTo>
                    <a:pt x="329" y="621"/>
                  </a:lnTo>
                  <a:lnTo>
                    <a:pt x="359" y="620"/>
                  </a:lnTo>
                  <a:lnTo>
                    <a:pt x="387" y="616"/>
                  </a:lnTo>
                  <a:lnTo>
                    <a:pt x="415" y="607"/>
                  </a:lnTo>
                  <a:lnTo>
                    <a:pt x="442" y="598"/>
                  </a:lnTo>
                  <a:lnTo>
                    <a:pt x="467" y="586"/>
                  </a:lnTo>
                  <a:lnTo>
                    <a:pt x="491" y="571"/>
                  </a:lnTo>
                  <a:lnTo>
                    <a:pt x="514" y="554"/>
                  </a:lnTo>
                  <a:lnTo>
                    <a:pt x="534" y="535"/>
                  </a:lnTo>
                  <a:lnTo>
                    <a:pt x="553" y="515"/>
                  </a:lnTo>
                  <a:lnTo>
                    <a:pt x="569" y="492"/>
                  </a:lnTo>
                  <a:lnTo>
                    <a:pt x="584" y="468"/>
                  </a:lnTo>
                  <a:lnTo>
                    <a:pt x="596" y="444"/>
                  </a:lnTo>
                  <a:lnTo>
                    <a:pt x="607" y="417"/>
                  </a:lnTo>
                  <a:lnTo>
                    <a:pt x="614" y="389"/>
                  </a:lnTo>
                  <a:lnTo>
                    <a:pt x="618" y="359"/>
                  </a:lnTo>
                  <a:lnTo>
                    <a:pt x="620" y="329"/>
                  </a:lnTo>
                  <a:lnTo>
                    <a:pt x="620" y="329"/>
                  </a:lnTo>
                  <a:lnTo>
                    <a:pt x="618" y="300"/>
                  </a:lnTo>
                  <a:lnTo>
                    <a:pt x="614" y="272"/>
                  </a:lnTo>
                  <a:lnTo>
                    <a:pt x="607" y="244"/>
                  </a:lnTo>
                  <a:lnTo>
                    <a:pt x="596" y="217"/>
                  </a:lnTo>
                  <a:lnTo>
                    <a:pt x="584" y="191"/>
                  </a:lnTo>
                  <a:lnTo>
                    <a:pt x="569" y="167"/>
                  </a:lnTo>
                  <a:lnTo>
                    <a:pt x="553" y="144"/>
                  </a:lnTo>
                  <a:lnTo>
                    <a:pt x="534" y="124"/>
                  </a:lnTo>
                  <a:lnTo>
                    <a:pt x="514" y="105"/>
                  </a:lnTo>
                  <a:lnTo>
                    <a:pt x="491" y="89"/>
                  </a:lnTo>
                  <a:lnTo>
                    <a:pt x="467" y="74"/>
                  </a:lnTo>
                  <a:lnTo>
                    <a:pt x="442" y="62"/>
                  </a:lnTo>
                  <a:lnTo>
                    <a:pt x="415" y="51"/>
                  </a:lnTo>
                  <a:lnTo>
                    <a:pt x="387" y="45"/>
                  </a:lnTo>
                  <a:lnTo>
                    <a:pt x="359" y="41"/>
                  </a:lnTo>
                  <a:lnTo>
                    <a:pt x="329" y="38"/>
                  </a:lnTo>
                  <a:lnTo>
                    <a:pt x="329" y="38"/>
                  </a:lnTo>
                  <a:close/>
                </a:path>
              </a:pathLst>
            </a:custGeom>
            <a:solidFill>
              <a:schemeClr val="tx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59">
              <a:extLst>
                <a:ext uri="{FF2B5EF4-FFF2-40B4-BE49-F238E27FC236}">
                  <a16:creationId xmlns:a16="http://schemas.microsoft.com/office/drawing/2014/main" id="{E9655A2E-6434-422A-8207-6E56D921C07B}"/>
                </a:ext>
              </a:extLst>
            </p:cNvPr>
            <p:cNvSpPr>
              <a:spLocks/>
            </p:cNvSpPr>
            <p:nvPr/>
          </p:nvSpPr>
          <p:spPr bwMode="auto">
            <a:xfrm>
              <a:off x="1886362" y="2168969"/>
              <a:ext cx="181724" cy="516569"/>
            </a:xfrm>
            <a:custGeom>
              <a:avLst/>
              <a:gdLst>
                <a:gd name="T0" fmla="*/ 113 w 113"/>
                <a:gd name="T1" fmla="*/ 149 h 322"/>
                <a:gd name="T2" fmla="*/ 111 w 113"/>
                <a:gd name="T3" fmla="*/ 139 h 322"/>
                <a:gd name="T4" fmla="*/ 107 w 113"/>
                <a:gd name="T5" fmla="*/ 131 h 322"/>
                <a:gd name="T6" fmla="*/ 63 w 113"/>
                <a:gd name="T7" fmla="*/ 9 h 322"/>
                <a:gd name="T8" fmla="*/ 63 w 113"/>
                <a:gd name="T9" fmla="*/ 5 h 322"/>
                <a:gd name="T10" fmla="*/ 58 w 113"/>
                <a:gd name="T11" fmla="*/ 1 h 322"/>
                <a:gd name="T12" fmla="*/ 55 w 113"/>
                <a:gd name="T13" fmla="*/ 0 h 322"/>
                <a:gd name="T14" fmla="*/ 48 w 113"/>
                <a:gd name="T15" fmla="*/ 2 h 322"/>
                <a:gd name="T16" fmla="*/ 46 w 113"/>
                <a:gd name="T17" fmla="*/ 9 h 322"/>
                <a:gd name="T18" fmla="*/ 46 w 113"/>
                <a:gd name="T19" fmla="*/ 91 h 322"/>
                <a:gd name="T20" fmla="*/ 48 w 113"/>
                <a:gd name="T21" fmla="*/ 96 h 322"/>
                <a:gd name="T22" fmla="*/ 95 w 113"/>
                <a:gd name="T23" fmla="*/ 143 h 322"/>
                <a:gd name="T24" fmla="*/ 95 w 113"/>
                <a:gd name="T25" fmla="*/ 146 h 322"/>
                <a:gd name="T26" fmla="*/ 51 w 113"/>
                <a:gd name="T27" fmla="*/ 165 h 322"/>
                <a:gd name="T28" fmla="*/ 48 w 113"/>
                <a:gd name="T29" fmla="*/ 167 h 322"/>
                <a:gd name="T30" fmla="*/ 46 w 113"/>
                <a:gd name="T31" fmla="*/ 192 h 322"/>
                <a:gd name="T32" fmla="*/ 23 w 113"/>
                <a:gd name="T33" fmla="*/ 202 h 322"/>
                <a:gd name="T34" fmla="*/ 9 w 113"/>
                <a:gd name="T35" fmla="*/ 214 h 322"/>
                <a:gd name="T36" fmla="*/ 5 w 113"/>
                <a:gd name="T37" fmla="*/ 232 h 322"/>
                <a:gd name="T38" fmla="*/ 7 w 113"/>
                <a:gd name="T39" fmla="*/ 240 h 322"/>
                <a:gd name="T40" fmla="*/ 15 w 113"/>
                <a:gd name="T41" fmla="*/ 255 h 322"/>
                <a:gd name="T42" fmla="*/ 46 w 113"/>
                <a:gd name="T43" fmla="*/ 272 h 322"/>
                <a:gd name="T44" fmla="*/ 46 w 113"/>
                <a:gd name="T45" fmla="*/ 290 h 322"/>
                <a:gd name="T46" fmla="*/ 41 w 113"/>
                <a:gd name="T47" fmla="*/ 300 h 322"/>
                <a:gd name="T48" fmla="*/ 31 w 113"/>
                <a:gd name="T49" fmla="*/ 304 h 322"/>
                <a:gd name="T50" fmla="*/ 8 w 113"/>
                <a:gd name="T51" fmla="*/ 304 h 322"/>
                <a:gd name="T52" fmla="*/ 1 w 113"/>
                <a:gd name="T53" fmla="*/ 307 h 322"/>
                <a:gd name="T54" fmla="*/ 0 w 113"/>
                <a:gd name="T55" fmla="*/ 314 h 322"/>
                <a:gd name="T56" fmla="*/ 0 w 113"/>
                <a:gd name="T57" fmla="*/ 317 h 322"/>
                <a:gd name="T58" fmla="*/ 4 w 113"/>
                <a:gd name="T59" fmla="*/ 322 h 322"/>
                <a:gd name="T60" fmla="*/ 31 w 113"/>
                <a:gd name="T61" fmla="*/ 322 h 322"/>
                <a:gd name="T62" fmla="*/ 37 w 113"/>
                <a:gd name="T63" fmla="*/ 322 h 322"/>
                <a:gd name="T64" fmla="*/ 50 w 113"/>
                <a:gd name="T65" fmla="*/ 317 h 322"/>
                <a:gd name="T66" fmla="*/ 58 w 113"/>
                <a:gd name="T67" fmla="*/ 308 h 322"/>
                <a:gd name="T68" fmla="*/ 63 w 113"/>
                <a:gd name="T69" fmla="*/ 296 h 322"/>
                <a:gd name="T70" fmla="*/ 63 w 113"/>
                <a:gd name="T71" fmla="*/ 267 h 322"/>
                <a:gd name="T72" fmla="*/ 62 w 113"/>
                <a:gd name="T73" fmla="*/ 263 h 322"/>
                <a:gd name="T74" fmla="*/ 31 w 113"/>
                <a:gd name="T75" fmla="*/ 245 h 322"/>
                <a:gd name="T76" fmla="*/ 27 w 113"/>
                <a:gd name="T77" fmla="*/ 243 h 322"/>
                <a:gd name="T78" fmla="*/ 23 w 113"/>
                <a:gd name="T79" fmla="*/ 236 h 322"/>
                <a:gd name="T80" fmla="*/ 21 w 113"/>
                <a:gd name="T81" fmla="*/ 232 h 322"/>
                <a:gd name="T82" fmla="*/ 24 w 113"/>
                <a:gd name="T83" fmla="*/ 224 h 322"/>
                <a:gd name="T84" fmla="*/ 31 w 113"/>
                <a:gd name="T85" fmla="*/ 218 h 322"/>
                <a:gd name="T86" fmla="*/ 59 w 113"/>
                <a:gd name="T87" fmla="*/ 204 h 322"/>
                <a:gd name="T88" fmla="*/ 63 w 113"/>
                <a:gd name="T89" fmla="*/ 196 h 322"/>
                <a:gd name="T90" fmla="*/ 101 w 113"/>
                <a:gd name="T91" fmla="*/ 163 h 322"/>
                <a:gd name="T92" fmla="*/ 105 w 113"/>
                <a:gd name="T93" fmla="*/ 162 h 322"/>
                <a:gd name="T94" fmla="*/ 111 w 113"/>
                <a:gd name="T95" fmla="*/ 154 h 322"/>
                <a:gd name="T96" fmla="*/ 113 w 113"/>
                <a:gd name="T97" fmla="*/ 1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322">
                  <a:moveTo>
                    <a:pt x="113" y="149"/>
                  </a:moveTo>
                  <a:lnTo>
                    <a:pt x="113" y="149"/>
                  </a:lnTo>
                  <a:lnTo>
                    <a:pt x="113" y="145"/>
                  </a:lnTo>
                  <a:lnTo>
                    <a:pt x="111" y="139"/>
                  </a:lnTo>
                  <a:lnTo>
                    <a:pt x="110" y="135"/>
                  </a:lnTo>
                  <a:lnTo>
                    <a:pt x="107" y="131"/>
                  </a:lnTo>
                  <a:lnTo>
                    <a:pt x="63" y="87"/>
                  </a:lnTo>
                  <a:lnTo>
                    <a:pt x="63" y="9"/>
                  </a:lnTo>
                  <a:lnTo>
                    <a:pt x="63" y="9"/>
                  </a:lnTo>
                  <a:lnTo>
                    <a:pt x="63" y="5"/>
                  </a:lnTo>
                  <a:lnTo>
                    <a:pt x="60" y="2"/>
                  </a:lnTo>
                  <a:lnTo>
                    <a:pt x="58" y="1"/>
                  </a:lnTo>
                  <a:lnTo>
                    <a:pt x="55" y="0"/>
                  </a:lnTo>
                  <a:lnTo>
                    <a:pt x="55" y="0"/>
                  </a:lnTo>
                  <a:lnTo>
                    <a:pt x="51" y="1"/>
                  </a:lnTo>
                  <a:lnTo>
                    <a:pt x="48" y="2"/>
                  </a:lnTo>
                  <a:lnTo>
                    <a:pt x="47" y="5"/>
                  </a:lnTo>
                  <a:lnTo>
                    <a:pt x="46" y="9"/>
                  </a:lnTo>
                  <a:lnTo>
                    <a:pt x="46" y="91"/>
                  </a:lnTo>
                  <a:lnTo>
                    <a:pt x="46" y="91"/>
                  </a:lnTo>
                  <a:lnTo>
                    <a:pt x="47" y="94"/>
                  </a:lnTo>
                  <a:lnTo>
                    <a:pt x="48" y="96"/>
                  </a:lnTo>
                  <a:lnTo>
                    <a:pt x="95" y="143"/>
                  </a:lnTo>
                  <a:lnTo>
                    <a:pt x="95" y="143"/>
                  </a:lnTo>
                  <a:lnTo>
                    <a:pt x="95" y="146"/>
                  </a:lnTo>
                  <a:lnTo>
                    <a:pt x="95" y="146"/>
                  </a:lnTo>
                  <a:lnTo>
                    <a:pt x="94" y="149"/>
                  </a:lnTo>
                  <a:lnTo>
                    <a:pt x="51" y="165"/>
                  </a:lnTo>
                  <a:lnTo>
                    <a:pt x="51" y="165"/>
                  </a:lnTo>
                  <a:lnTo>
                    <a:pt x="48" y="167"/>
                  </a:lnTo>
                  <a:lnTo>
                    <a:pt x="46" y="173"/>
                  </a:lnTo>
                  <a:lnTo>
                    <a:pt x="46" y="192"/>
                  </a:lnTo>
                  <a:lnTo>
                    <a:pt x="23" y="202"/>
                  </a:lnTo>
                  <a:lnTo>
                    <a:pt x="23" y="202"/>
                  </a:lnTo>
                  <a:lnTo>
                    <a:pt x="15" y="208"/>
                  </a:lnTo>
                  <a:lnTo>
                    <a:pt x="9" y="214"/>
                  </a:lnTo>
                  <a:lnTo>
                    <a:pt x="7" y="223"/>
                  </a:lnTo>
                  <a:lnTo>
                    <a:pt x="5" y="232"/>
                  </a:lnTo>
                  <a:lnTo>
                    <a:pt x="5" y="232"/>
                  </a:lnTo>
                  <a:lnTo>
                    <a:pt x="7" y="240"/>
                  </a:lnTo>
                  <a:lnTo>
                    <a:pt x="9" y="248"/>
                  </a:lnTo>
                  <a:lnTo>
                    <a:pt x="15" y="255"/>
                  </a:lnTo>
                  <a:lnTo>
                    <a:pt x="23" y="260"/>
                  </a:lnTo>
                  <a:lnTo>
                    <a:pt x="46" y="272"/>
                  </a:lnTo>
                  <a:lnTo>
                    <a:pt x="46" y="290"/>
                  </a:lnTo>
                  <a:lnTo>
                    <a:pt x="46" y="290"/>
                  </a:lnTo>
                  <a:lnTo>
                    <a:pt x="46" y="296"/>
                  </a:lnTo>
                  <a:lnTo>
                    <a:pt x="41" y="300"/>
                  </a:lnTo>
                  <a:lnTo>
                    <a:pt x="37" y="304"/>
                  </a:lnTo>
                  <a:lnTo>
                    <a:pt x="31" y="304"/>
                  </a:lnTo>
                  <a:lnTo>
                    <a:pt x="8" y="304"/>
                  </a:lnTo>
                  <a:lnTo>
                    <a:pt x="8" y="304"/>
                  </a:lnTo>
                  <a:lnTo>
                    <a:pt x="4" y="306"/>
                  </a:lnTo>
                  <a:lnTo>
                    <a:pt x="1" y="307"/>
                  </a:lnTo>
                  <a:lnTo>
                    <a:pt x="0" y="310"/>
                  </a:lnTo>
                  <a:lnTo>
                    <a:pt x="0" y="314"/>
                  </a:lnTo>
                  <a:lnTo>
                    <a:pt x="0" y="314"/>
                  </a:lnTo>
                  <a:lnTo>
                    <a:pt x="0" y="317"/>
                  </a:lnTo>
                  <a:lnTo>
                    <a:pt x="1" y="319"/>
                  </a:lnTo>
                  <a:lnTo>
                    <a:pt x="4" y="322"/>
                  </a:lnTo>
                  <a:lnTo>
                    <a:pt x="8" y="322"/>
                  </a:lnTo>
                  <a:lnTo>
                    <a:pt x="31" y="322"/>
                  </a:lnTo>
                  <a:lnTo>
                    <a:pt x="31" y="322"/>
                  </a:lnTo>
                  <a:lnTo>
                    <a:pt x="37" y="322"/>
                  </a:lnTo>
                  <a:lnTo>
                    <a:pt x="44" y="319"/>
                  </a:lnTo>
                  <a:lnTo>
                    <a:pt x="50" y="317"/>
                  </a:lnTo>
                  <a:lnTo>
                    <a:pt x="54" y="312"/>
                  </a:lnTo>
                  <a:lnTo>
                    <a:pt x="58" y="308"/>
                  </a:lnTo>
                  <a:lnTo>
                    <a:pt x="60" y="303"/>
                  </a:lnTo>
                  <a:lnTo>
                    <a:pt x="63" y="296"/>
                  </a:lnTo>
                  <a:lnTo>
                    <a:pt x="63" y="290"/>
                  </a:lnTo>
                  <a:lnTo>
                    <a:pt x="63" y="267"/>
                  </a:lnTo>
                  <a:lnTo>
                    <a:pt x="63" y="267"/>
                  </a:lnTo>
                  <a:lnTo>
                    <a:pt x="62" y="263"/>
                  </a:lnTo>
                  <a:lnTo>
                    <a:pt x="59" y="259"/>
                  </a:lnTo>
                  <a:lnTo>
                    <a:pt x="31" y="245"/>
                  </a:lnTo>
                  <a:lnTo>
                    <a:pt x="31" y="245"/>
                  </a:lnTo>
                  <a:lnTo>
                    <a:pt x="27" y="243"/>
                  </a:lnTo>
                  <a:lnTo>
                    <a:pt x="24" y="240"/>
                  </a:lnTo>
                  <a:lnTo>
                    <a:pt x="23" y="236"/>
                  </a:lnTo>
                  <a:lnTo>
                    <a:pt x="21" y="232"/>
                  </a:lnTo>
                  <a:lnTo>
                    <a:pt x="21" y="232"/>
                  </a:lnTo>
                  <a:lnTo>
                    <a:pt x="23" y="228"/>
                  </a:lnTo>
                  <a:lnTo>
                    <a:pt x="24" y="224"/>
                  </a:lnTo>
                  <a:lnTo>
                    <a:pt x="27" y="221"/>
                  </a:lnTo>
                  <a:lnTo>
                    <a:pt x="31" y="218"/>
                  </a:lnTo>
                  <a:lnTo>
                    <a:pt x="59" y="204"/>
                  </a:lnTo>
                  <a:lnTo>
                    <a:pt x="59" y="204"/>
                  </a:lnTo>
                  <a:lnTo>
                    <a:pt x="62" y="201"/>
                  </a:lnTo>
                  <a:lnTo>
                    <a:pt x="63" y="196"/>
                  </a:lnTo>
                  <a:lnTo>
                    <a:pt x="63" y="178"/>
                  </a:lnTo>
                  <a:lnTo>
                    <a:pt x="101" y="163"/>
                  </a:lnTo>
                  <a:lnTo>
                    <a:pt x="101" y="163"/>
                  </a:lnTo>
                  <a:lnTo>
                    <a:pt x="105" y="162"/>
                  </a:lnTo>
                  <a:lnTo>
                    <a:pt x="109" y="158"/>
                  </a:lnTo>
                  <a:lnTo>
                    <a:pt x="111" y="154"/>
                  </a:lnTo>
                  <a:lnTo>
                    <a:pt x="113" y="149"/>
                  </a:lnTo>
                  <a:lnTo>
                    <a:pt x="113" y="149"/>
                  </a:lnTo>
                  <a:close/>
                </a:path>
              </a:pathLst>
            </a:custGeom>
            <a:solidFill>
              <a:schemeClr val="tx2">
                <a:lumMod val="40000"/>
                <a:lumOff val="60000"/>
              </a:schemeClr>
            </a:solidFill>
            <a:ln w="9525">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60">
              <a:extLst>
                <a:ext uri="{FF2B5EF4-FFF2-40B4-BE49-F238E27FC236}">
                  <a16:creationId xmlns:a16="http://schemas.microsoft.com/office/drawing/2014/main" id="{8692634C-4921-4417-A7D4-9BB8CD496785}"/>
                </a:ext>
              </a:extLst>
            </p:cNvPr>
            <p:cNvSpPr>
              <a:spLocks noEditPoints="1"/>
            </p:cNvSpPr>
            <p:nvPr/>
          </p:nvSpPr>
          <p:spPr bwMode="auto">
            <a:xfrm>
              <a:off x="2078195" y="2211797"/>
              <a:ext cx="384785" cy="336267"/>
            </a:xfrm>
            <a:custGeom>
              <a:avLst/>
              <a:gdLst>
                <a:gd name="T0" fmla="*/ 89 w 258"/>
                <a:gd name="T1" fmla="*/ 0 h 210"/>
                <a:gd name="T2" fmla="*/ 81 w 258"/>
                <a:gd name="T3" fmla="*/ 0 h 210"/>
                <a:gd name="T4" fmla="*/ 66 w 258"/>
                <a:gd name="T5" fmla="*/ 6 h 210"/>
                <a:gd name="T6" fmla="*/ 54 w 258"/>
                <a:gd name="T7" fmla="*/ 17 h 210"/>
                <a:gd name="T8" fmla="*/ 49 w 258"/>
                <a:gd name="T9" fmla="*/ 32 h 210"/>
                <a:gd name="T10" fmla="*/ 47 w 258"/>
                <a:gd name="T11" fmla="*/ 143 h 210"/>
                <a:gd name="T12" fmla="*/ 2 w 258"/>
                <a:gd name="T13" fmla="*/ 201 h 210"/>
                <a:gd name="T14" fmla="*/ 2 w 258"/>
                <a:gd name="T15" fmla="*/ 206 h 210"/>
                <a:gd name="T16" fmla="*/ 3 w 258"/>
                <a:gd name="T17" fmla="*/ 209 h 210"/>
                <a:gd name="T18" fmla="*/ 218 w 258"/>
                <a:gd name="T19" fmla="*/ 210 h 210"/>
                <a:gd name="T20" fmla="*/ 226 w 258"/>
                <a:gd name="T21" fmla="*/ 209 h 210"/>
                <a:gd name="T22" fmla="*/ 241 w 258"/>
                <a:gd name="T23" fmla="*/ 204 h 210"/>
                <a:gd name="T24" fmla="*/ 251 w 258"/>
                <a:gd name="T25" fmla="*/ 192 h 210"/>
                <a:gd name="T26" fmla="*/ 258 w 258"/>
                <a:gd name="T27" fmla="*/ 177 h 210"/>
                <a:gd name="T28" fmla="*/ 258 w 258"/>
                <a:gd name="T29" fmla="*/ 40 h 210"/>
                <a:gd name="T30" fmla="*/ 258 w 258"/>
                <a:gd name="T31" fmla="*/ 32 h 210"/>
                <a:gd name="T32" fmla="*/ 251 w 258"/>
                <a:gd name="T33" fmla="*/ 17 h 210"/>
                <a:gd name="T34" fmla="*/ 241 w 258"/>
                <a:gd name="T35" fmla="*/ 6 h 210"/>
                <a:gd name="T36" fmla="*/ 226 w 258"/>
                <a:gd name="T37" fmla="*/ 0 h 210"/>
                <a:gd name="T38" fmla="*/ 218 w 258"/>
                <a:gd name="T39" fmla="*/ 0 h 210"/>
                <a:gd name="T40" fmla="*/ 109 w 258"/>
                <a:gd name="T41" fmla="*/ 142 h 210"/>
                <a:gd name="T42" fmla="*/ 106 w 258"/>
                <a:gd name="T43" fmla="*/ 142 h 210"/>
                <a:gd name="T44" fmla="*/ 101 w 258"/>
                <a:gd name="T45" fmla="*/ 137 h 210"/>
                <a:gd name="T46" fmla="*/ 101 w 258"/>
                <a:gd name="T47" fmla="*/ 134 h 210"/>
                <a:gd name="T48" fmla="*/ 104 w 258"/>
                <a:gd name="T49" fmla="*/ 128 h 210"/>
                <a:gd name="T50" fmla="*/ 109 w 258"/>
                <a:gd name="T51" fmla="*/ 126 h 210"/>
                <a:gd name="T52" fmla="*/ 196 w 258"/>
                <a:gd name="T53" fmla="*/ 126 h 210"/>
                <a:gd name="T54" fmla="*/ 203 w 258"/>
                <a:gd name="T55" fmla="*/ 128 h 210"/>
                <a:gd name="T56" fmla="*/ 204 w 258"/>
                <a:gd name="T57" fmla="*/ 134 h 210"/>
                <a:gd name="T58" fmla="*/ 204 w 258"/>
                <a:gd name="T59" fmla="*/ 137 h 210"/>
                <a:gd name="T60" fmla="*/ 200 w 258"/>
                <a:gd name="T61" fmla="*/ 142 h 210"/>
                <a:gd name="T62" fmla="*/ 196 w 258"/>
                <a:gd name="T63" fmla="*/ 142 h 210"/>
                <a:gd name="T64" fmla="*/ 112 w 258"/>
                <a:gd name="T65" fmla="*/ 77 h 210"/>
                <a:gd name="T66" fmla="*/ 109 w 258"/>
                <a:gd name="T67" fmla="*/ 76 h 210"/>
                <a:gd name="T68" fmla="*/ 105 w 258"/>
                <a:gd name="T69" fmla="*/ 72 h 210"/>
                <a:gd name="T70" fmla="*/ 104 w 258"/>
                <a:gd name="T71" fmla="*/ 69 h 210"/>
                <a:gd name="T72" fmla="*/ 106 w 258"/>
                <a:gd name="T73" fmla="*/ 64 h 210"/>
                <a:gd name="T74" fmla="*/ 112 w 258"/>
                <a:gd name="T75" fmla="*/ 61 h 210"/>
                <a:gd name="T76" fmla="*/ 200 w 258"/>
                <a:gd name="T77" fmla="*/ 61 h 210"/>
                <a:gd name="T78" fmla="*/ 206 w 258"/>
                <a:gd name="T79" fmla="*/ 64 h 210"/>
                <a:gd name="T80" fmla="*/ 208 w 258"/>
                <a:gd name="T81" fmla="*/ 69 h 210"/>
                <a:gd name="T82" fmla="*/ 207 w 258"/>
                <a:gd name="T83" fmla="*/ 72 h 210"/>
                <a:gd name="T84" fmla="*/ 203 w 258"/>
                <a:gd name="T85" fmla="*/ 76 h 210"/>
                <a:gd name="T86" fmla="*/ 200 w 258"/>
                <a:gd name="T87" fmla="*/ 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210">
                  <a:moveTo>
                    <a:pt x="218" y="0"/>
                  </a:moveTo>
                  <a:lnTo>
                    <a:pt x="89" y="0"/>
                  </a:lnTo>
                  <a:lnTo>
                    <a:pt x="89" y="0"/>
                  </a:lnTo>
                  <a:lnTo>
                    <a:pt x="81" y="0"/>
                  </a:lnTo>
                  <a:lnTo>
                    <a:pt x="73" y="2"/>
                  </a:lnTo>
                  <a:lnTo>
                    <a:pt x="66" y="6"/>
                  </a:lnTo>
                  <a:lnTo>
                    <a:pt x="59" y="12"/>
                  </a:lnTo>
                  <a:lnTo>
                    <a:pt x="54" y="17"/>
                  </a:lnTo>
                  <a:lnTo>
                    <a:pt x="50" y="24"/>
                  </a:lnTo>
                  <a:lnTo>
                    <a:pt x="49" y="32"/>
                  </a:lnTo>
                  <a:lnTo>
                    <a:pt x="47" y="40"/>
                  </a:lnTo>
                  <a:lnTo>
                    <a:pt x="47" y="143"/>
                  </a:lnTo>
                  <a:lnTo>
                    <a:pt x="2" y="201"/>
                  </a:lnTo>
                  <a:lnTo>
                    <a:pt x="2" y="201"/>
                  </a:lnTo>
                  <a:lnTo>
                    <a:pt x="0" y="204"/>
                  </a:lnTo>
                  <a:lnTo>
                    <a:pt x="2" y="206"/>
                  </a:lnTo>
                  <a:lnTo>
                    <a:pt x="2" y="206"/>
                  </a:lnTo>
                  <a:lnTo>
                    <a:pt x="3" y="209"/>
                  </a:lnTo>
                  <a:lnTo>
                    <a:pt x="7" y="210"/>
                  </a:lnTo>
                  <a:lnTo>
                    <a:pt x="218" y="210"/>
                  </a:lnTo>
                  <a:lnTo>
                    <a:pt x="218" y="210"/>
                  </a:lnTo>
                  <a:lnTo>
                    <a:pt x="226" y="209"/>
                  </a:lnTo>
                  <a:lnTo>
                    <a:pt x="234" y="206"/>
                  </a:lnTo>
                  <a:lnTo>
                    <a:pt x="241" y="204"/>
                  </a:lnTo>
                  <a:lnTo>
                    <a:pt x="246" y="198"/>
                  </a:lnTo>
                  <a:lnTo>
                    <a:pt x="251" y="192"/>
                  </a:lnTo>
                  <a:lnTo>
                    <a:pt x="255" y="185"/>
                  </a:lnTo>
                  <a:lnTo>
                    <a:pt x="258" y="177"/>
                  </a:lnTo>
                  <a:lnTo>
                    <a:pt x="258" y="169"/>
                  </a:lnTo>
                  <a:lnTo>
                    <a:pt x="258" y="40"/>
                  </a:lnTo>
                  <a:lnTo>
                    <a:pt x="258" y="40"/>
                  </a:lnTo>
                  <a:lnTo>
                    <a:pt x="258" y="32"/>
                  </a:lnTo>
                  <a:lnTo>
                    <a:pt x="255" y="24"/>
                  </a:lnTo>
                  <a:lnTo>
                    <a:pt x="251" y="17"/>
                  </a:lnTo>
                  <a:lnTo>
                    <a:pt x="246" y="12"/>
                  </a:lnTo>
                  <a:lnTo>
                    <a:pt x="241" y="6"/>
                  </a:lnTo>
                  <a:lnTo>
                    <a:pt x="234" y="2"/>
                  </a:lnTo>
                  <a:lnTo>
                    <a:pt x="226" y="0"/>
                  </a:lnTo>
                  <a:lnTo>
                    <a:pt x="218" y="0"/>
                  </a:lnTo>
                  <a:lnTo>
                    <a:pt x="218" y="0"/>
                  </a:lnTo>
                  <a:close/>
                  <a:moveTo>
                    <a:pt x="196" y="142"/>
                  </a:moveTo>
                  <a:lnTo>
                    <a:pt x="109" y="142"/>
                  </a:lnTo>
                  <a:lnTo>
                    <a:pt x="109" y="142"/>
                  </a:lnTo>
                  <a:lnTo>
                    <a:pt x="106" y="142"/>
                  </a:lnTo>
                  <a:lnTo>
                    <a:pt x="104" y="139"/>
                  </a:lnTo>
                  <a:lnTo>
                    <a:pt x="101" y="137"/>
                  </a:lnTo>
                  <a:lnTo>
                    <a:pt x="101" y="134"/>
                  </a:lnTo>
                  <a:lnTo>
                    <a:pt x="101" y="134"/>
                  </a:lnTo>
                  <a:lnTo>
                    <a:pt x="101" y="131"/>
                  </a:lnTo>
                  <a:lnTo>
                    <a:pt x="104" y="128"/>
                  </a:lnTo>
                  <a:lnTo>
                    <a:pt x="106" y="126"/>
                  </a:lnTo>
                  <a:lnTo>
                    <a:pt x="109" y="126"/>
                  </a:lnTo>
                  <a:lnTo>
                    <a:pt x="196" y="126"/>
                  </a:lnTo>
                  <a:lnTo>
                    <a:pt x="196" y="126"/>
                  </a:lnTo>
                  <a:lnTo>
                    <a:pt x="200" y="126"/>
                  </a:lnTo>
                  <a:lnTo>
                    <a:pt x="203" y="128"/>
                  </a:lnTo>
                  <a:lnTo>
                    <a:pt x="204" y="131"/>
                  </a:lnTo>
                  <a:lnTo>
                    <a:pt x="204" y="134"/>
                  </a:lnTo>
                  <a:lnTo>
                    <a:pt x="204" y="134"/>
                  </a:lnTo>
                  <a:lnTo>
                    <a:pt x="204" y="137"/>
                  </a:lnTo>
                  <a:lnTo>
                    <a:pt x="203" y="139"/>
                  </a:lnTo>
                  <a:lnTo>
                    <a:pt x="200" y="142"/>
                  </a:lnTo>
                  <a:lnTo>
                    <a:pt x="196" y="142"/>
                  </a:lnTo>
                  <a:lnTo>
                    <a:pt x="196" y="142"/>
                  </a:lnTo>
                  <a:close/>
                  <a:moveTo>
                    <a:pt x="200" y="77"/>
                  </a:moveTo>
                  <a:lnTo>
                    <a:pt x="112" y="77"/>
                  </a:lnTo>
                  <a:lnTo>
                    <a:pt x="112" y="77"/>
                  </a:lnTo>
                  <a:lnTo>
                    <a:pt x="109" y="76"/>
                  </a:lnTo>
                  <a:lnTo>
                    <a:pt x="106" y="75"/>
                  </a:lnTo>
                  <a:lnTo>
                    <a:pt x="105" y="72"/>
                  </a:lnTo>
                  <a:lnTo>
                    <a:pt x="104" y="69"/>
                  </a:lnTo>
                  <a:lnTo>
                    <a:pt x="104" y="69"/>
                  </a:lnTo>
                  <a:lnTo>
                    <a:pt x="105" y="67"/>
                  </a:lnTo>
                  <a:lnTo>
                    <a:pt x="106" y="64"/>
                  </a:lnTo>
                  <a:lnTo>
                    <a:pt x="109" y="61"/>
                  </a:lnTo>
                  <a:lnTo>
                    <a:pt x="112" y="61"/>
                  </a:lnTo>
                  <a:lnTo>
                    <a:pt x="200" y="61"/>
                  </a:lnTo>
                  <a:lnTo>
                    <a:pt x="200" y="61"/>
                  </a:lnTo>
                  <a:lnTo>
                    <a:pt x="203" y="61"/>
                  </a:lnTo>
                  <a:lnTo>
                    <a:pt x="206" y="64"/>
                  </a:lnTo>
                  <a:lnTo>
                    <a:pt x="207" y="67"/>
                  </a:lnTo>
                  <a:lnTo>
                    <a:pt x="208" y="69"/>
                  </a:lnTo>
                  <a:lnTo>
                    <a:pt x="208" y="69"/>
                  </a:lnTo>
                  <a:lnTo>
                    <a:pt x="207" y="72"/>
                  </a:lnTo>
                  <a:lnTo>
                    <a:pt x="206" y="75"/>
                  </a:lnTo>
                  <a:lnTo>
                    <a:pt x="203" y="76"/>
                  </a:lnTo>
                  <a:lnTo>
                    <a:pt x="200" y="77"/>
                  </a:lnTo>
                  <a:lnTo>
                    <a:pt x="200" y="77"/>
                  </a:lnTo>
                  <a:close/>
                </a:path>
              </a:pathLst>
            </a:custGeom>
            <a:solidFill>
              <a:schemeClr val="tx2">
                <a:lumMod val="40000"/>
                <a:lumOff val="60000"/>
              </a:schemeClr>
            </a:solidFill>
            <a:ln w="9525">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09825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4D56D1-2467-4AA2-9264-935EBCB33055}"/>
              </a:ext>
            </a:extLst>
          </p:cNvPr>
          <p:cNvSpPr txBox="1"/>
          <p:nvPr/>
        </p:nvSpPr>
        <p:spPr>
          <a:xfrm>
            <a:off x="544884" y="2738554"/>
            <a:ext cx="4250636" cy="461665"/>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defTabSz="889000" fontAlgn="base">
              <a:spcBef>
                <a:spcPct val="0"/>
              </a:spcBef>
              <a:spcAft>
                <a:spcPct val="0"/>
              </a:spcAft>
              <a:defRPr sz="2400" b="1">
                <a:solidFill>
                  <a:schemeClr val="tx2"/>
                </a:solidFill>
                <a:latin typeface="+mj-lt"/>
                <a:ea typeface="+mj-ea"/>
                <a:cs typeface="+mj-cs"/>
              </a:defRPr>
            </a:lvl1pPr>
            <a:lvl2pPr defTabSz="889000" fontAlgn="base">
              <a:spcBef>
                <a:spcPct val="0"/>
              </a:spcBef>
              <a:spcAft>
                <a:spcPct val="0"/>
              </a:spcAft>
              <a:defRPr sz="2400" b="1">
                <a:solidFill>
                  <a:schemeClr val="tx2"/>
                </a:solidFill>
                <a:latin typeface="Trebuchet MS" pitchFamily="34" charset="0"/>
                <a:cs typeface="Arial" charset="0"/>
              </a:defRPr>
            </a:lvl2pPr>
            <a:lvl3pPr defTabSz="889000" fontAlgn="base">
              <a:spcBef>
                <a:spcPct val="0"/>
              </a:spcBef>
              <a:spcAft>
                <a:spcPct val="0"/>
              </a:spcAft>
              <a:defRPr sz="2400" b="1">
                <a:solidFill>
                  <a:schemeClr val="tx2"/>
                </a:solidFill>
                <a:latin typeface="Trebuchet MS" pitchFamily="34" charset="0"/>
                <a:cs typeface="Arial" charset="0"/>
              </a:defRPr>
            </a:lvl3pPr>
            <a:lvl4pPr defTabSz="889000" fontAlgn="base">
              <a:spcBef>
                <a:spcPct val="0"/>
              </a:spcBef>
              <a:spcAft>
                <a:spcPct val="0"/>
              </a:spcAft>
              <a:defRPr sz="2400" b="1">
                <a:solidFill>
                  <a:schemeClr val="tx2"/>
                </a:solidFill>
                <a:latin typeface="Trebuchet MS" pitchFamily="34" charset="0"/>
                <a:cs typeface="Arial" charset="0"/>
              </a:defRPr>
            </a:lvl4pPr>
            <a:lvl5pPr defTabSz="889000" fontAlgn="base">
              <a:spcBef>
                <a:spcPct val="0"/>
              </a:spcBef>
              <a:spcAft>
                <a:spcPct val="0"/>
              </a:spcAft>
              <a:defRPr sz="2400" b="1">
                <a:solidFill>
                  <a:schemeClr val="tx2"/>
                </a:solidFill>
                <a:latin typeface="Trebuchet MS" pitchFamily="34" charset="0"/>
                <a:cs typeface="Arial" charset="0"/>
              </a:defRPr>
            </a:lvl5pPr>
            <a:lvl6pPr marL="457200" defTabSz="889000" fontAlgn="base">
              <a:spcBef>
                <a:spcPct val="0"/>
              </a:spcBef>
              <a:spcAft>
                <a:spcPct val="0"/>
              </a:spcAft>
              <a:defRPr sz="2400" b="1">
                <a:solidFill>
                  <a:schemeClr val="tx2"/>
                </a:solidFill>
                <a:latin typeface="Trebuchet MS" pitchFamily="34" charset="0"/>
                <a:cs typeface="Arial" charset="0"/>
              </a:defRPr>
            </a:lvl6pPr>
            <a:lvl7pPr marL="914400" defTabSz="889000" fontAlgn="base">
              <a:spcBef>
                <a:spcPct val="0"/>
              </a:spcBef>
              <a:spcAft>
                <a:spcPct val="0"/>
              </a:spcAft>
              <a:defRPr sz="2400" b="1">
                <a:solidFill>
                  <a:schemeClr val="tx2"/>
                </a:solidFill>
                <a:latin typeface="Trebuchet MS" pitchFamily="34" charset="0"/>
                <a:cs typeface="Arial" charset="0"/>
              </a:defRPr>
            </a:lvl7pPr>
            <a:lvl8pPr marL="1371600" defTabSz="889000" fontAlgn="base">
              <a:spcBef>
                <a:spcPct val="0"/>
              </a:spcBef>
              <a:spcAft>
                <a:spcPct val="0"/>
              </a:spcAft>
              <a:defRPr sz="2400" b="1">
                <a:solidFill>
                  <a:schemeClr val="tx2"/>
                </a:solidFill>
                <a:latin typeface="Trebuchet MS" pitchFamily="34" charset="0"/>
                <a:cs typeface="Arial" charset="0"/>
              </a:defRPr>
            </a:lvl8pPr>
            <a:lvl9pPr marL="1828800" defTabSz="889000" fontAlgn="base">
              <a:spcBef>
                <a:spcPct val="0"/>
              </a:spcBef>
              <a:spcAft>
                <a:spcPct val="0"/>
              </a:spcAft>
              <a:defRPr sz="2400" b="1">
                <a:solidFill>
                  <a:schemeClr val="tx2"/>
                </a:solidFill>
                <a:latin typeface="Trebuchet MS" pitchFamily="34" charset="0"/>
                <a:cs typeface="Arial" charset="0"/>
              </a:defRPr>
            </a:lvl9pPr>
          </a:lstStyle>
          <a:p>
            <a:pPr marL="0" marR="0" lvl="0" indent="0" algn="l" defTabSz="8890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a:ea typeface="+mj-ea"/>
                <a:cs typeface="+mj-cs"/>
              </a:rPr>
              <a:t>Additional Guidance</a:t>
            </a:r>
          </a:p>
        </p:txBody>
      </p:sp>
      <p:cxnSp>
        <p:nvCxnSpPr>
          <p:cNvPr id="5" name="Straight Connector 4">
            <a:extLst>
              <a:ext uri="{FF2B5EF4-FFF2-40B4-BE49-F238E27FC236}">
                <a16:creationId xmlns:a16="http://schemas.microsoft.com/office/drawing/2014/main" id="{D46AC312-54A0-4700-BD05-1E915CA32EEC}"/>
              </a:ext>
            </a:extLst>
          </p:cNvPr>
          <p:cNvCxnSpPr/>
          <p:nvPr/>
        </p:nvCxnSpPr>
        <p:spPr>
          <a:xfrm>
            <a:off x="465632" y="3363577"/>
            <a:ext cx="32148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93E2FEE-6EC4-482C-B7D2-2543E7023D14}"/>
              </a:ext>
            </a:extLst>
          </p:cNvPr>
          <p:cNvSpPr txBox="1"/>
          <p:nvPr/>
        </p:nvSpPr>
        <p:spPr>
          <a:xfrm>
            <a:off x="676656" y="3526935"/>
            <a:ext cx="4118864" cy="1620795"/>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defTabSz="889000" fontAlgn="base">
              <a:spcBef>
                <a:spcPct val="0"/>
              </a:spcBef>
              <a:spcAft>
                <a:spcPct val="0"/>
              </a:spcAft>
              <a:defRPr sz="2400" b="1">
                <a:solidFill>
                  <a:schemeClr val="tx2"/>
                </a:solidFill>
                <a:latin typeface="+mj-lt"/>
                <a:ea typeface="+mj-ea"/>
                <a:cs typeface="+mj-cs"/>
              </a:defRPr>
            </a:lvl1pPr>
            <a:lvl2pPr defTabSz="889000" fontAlgn="base">
              <a:spcBef>
                <a:spcPct val="0"/>
              </a:spcBef>
              <a:spcAft>
                <a:spcPct val="0"/>
              </a:spcAft>
              <a:defRPr sz="2400" b="1">
                <a:solidFill>
                  <a:schemeClr val="tx2"/>
                </a:solidFill>
                <a:latin typeface="Trebuchet MS" pitchFamily="34" charset="0"/>
                <a:cs typeface="Arial" charset="0"/>
              </a:defRPr>
            </a:lvl2pPr>
            <a:lvl3pPr defTabSz="889000" fontAlgn="base">
              <a:spcBef>
                <a:spcPct val="0"/>
              </a:spcBef>
              <a:spcAft>
                <a:spcPct val="0"/>
              </a:spcAft>
              <a:defRPr sz="2400" b="1">
                <a:solidFill>
                  <a:schemeClr val="tx2"/>
                </a:solidFill>
                <a:latin typeface="Trebuchet MS" pitchFamily="34" charset="0"/>
                <a:cs typeface="Arial" charset="0"/>
              </a:defRPr>
            </a:lvl3pPr>
            <a:lvl4pPr defTabSz="889000" fontAlgn="base">
              <a:spcBef>
                <a:spcPct val="0"/>
              </a:spcBef>
              <a:spcAft>
                <a:spcPct val="0"/>
              </a:spcAft>
              <a:defRPr sz="2400" b="1">
                <a:solidFill>
                  <a:schemeClr val="tx2"/>
                </a:solidFill>
                <a:latin typeface="Trebuchet MS" pitchFamily="34" charset="0"/>
                <a:cs typeface="Arial" charset="0"/>
              </a:defRPr>
            </a:lvl4pPr>
            <a:lvl5pPr defTabSz="889000" fontAlgn="base">
              <a:spcBef>
                <a:spcPct val="0"/>
              </a:spcBef>
              <a:spcAft>
                <a:spcPct val="0"/>
              </a:spcAft>
              <a:defRPr sz="2400" b="1">
                <a:solidFill>
                  <a:schemeClr val="tx2"/>
                </a:solidFill>
                <a:latin typeface="Trebuchet MS" pitchFamily="34" charset="0"/>
                <a:cs typeface="Arial" charset="0"/>
              </a:defRPr>
            </a:lvl5pPr>
            <a:lvl6pPr marL="457200" defTabSz="889000" fontAlgn="base">
              <a:spcBef>
                <a:spcPct val="0"/>
              </a:spcBef>
              <a:spcAft>
                <a:spcPct val="0"/>
              </a:spcAft>
              <a:defRPr sz="2400" b="1">
                <a:solidFill>
                  <a:schemeClr val="tx2"/>
                </a:solidFill>
                <a:latin typeface="Trebuchet MS" pitchFamily="34" charset="0"/>
                <a:cs typeface="Arial" charset="0"/>
              </a:defRPr>
            </a:lvl6pPr>
            <a:lvl7pPr marL="914400" defTabSz="889000" fontAlgn="base">
              <a:spcBef>
                <a:spcPct val="0"/>
              </a:spcBef>
              <a:spcAft>
                <a:spcPct val="0"/>
              </a:spcAft>
              <a:defRPr sz="2400" b="1">
                <a:solidFill>
                  <a:schemeClr val="tx2"/>
                </a:solidFill>
                <a:latin typeface="Trebuchet MS" pitchFamily="34" charset="0"/>
                <a:cs typeface="Arial" charset="0"/>
              </a:defRPr>
            </a:lvl7pPr>
            <a:lvl8pPr marL="1371600" defTabSz="889000" fontAlgn="base">
              <a:spcBef>
                <a:spcPct val="0"/>
              </a:spcBef>
              <a:spcAft>
                <a:spcPct val="0"/>
              </a:spcAft>
              <a:defRPr sz="2400" b="1">
                <a:solidFill>
                  <a:schemeClr val="tx2"/>
                </a:solidFill>
                <a:latin typeface="Trebuchet MS" pitchFamily="34" charset="0"/>
                <a:cs typeface="Arial" charset="0"/>
              </a:defRPr>
            </a:lvl8pPr>
            <a:lvl9pPr marL="1828800" defTabSz="889000" fontAlgn="base">
              <a:spcBef>
                <a:spcPct val="0"/>
              </a:spcBef>
              <a:spcAft>
                <a:spcPct val="0"/>
              </a:spcAft>
              <a:defRPr sz="2400" b="1">
                <a:solidFill>
                  <a:schemeClr val="tx2"/>
                </a:solidFill>
                <a:latin typeface="Trebuchet MS" pitchFamily="34" charset="0"/>
                <a:cs typeface="Arial" charset="0"/>
              </a:defRPr>
            </a:lvl9pPr>
          </a:lstStyle>
          <a:p>
            <a:pPr marL="0" marR="0" lvl="0" indent="0" algn="l" defTabSz="889000" rtl="0" eaLnBrk="1" fontAlgn="base" latinLnBrk="0" hangingPunct="1">
              <a:lnSpc>
                <a:spcPct val="100000"/>
              </a:lnSpc>
              <a:spcBef>
                <a:spcPct val="0"/>
              </a:spcBef>
              <a:spcAft>
                <a:spcPts val="2400"/>
              </a:spcAft>
              <a:buClrTx/>
              <a:buSzTx/>
              <a:buFontTx/>
              <a:buNone/>
              <a:tabLst/>
              <a:defRPr/>
            </a:pPr>
            <a:r>
              <a:rPr lang="en-US" sz="2000">
                <a:solidFill>
                  <a:srgbClr val="000000"/>
                </a:solidFill>
                <a:latin typeface="Arial"/>
              </a:rPr>
              <a:t>Case studies</a:t>
            </a:r>
          </a:p>
          <a:p>
            <a:pPr>
              <a:spcAft>
                <a:spcPts val="2400"/>
              </a:spcAft>
              <a:defRPr/>
            </a:pPr>
            <a:r>
              <a:rPr lang="en-US" sz="2000">
                <a:solidFill>
                  <a:srgbClr val="000000"/>
                </a:solidFill>
                <a:latin typeface="Arial"/>
              </a:rPr>
              <a:t>Liability and risk assessment</a:t>
            </a:r>
          </a:p>
          <a:p>
            <a:pPr>
              <a:spcAft>
                <a:spcPts val="2400"/>
              </a:spcAft>
              <a:defRPr/>
            </a:pPr>
            <a:r>
              <a:rPr lang="en-US" sz="2000">
                <a:solidFill>
                  <a:srgbClr val="000000"/>
                </a:solidFill>
                <a:latin typeface="Arial"/>
                <a:cs typeface="Arial"/>
              </a:rPr>
              <a:t>Delivery models</a:t>
            </a:r>
          </a:p>
          <a:p>
            <a:pPr>
              <a:spcAft>
                <a:spcPts val="2400"/>
              </a:spcAft>
              <a:defRPr/>
            </a:pPr>
            <a:r>
              <a:rPr lang="en-US" sz="2000">
                <a:solidFill>
                  <a:srgbClr val="000000"/>
                </a:solidFill>
                <a:latin typeface="Arial"/>
                <a:cs typeface="Arial"/>
              </a:rPr>
              <a:t>Project methodology examples</a:t>
            </a:r>
          </a:p>
        </p:txBody>
      </p:sp>
    </p:spTree>
    <p:extLst>
      <p:ext uri="{BB962C8B-B14F-4D97-AF65-F5344CB8AC3E}">
        <p14:creationId xmlns:p14="http://schemas.microsoft.com/office/powerpoint/2010/main" val="130625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In-house reuse programme</a:t>
            </a:r>
          </a:p>
        </p:txBody>
      </p:sp>
      <p:grpSp>
        <p:nvGrpSpPr>
          <p:cNvPr id="9" name="Group 8"/>
          <p:cNvGrpSpPr/>
          <p:nvPr/>
        </p:nvGrpSpPr>
        <p:grpSpPr>
          <a:xfrm>
            <a:off x="869733" y="1470083"/>
            <a:ext cx="7586033" cy="367177"/>
            <a:chOff x="326769" y="875080"/>
            <a:chExt cx="5337862" cy="367177"/>
          </a:xfrm>
        </p:grpSpPr>
        <p:grpSp>
          <p:nvGrpSpPr>
            <p:cNvPr id="11" name="Group 10"/>
            <p:cNvGrpSpPr/>
            <p:nvPr/>
          </p:nvGrpSpPr>
          <p:grpSpPr>
            <a:xfrm>
              <a:off x="326769" y="875080"/>
              <a:ext cx="1049224" cy="367177"/>
              <a:chOff x="326770" y="1216857"/>
              <a:chExt cx="1051864" cy="457197"/>
            </a:xfrm>
          </p:grpSpPr>
          <p:sp>
            <p:nvSpPr>
              <p:cNvPr id="12" name="Rectangle 11"/>
              <p:cNvSpPr/>
              <p:nvPr/>
            </p:nvSpPr>
            <p:spPr bwMode="auto">
              <a:xfrm>
                <a:off x="326770" y="1216857"/>
                <a:ext cx="1051864"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lang="en-GB" sz="1200" b="1"/>
                  <a:t>Organisation</a:t>
                </a:r>
                <a:endParaRPr lang="en-GB" sz="1200" b="1" i="0" u="none" strike="noStrike" cap="none" normalizeH="0" baseline="0">
                  <a:solidFill>
                    <a:schemeClr val="tx1"/>
                  </a:solidFill>
                  <a:effectLst/>
                  <a:latin typeface="+mn-lt"/>
                  <a:cs typeface="Arial"/>
                </a:endParaRPr>
              </a:p>
            </p:txBody>
          </p:sp>
          <p:sp>
            <p:nvSpPr>
              <p:cNvPr id="19" name="Rectangle 18"/>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20" name="Rectangle 19"/>
            <p:cNvSpPr/>
            <p:nvPr/>
          </p:nvSpPr>
          <p:spPr bwMode="auto">
            <a:xfrm>
              <a:off x="1378633" y="875080"/>
              <a:ext cx="4285998" cy="367177"/>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r>
                <a:rPr lang="en-GB" sz="1200" b="1" kern="0">
                  <a:solidFill>
                    <a:schemeClr val="accent2">
                      <a:lumMod val="50000"/>
                    </a:schemeClr>
                  </a:solidFill>
                  <a:sym typeface="Arial"/>
                </a:rPr>
                <a:t>Mid and South Essex NHS Foundation Hospital Trust</a:t>
              </a:r>
            </a:p>
          </p:txBody>
        </p:sp>
      </p:grpSp>
      <p:grpSp>
        <p:nvGrpSpPr>
          <p:cNvPr id="4" name="Group 3"/>
          <p:cNvGrpSpPr/>
          <p:nvPr/>
        </p:nvGrpSpPr>
        <p:grpSpPr>
          <a:xfrm>
            <a:off x="868414" y="3987173"/>
            <a:ext cx="7589785" cy="961613"/>
            <a:chOff x="324128" y="3855514"/>
            <a:chExt cx="5331855" cy="1127656"/>
          </a:xfrm>
        </p:grpSpPr>
        <p:grpSp>
          <p:nvGrpSpPr>
            <p:cNvPr id="25" name="Group 24"/>
            <p:cNvGrpSpPr/>
            <p:nvPr/>
          </p:nvGrpSpPr>
          <p:grpSpPr>
            <a:xfrm>
              <a:off x="324128" y="3855516"/>
              <a:ext cx="1051865" cy="1127654"/>
              <a:chOff x="326770" y="1216857"/>
              <a:chExt cx="1006878" cy="457197"/>
            </a:xfrm>
          </p:grpSpPr>
          <p:sp>
            <p:nvSpPr>
              <p:cNvPr id="26" name="Rectangle 25"/>
              <p:cNvSpPr/>
              <p:nvPr/>
            </p:nvSpPr>
            <p:spPr bwMode="auto">
              <a:xfrm>
                <a:off x="326771"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Impact</a:t>
                </a:r>
              </a:p>
            </p:txBody>
          </p:sp>
          <p:sp>
            <p:nvSpPr>
              <p:cNvPr id="27" name="Rectangle 26"/>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28" name="Rectangle 27"/>
            <p:cNvSpPr/>
            <p:nvPr/>
          </p:nvSpPr>
          <p:spPr bwMode="auto">
            <a:xfrm>
              <a:off x="1375993" y="3855514"/>
              <a:ext cx="4279990"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indent="-171450">
                <a:buFont typeface="Arial" panose="020B0604020202020204" pitchFamily="34" charset="0"/>
                <a:buChar char="•"/>
              </a:pPr>
              <a:r>
                <a:rPr lang="en-GB" sz="1200" kern="0">
                  <a:solidFill>
                    <a:srgbClr val="000000"/>
                  </a:solidFill>
                  <a:ea typeface="Open Sans"/>
                  <a:cs typeface="Open Sans"/>
                  <a:sym typeface="Arial"/>
                </a:rPr>
                <a:t>Around 40 walking aids are reused each week</a:t>
              </a:r>
              <a:endParaRPr lang="en-GB" sz="1200" kern="0">
                <a:solidFill>
                  <a:srgbClr val="000000"/>
                </a:solidFill>
                <a:ea typeface="Open Sans"/>
                <a:cs typeface="Open Sans"/>
              </a:endParaRPr>
            </a:p>
            <a:p>
              <a:pPr marL="171450" indent="-171450">
                <a:buFont typeface="Arial" panose="020B0604020202020204" pitchFamily="34" charset="0"/>
                <a:buChar char="•"/>
              </a:pPr>
              <a:r>
                <a:rPr lang="en-GB" sz="1200" kern="0">
                  <a:solidFill>
                    <a:srgbClr val="000000"/>
                  </a:solidFill>
                  <a:ea typeface="Open Sans"/>
                  <a:cs typeface="Open Sans"/>
                  <a:sym typeface="Arial"/>
                </a:rPr>
                <a:t>21% of crutches and 61% of frames are returned</a:t>
              </a:r>
              <a:endParaRPr lang="en-GB" sz="1200" kern="0">
                <a:solidFill>
                  <a:srgbClr val="000000"/>
                </a:solidFill>
                <a:ea typeface="Open Sans"/>
                <a:cs typeface="Open Sans"/>
              </a:endParaRPr>
            </a:p>
            <a:p>
              <a:pPr marL="171450" indent="-171450">
                <a:buFont typeface="Arial" panose="020B0604020202020204" pitchFamily="34" charset="0"/>
                <a:buChar char="•"/>
              </a:pPr>
              <a:r>
                <a:rPr lang="en-GB" sz="1200" kern="0">
                  <a:solidFill>
                    <a:srgbClr val="000000"/>
                  </a:solidFill>
                  <a:ea typeface="Open Sans"/>
                  <a:cs typeface="Open Sans"/>
                  <a:sym typeface="Arial"/>
                </a:rPr>
                <a:t>Reusing more than 3,000 pieces of equipment and saving around £27,000 per year</a:t>
              </a:r>
              <a:endParaRPr lang="en-GB" sz="1200" kern="0">
                <a:solidFill>
                  <a:srgbClr val="000000"/>
                </a:solidFill>
                <a:ea typeface="Open Sans"/>
                <a:cs typeface="Open Sans"/>
              </a:endParaRPr>
            </a:p>
            <a:p>
              <a:pPr marL="171450" indent="-171450">
                <a:buFont typeface="Arial" panose="020B0604020202020204" pitchFamily="34" charset="0"/>
                <a:buChar char="•"/>
              </a:pPr>
              <a:r>
                <a:rPr lang="en-GB" sz="1200" kern="0">
                  <a:solidFill>
                    <a:srgbClr val="000000"/>
                  </a:solidFill>
                  <a:sym typeface="Arial"/>
                </a:rPr>
                <a:t>The refurbishment process is quick and easy, taking one person around 5-10 minutes per walking aid.</a:t>
              </a:r>
              <a:endParaRPr lang="en-GB" sz="1200" kern="0">
                <a:solidFill>
                  <a:srgbClr val="000000"/>
                </a:solidFill>
                <a:cs typeface="Arial"/>
              </a:endParaRPr>
            </a:p>
          </p:txBody>
        </p:sp>
      </p:grpSp>
      <p:grpSp>
        <p:nvGrpSpPr>
          <p:cNvPr id="7" name="Group 6"/>
          <p:cNvGrpSpPr/>
          <p:nvPr/>
        </p:nvGrpSpPr>
        <p:grpSpPr>
          <a:xfrm>
            <a:off x="868413" y="5037323"/>
            <a:ext cx="7589784" cy="1311170"/>
            <a:chOff x="324129" y="5073695"/>
            <a:chExt cx="5340502" cy="1127655"/>
          </a:xfrm>
        </p:grpSpPr>
        <p:grpSp>
          <p:nvGrpSpPr>
            <p:cNvPr id="33" name="Group 32"/>
            <p:cNvGrpSpPr/>
            <p:nvPr/>
          </p:nvGrpSpPr>
          <p:grpSpPr>
            <a:xfrm>
              <a:off x="324129" y="5073696"/>
              <a:ext cx="1051864" cy="1127654"/>
              <a:chOff x="326770" y="1216857"/>
              <a:chExt cx="965003" cy="457197"/>
            </a:xfrm>
          </p:grpSpPr>
          <p:sp>
            <p:nvSpPr>
              <p:cNvPr id="34" name="Rectangle 33"/>
              <p:cNvSpPr/>
              <p:nvPr/>
            </p:nvSpPr>
            <p:spPr bwMode="auto">
              <a:xfrm>
                <a:off x="326770" y="1216857"/>
                <a:ext cx="965003"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Lessons</a:t>
                </a:r>
                <a:r>
                  <a:rPr kumimoji="0" lang="en-GB" sz="1200" b="1" i="0" u="none" strike="noStrike" cap="none" normalizeH="0">
                    <a:effectLst/>
                    <a:latin typeface="+mn-lt"/>
                    <a:cs typeface="+mn-cs"/>
                  </a:rPr>
                  <a:t> learned</a:t>
                </a:r>
                <a:endParaRPr lang="en-GB" sz="1200" b="1" i="0" u="none" strike="noStrike" cap="none" normalizeH="0" baseline="0">
                  <a:effectLst/>
                  <a:latin typeface="+mn-lt"/>
                  <a:cs typeface="Arial"/>
                </a:endParaRPr>
              </a:p>
            </p:txBody>
          </p:sp>
          <p:sp>
            <p:nvSpPr>
              <p:cNvPr id="35" name="Rectangle 34"/>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36" name="Rectangle 35"/>
            <p:cNvSpPr/>
            <p:nvPr/>
          </p:nvSpPr>
          <p:spPr bwMode="auto">
            <a:xfrm>
              <a:off x="1375993" y="5073695"/>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indent="-171450">
                <a:buFont typeface="Arial" panose="020B0604020202020204" pitchFamily="34" charset="0"/>
                <a:buChar char="•"/>
              </a:pPr>
              <a:r>
                <a:rPr lang="en-GB" sz="1200"/>
                <a:t>The reuse scheme needs a clear owner and coordinator</a:t>
              </a:r>
              <a:endParaRPr lang="en-GB" sz="1200">
                <a:cs typeface="Arial"/>
              </a:endParaRPr>
            </a:p>
            <a:p>
              <a:pPr marL="171450" indent="-171450">
                <a:buFont typeface="Arial" panose="020B0604020202020204" pitchFamily="34" charset="0"/>
                <a:buChar char="•"/>
              </a:pPr>
              <a:r>
                <a:rPr lang="en-GB" sz="1200"/>
                <a:t>A dedicated room is needed to inspect and recondition equipment along with a member of staff supporting this work ~5 hrs/</a:t>
              </a:r>
              <a:r>
                <a:rPr lang="en-GB" sz="1200" err="1"/>
                <a:t>wk</a:t>
              </a:r>
              <a:r>
                <a:rPr lang="en-GB" sz="1200"/>
                <a:t> (it is not a resource intensive activity)</a:t>
              </a:r>
              <a:endParaRPr lang="en-GB" sz="1200">
                <a:cs typeface="Arial"/>
              </a:endParaRPr>
            </a:p>
            <a:p>
              <a:pPr marL="171450" indent="-171450">
                <a:buFont typeface="Arial" panose="020B0604020202020204" pitchFamily="34" charset="0"/>
                <a:buChar char="•"/>
              </a:pPr>
              <a:r>
                <a:rPr lang="en-GB" sz="1200"/>
                <a:t>A set and agreed </a:t>
              </a:r>
              <a:r>
                <a:rPr lang="en-GB" sz="1200" i="1"/>
                <a:t>procedures to follow </a:t>
              </a:r>
              <a:r>
                <a:rPr lang="en-GB" sz="1200"/>
                <a:t>simplifies the task and ensures appropriate checks are completed.</a:t>
              </a:r>
              <a:endParaRPr lang="en-GB" sz="1200">
                <a:cs typeface="Arial"/>
              </a:endParaRPr>
            </a:p>
            <a:p>
              <a:pPr marL="171450" indent="-171450">
                <a:buFont typeface="Arial" panose="020B0604020202020204" pitchFamily="34" charset="0"/>
                <a:buChar char="•"/>
              </a:pPr>
              <a:r>
                <a:rPr lang="en-GB" sz="1200"/>
                <a:t>Communicating a simple returns approach to patients is important for success (the team used labels on equipment to encourage patients to return items)</a:t>
              </a:r>
              <a:endParaRPr lang="en-GB" sz="1200">
                <a:cs typeface="Arial"/>
              </a:endParaRPr>
            </a:p>
          </p:txBody>
        </p:sp>
      </p:grpSp>
      <p:grpSp>
        <p:nvGrpSpPr>
          <p:cNvPr id="8" name="Group 7"/>
          <p:cNvGrpSpPr/>
          <p:nvPr/>
        </p:nvGrpSpPr>
        <p:grpSpPr>
          <a:xfrm>
            <a:off x="868414" y="1925796"/>
            <a:ext cx="7589786" cy="972000"/>
            <a:chOff x="324128" y="1394271"/>
            <a:chExt cx="5340503" cy="1127656"/>
          </a:xfrm>
        </p:grpSpPr>
        <p:grpSp>
          <p:nvGrpSpPr>
            <p:cNvPr id="53" name="Group 52"/>
            <p:cNvGrpSpPr/>
            <p:nvPr/>
          </p:nvGrpSpPr>
          <p:grpSpPr>
            <a:xfrm>
              <a:off x="324128" y="1394273"/>
              <a:ext cx="1051865" cy="1127654"/>
              <a:chOff x="326770" y="1216857"/>
              <a:chExt cx="1006878" cy="457197"/>
            </a:xfrm>
          </p:grpSpPr>
          <p:sp>
            <p:nvSpPr>
              <p:cNvPr id="54" name="Rectangle 53"/>
              <p:cNvSpPr/>
              <p:nvPr/>
            </p:nvSpPr>
            <p:spPr bwMode="auto">
              <a:xfrm>
                <a:off x="326771"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Issue</a:t>
                </a:r>
              </a:p>
            </p:txBody>
          </p:sp>
          <p:sp>
            <p:nvSpPr>
              <p:cNvPr id="55" name="Rectangle 54"/>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56" name="Rectangle 55"/>
            <p:cNvSpPr/>
            <p:nvPr/>
          </p:nvSpPr>
          <p:spPr bwMode="auto">
            <a:xfrm>
              <a:off x="1375993" y="1394271"/>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r>
                <a:rPr lang="en-GB" sz="1200" kern="0">
                  <a:solidFill>
                    <a:srgbClr val="000000"/>
                  </a:solidFill>
                  <a:ea typeface="Open Sans"/>
                  <a:cs typeface="Open Sans"/>
                  <a:sym typeface="Arial"/>
                </a:rPr>
                <a:t>Broomfield hospital with over 800 beds and over 6,000 employees treats a variety of injuries and conditions. In a year they spent £60K on walking aids (£24K on walking frames and £36K on crutches), mainly issued through the Therapies Department, who established and coordinated the reuse scheme.</a:t>
              </a:r>
            </a:p>
          </p:txBody>
        </p:sp>
      </p:grpSp>
      <p:grpSp>
        <p:nvGrpSpPr>
          <p:cNvPr id="6" name="Group 5"/>
          <p:cNvGrpSpPr/>
          <p:nvPr/>
        </p:nvGrpSpPr>
        <p:grpSpPr>
          <a:xfrm>
            <a:off x="868414" y="2998624"/>
            <a:ext cx="7589788" cy="900013"/>
            <a:chOff x="324128" y="2637339"/>
            <a:chExt cx="5340503" cy="1143265"/>
          </a:xfrm>
        </p:grpSpPr>
        <p:grpSp>
          <p:nvGrpSpPr>
            <p:cNvPr id="57" name="Group 56"/>
            <p:cNvGrpSpPr/>
            <p:nvPr/>
          </p:nvGrpSpPr>
          <p:grpSpPr>
            <a:xfrm>
              <a:off x="324128" y="2637339"/>
              <a:ext cx="1051865" cy="1127654"/>
              <a:chOff x="326770" y="1216857"/>
              <a:chExt cx="1006878" cy="457197"/>
            </a:xfrm>
          </p:grpSpPr>
          <p:sp>
            <p:nvSpPr>
              <p:cNvPr id="58" name="Rectangle 57"/>
              <p:cNvSpPr/>
              <p:nvPr/>
            </p:nvSpPr>
            <p:spPr bwMode="auto">
              <a:xfrm>
                <a:off x="326771"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Action</a:t>
                </a:r>
              </a:p>
            </p:txBody>
          </p:sp>
          <p:sp>
            <p:nvSpPr>
              <p:cNvPr id="59" name="Rectangle 58"/>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60" name="Rectangle 59"/>
            <p:cNvSpPr/>
            <p:nvPr/>
          </p:nvSpPr>
          <p:spPr bwMode="auto">
            <a:xfrm>
              <a:off x="1375993" y="2652949"/>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r>
                <a:rPr lang="en-GB" sz="1200" kern="0">
                  <a:solidFill>
                    <a:srgbClr val="000000"/>
                  </a:solidFill>
                  <a:ea typeface="Open Sans"/>
                  <a:cs typeface="Open Sans"/>
                  <a:sym typeface="Arial"/>
                </a:rPr>
                <a:t>An equipment return area was established in reception, staff then transfer items to a designated room for cleaning and assessment. A member of staff pairs, inspects them for functionality and faults, cleans them following local agreed SOP, and</a:t>
              </a:r>
              <a:r>
                <a:rPr lang="en-GB" sz="1200" kern="0">
                  <a:solidFill>
                    <a:srgbClr val="000000"/>
                  </a:solidFill>
                  <a:ea typeface="Open Sans"/>
                  <a:cs typeface="Arial"/>
                  <a:sym typeface="Arial"/>
                </a:rPr>
                <a:t> replaces worn feet bungs</a:t>
              </a:r>
              <a:r>
                <a:rPr lang="en-GB" sz="1200" kern="0">
                  <a:solidFill>
                    <a:srgbClr val="000000"/>
                  </a:solidFill>
                  <a:ea typeface="Open Sans"/>
                  <a:cs typeface="Open Sans"/>
                  <a:sym typeface="Arial"/>
                </a:rPr>
                <a:t>. Any walking aids that fail the checks are treated as waste and allocated for metal recycling. </a:t>
              </a:r>
              <a:endParaRPr lang="en-GB" sz="1200" kern="0">
                <a:solidFill>
                  <a:srgbClr val="000000"/>
                </a:solidFill>
                <a:sym typeface="Arial"/>
              </a:endParaRPr>
            </a:p>
          </p:txBody>
        </p:sp>
      </p:grpSp>
      <p:sp>
        <p:nvSpPr>
          <p:cNvPr id="3" name="Rectangle: Rounded Corners 2">
            <a:extLst>
              <a:ext uri="{FF2B5EF4-FFF2-40B4-BE49-F238E27FC236}">
                <a16:creationId xmlns:a16="http://schemas.microsoft.com/office/drawing/2014/main" id="{C380080F-9E0E-41D3-B5AD-5CAE4F81EFC4}"/>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BC758420-B5C1-42BE-B935-C27E0B5C43FA}"/>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10" name="Rectangle: Rounded Corners 9">
            <a:extLst>
              <a:ext uri="{FF2B5EF4-FFF2-40B4-BE49-F238E27FC236}">
                <a16:creationId xmlns:a16="http://schemas.microsoft.com/office/drawing/2014/main" id="{B515B129-FA3A-4753-821D-B06A8CAA1F8A}"/>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13" name="Rectangle: Rounded Corners 12">
            <a:extLst>
              <a:ext uri="{FF2B5EF4-FFF2-40B4-BE49-F238E27FC236}">
                <a16:creationId xmlns:a16="http://schemas.microsoft.com/office/drawing/2014/main" id="{C02C0268-37CD-4DF6-A90D-F149E85C6324}"/>
              </a:ext>
            </a:extLst>
          </p:cNvPr>
          <p:cNvSpPr/>
          <p:nvPr/>
        </p:nvSpPr>
        <p:spPr bwMode="auto">
          <a:xfrm>
            <a:off x="-180575" y="4336538"/>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14" name="Rectangle: Rounded Corners 13">
            <a:extLst>
              <a:ext uri="{FF2B5EF4-FFF2-40B4-BE49-F238E27FC236}">
                <a16:creationId xmlns:a16="http://schemas.microsoft.com/office/drawing/2014/main" id="{283A3D28-1CCA-4C14-BCE0-4B76062655AF}"/>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15" name="Text Placeholder 2">
            <a:extLst>
              <a:ext uri="{FF2B5EF4-FFF2-40B4-BE49-F238E27FC236}">
                <a16:creationId xmlns:a16="http://schemas.microsoft.com/office/drawing/2014/main" id="{EA4F87A5-7A26-46F5-927C-AF44D8EA602C}"/>
              </a:ext>
            </a:extLst>
          </p:cNvPr>
          <p:cNvSpPr>
            <a:spLocks noGrp="1"/>
          </p:cNvSpPr>
          <p:nvPr/>
        </p:nvSpPr>
        <p:spPr bwMode="auto">
          <a:xfrm>
            <a:off x="326770" y="749106"/>
            <a:ext cx="9969231" cy="541902"/>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20000"/>
              </a:spcBef>
              <a:spcAft>
                <a:spcPct val="0"/>
              </a:spcAft>
              <a:defRPr lang="en-US" sz="1400" b="0" kern="0" dirty="0" smtClean="0">
                <a:solidFill>
                  <a:schemeClr val="tx1">
                    <a:lumMod val="50000"/>
                    <a:lumOff val="50000"/>
                  </a:schemeClr>
                </a:solidFill>
                <a:latin typeface="+mj-lt"/>
                <a:ea typeface="+mj-ea"/>
                <a:cs typeface="+mj-cs"/>
              </a:defRPr>
            </a:lvl1pPr>
            <a:lvl2pPr marL="444500" indent="-222250" algn="l" defTabSz="889000" rtl="0" eaLnBrk="1" fontAlgn="base" hangingPunct="1">
              <a:spcBef>
                <a:spcPct val="20000"/>
              </a:spcBef>
              <a:spcAft>
                <a:spcPct val="0"/>
              </a:spcAft>
              <a:buClrTx/>
              <a:buChar char="•"/>
              <a:defRPr lang="en-US" sz="1600" b="0" kern="1200" dirty="0" smtClean="0">
                <a:solidFill>
                  <a:schemeClr val="tx2"/>
                </a:solidFill>
                <a:latin typeface="Trebuchet MS" pitchFamily="34" charset="0"/>
                <a:ea typeface="+mn-ea"/>
                <a:cs typeface="Arial" charset="0"/>
              </a:defRPr>
            </a:lvl2pPr>
            <a:lvl3pPr marL="889000" indent="-222250" algn="l" defTabSz="889000" rtl="0" eaLnBrk="1" fontAlgn="base" hangingPunct="1">
              <a:spcBef>
                <a:spcPct val="20000"/>
              </a:spcBef>
              <a:spcAft>
                <a:spcPct val="0"/>
              </a:spcAft>
              <a:buClrTx/>
              <a:buFont typeface="Arial" panose="020B0604020202020204" pitchFamily="34" charset="0"/>
              <a:buChar char="•"/>
              <a:defRPr lang="en-US" sz="1600" b="0" kern="1200" dirty="0" smtClean="0">
                <a:solidFill>
                  <a:schemeClr val="tx2"/>
                </a:solidFill>
                <a:latin typeface="Trebuchet MS" pitchFamily="34" charset="0"/>
                <a:ea typeface="+mn-ea"/>
                <a:cs typeface="Arial" charset="0"/>
              </a:defRPr>
            </a:lvl3pPr>
            <a:lvl4pPr marL="1338263" indent="-227013" algn="l" defTabSz="889000" rtl="0" eaLnBrk="1" fontAlgn="base" hangingPunct="1">
              <a:spcBef>
                <a:spcPct val="20000"/>
              </a:spcBef>
              <a:spcAft>
                <a:spcPct val="0"/>
              </a:spcAft>
              <a:buClrTx/>
              <a:buFont typeface="Trebuchet MS" pitchFamily="34" charset="0"/>
              <a:buChar char="–"/>
              <a:defRPr lang="en-US" sz="1600" b="0" kern="1200" dirty="0" smtClean="0">
                <a:solidFill>
                  <a:schemeClr val="tx2"/>
                </a:solidFill>
                <a:latin typeface="Trebuchet MS" pitchFamily="34" charset="0"/>
                <a:ea typeface="+mn-ea"/>
                <a:cs typeface="Arial" charset="0"/>
              </a:defRPr>
            </a:lvl4pPr>
            <a:lvl5pPr marL="1998663" indent="-220663" algn="l" defTabSz="889000" rtl="0" eaLnBrk="1" fontAlgn="base" hangingPunct="1">
              <a:spcBef>
                <a:spcPct val="20000"/>
              </a:spcBef>
              <a:spcAft>
                <a:spcPct val="0"/>
              </a:spcAft>
              <a:buClrTx/>
              <a:buFont typeface="Trebuchet MS" pitchFamily="34" charset="0"/>
              <a:buChar char="–"/>
              <a:defRPr lang="en-GB" sz="1600" b="0" kern="1200" dirty="0">
                <a:solidFill>
                  <a:schemeClr val="tx2"/>
                </a:solidFill>
                <a:latin typeface="Trebuchet MS" pitchFamily="34" charset="0"/>
                <a:ea typeface="+mn-ea"/>
                <a:cs typeface="Arial" charset="0"/>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a:t>Mid Essex Hospital Trust achieved a 40% return rate through its Walking Aids reuse programme, which involves staff inspecting, cleaning and repairing equipment onsite, saving around £25,000.</a:t>
            </a:r>
            <a:endParaRPr lang="en-GB">
              <a:cs typeface="Arial"/>
            </a:endParaRPr>
          </a:p>
        </p:txBody>
      </p:sp>
      <p:pic>
        <p:nvPicPr>
          <p:cNvPr id="16" name="Picture 16" descr="A picture containing sky, grass, outdoor, playground&#10;&#10;Description automatically generated">
            <a:extLst>
              <a:ext uri="{FF2B5EF4-FFF2-40B4-BE49-F238E27FC236}">
                <a16:creationId xmlns:a16="http://schemas.microsoft.com/office/drawing/2014/main" id="{D8FC4FB7-E60D-43A9-A943-7205AEA53CAD}"/>
              </a:ext>
            </a:extLst>
          </p:cNvPr>
          <p:cNvPicPr>
            <a:picLocks noChangeAspect="1"/>
          </p:cNvPicPr>
          <p:nvPr/>
        </p:nvPicPr>
        <p:blipFill>
          <a:blip r:embed="rId3"/>
          <a:stretch>
            <a:fillRect/>
          </a:stretch>
        </p:blipFill>
        <p:spPr>
          <a:xfrm>
            <a:off x="8632722" y="4023852"/>
            <a:ext cx="3259393" cy="1465006"/>
          </a:xfrm>
          <a:prstGeom prst="rect">
            <a:avLst/>
          </a:prstGeom>
        </p:spPr>
      </p:pic>
      <p:pic>
        <p:nvPicPr>
          <p:cNvPr id="17" name="Picture 11" descr="Graphical user interface, application&#10;&#10;Description automatically generated">
            <a:extLst>
              <a:ext uri="{FF2B5EF4-FFF2-40B4-BE49-F238E27FC236}">
                <a16:creationId xmlns:a16="http://schemas.microsoft.com/office/drawing/2014/main" id="{EC2C73A2-22CC-4BA6-A324-E605170796E2}"/>
              </a:ext>
            </a:extLst>
          </p:cNvPr>
          <p:cNvPicPr>
            <a:picLocks noChangeAspect="1"/>
          </p:cNvPicPr>
          <p:nvPr/>
        </p:nvPicPr>
        <p:blipFill>
          <a:blip r:embed="rId4"/>
          <a:stretch>
            <a:fillRect/>
          </a:stretch>
        </p:blipFill>
        <p:spPr>
          <a:xfrm>
            <a:off x="9004802" y="1965140"/>
            <a:ext cx="2443298" cy="804746"/>
          </a:xfrm>
          <a:prstGeom prst="rect">
            <a:avLst/>
          </a:prstGeom>
        </p:spPr>
      </p:pic>
    </p:spTree>
    <p:extLst>
      <p:ext uri="{BB962C8B-B14F-4D97-AF65-F5344CB8AC3E}">
        <p14:creationId xmlns:p14="http://schemas.microsoft.com/office/powerpoint/2010/main" val="228490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Third-Party Outsourcing</a:t>
            </a:r>
          </a:p>
        </p:txBody>
      </p:sp>
      <p:grpSp>
        <p:nvGrpSpPr>
          <p:cNvPr id="9" name="Group 8"/>
          <p:cNvGrpSpPr/>
          <p:nvPr/>
        </p:nvGrpSpPr>
        <p:grpSpPr>
          <a:xfrm>
            <a:off x="869733" y="1457557"/>
            <a:ext cx="7586033" cy="354887"/>
            <a:chOff x="326769" y="875080"/>
            <a:chExt cx="5337862" cy="367177"/>
          </a:xfrm>
        </p:grpSpPr>
        <p:grpSp>
          <p:nvGrpSpPr>
            <p:cNvPr id="11" name="Group 10"/>
            <p:cNvGrpSpPr/>
            <p:nvPr/>
          </p:nvGrpSpPr>
          <p:grpSpPr>
            <a:xfrm>
              <a:off x="326769" y="875080"/>
              <a:ext cx="1049224" cy="367177"/>
              <a:chOff x="326770" y="1216857"/>
              <a:chExt cx="1051864" cy="457197"/>
            </a:xfrm>
          </p:grpSpPr>
          <p:sp>
            <p:nvSpPr>
              <p:cNvPr id="12" name="Rectangle 11"/>
              <p:cNvSpPr/>
              <p:nvPr/>
            </p:nvSpPr>
            <p:spPr bwMode="auto">
              <a:xfrm>
                <a:off x="326770" y="1216857"/>
                <a:ext cx="1051864"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lang="en-GB" sz="1200" b="1"/>
                  <a:t>Organisation</a:t>
                </a:r>
                <a:endParaRPr lang="en-GB" sz="1200" b="1" i="0" u="none" strike="noStrike" cap="none" normalizeH="0" baseline="0">
                  <a:solidFill>
                    <a:schemeClr val="tx1"/>
                  </a:solidFill>
                  <a:effectLst/>
                  <a:latin typeface="+mn-lt"/>
                  <a:cs typeface="Arial"/>
                </a:endParaRPr>
              </a:p>
            </p:txBody>
          </p:sp>
          <p:sp>
            <p:nvSpPr>
              <p:cNvPr id="19" name="Rectangle 18"/>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20" name="Rectangle 19"/>
            <p:cNvSpPr/>
            <p:nvPr/>
          </p:nvSpPr>
          <p:spPr bwMode="auto">
            <a:xfrm>
              <a:off x="1378633" y="875080"/>
              <a:ext cx="4285998" cy="367177"/>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r>
                <a:rPr lang="en-GB" sz="1200" b="1" kern="0">
                  <a:solidFill>
                    <a:schemeClr val="accent2">
                      <a:lumMod val="50000"/>
                    </a:schemeClr>
                  </a:solidFill>
                  <a:sym typeface="Arial"/>
                </a:rPr>
                <a:t>Medequip</a:t>
              </a:r>
            </a:p>
          </p:txBody>
        </p:sp>
      </p:grpSp>
      <p:grpSp>
        <p:nvGrpSpPr>
          <p:cNvPr id="4" name="Group 3"/>
          <p:cNvGrpSpPr/>
          <p:nvPr/>
        </p:nvGrpSpPr>
        <p:grpSpPr>
          <a:xfrm>
            <a:off x="868414" y="4336538"/>
            <a:ext cx="7589785" cy="1070852"/>
            <a:chOff x="324128" y="3855514"/>
            <a:chExt cx="5340503" cy="1127656"/>
          </a:xfrm>
        </p:grpSpPr>
        <p:grpSp>
          <p:nvGrpSpPr>
            <p:cNvPr id="25" name="Group 24"/>
            <p:cNvGrpSpPr/>
            <p:nvPr/>
          </p:nvGrpSpPr>
          <p:grpSpPr>
            <a:xfrm>
              <a:off x="324128" y="3855516"/>
              <a:ext cx="1043217" cy="1127654"/>
              <a:chOff x="326770" y="1216857"/>
              <a:chExt cx="998600" cy="457197"/>
            </a:xfrm>
          </p:grpSpPr>
          <p:sp>
            <p:nvSpPr>
              <p:cNvPr id="26" name="Rectangle 25"/>
              <p:cNvSpPr/>
              <p:nvPr/>
            </p:nvSpPr>
            <p:spPr bwMode="auto">
              <a:xfrm>
                <a:off x="326771" y="1216857"/>
                <a:ext cx="998599" cy="452343"/>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050" b="1" i="0" u="none" strike="noStrike" cap="none" normalizeH="0" baseline="0">
                    <a:solidFill>
                      <a:schemeClr val="tx1"/>
                    </a:solidFill>
                    <a:effectLst/>
                    <a:latin typeface="+mn-lt"/>
                    <a:cs typeface="+mn-cs"/>
                  </a:rPr>
                  <a:t>Impact</a:t>
                </a:r>
              </a:p>
            </p:txBody>
          </p:sp>
          <p:sp>
            <p:nvSpPr>
              <p:cNvPr id="27" name="Rectangle 26"/>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28" name="Rectangle 27"/>
            <p:cNvSpPr/>
            <p:nvPr/>
          </p:nvSpPr>
          <p:spPr bwMode="auto">
            <a:xfrm>
              <a:off x="1375993" y="3855514"/>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r>
                <a:rPr lang="en-GB" sz="1200" kern="0" err="1"/>
                <a:t>Medequip</a:t>
              </a:r>
              <a:r>
                <a:rPr lang="en-GB" sz="1200" kern="0"/>
                <a:t> developed its ’Return, Reuse, Recycle’ campaign in partnership with West Suffolk NHS Trust, increasing rates of return significantly and rolling the approach out in other areas. Some 77% of West Suffolk's equipment is successfully returned – (higher than the 55% national average) of which 91% is reused. More detail on the </a:t>
              </a:r>
              <a:r>
                <a:rPr lang="en-GB" sz="1200" kern="0" err="1"/>
                <a:t>Medequip</a:t>
              </a:r>
              <a:r>
                <a:rPr lang="en-GB" sz="1200" kern="0"/>
                <a:t> process can be found </a:t>
              </a:r>
              <a:r>
                <a:rPr lang="en-GB" sz="1200" kern="0">
                  <a:hlinkClick r:id="rId3"/>
                </a:rPr>
                <a:t>here</a:t>
              </a:r>
              <a:r>
                <a:rPr lang="en-GB" sz="1200" kern="0"/>
                <a:t>.</a:t>
              </a:r>
            </a:p>
          </p:txBody>
        </p:sp>
      </p:grpSp>
      <p:grpSp>
        <p:nvGrpSpPr>
          <p:cNvPr id="8" name="Group 7"/>
          <p:cNvGrpSpPr/>
          <p:nvPr/>
        </p:nvGrpSpPr>
        <p:grpSpPr>
          <a:xfrm>
            <a:off x="868414" y="1874331"/>
            <a:ext cx="7589786" cy="971999"/>
            <a:chOff x="324128" y="1394271"/>
            <a:chExt cx="5340503" cy="1127656"/>
          </a:xfrm>
        </p:grpSpPr>
        <p:grpSp>
          <p:nvGrpSpPr>
            <p:cNvPr id="53" name="Group 52"/>
            <p:cNvGrpSpPr/>
            <p:nvPr/>
          </p:nvGrpSpPr>
          <p:grpSpPr>
            <a:xfrm>
              <a:off x="324128" y="1394273"/>
              <a:ext cx="1051865" cy="1127654"/>
              <a:chOff x="326770" y="1216857"/>
              <a:chExt cx="1006878" cy="457197"/>
            </a:xfrm>
          </p:grpSpPr>
          <p:sp>
            <p:nvSpPr>
              <p:cNvPr id="54" name="Rectangle 53"/>
              <p:cNvSpPr/>
              <p:nvPr/>
            </p:nvSpPr>
            <p:spPr bwMode="auto">
              <a:xfrm>
                <a:off x="326771"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200" b="1" i="0" u="none" strike="noStrike" cap="none" normalizeH="0" baseline="0">
                    <a:effectLst/>
                    <a:latin typeface="+mn-lt"/>
                    <a:cs typeface="+mn-cs"/>
                  </a:rPr>
                  <a:t>Issue</a:t>
                </a:r>
              </a:p>
            </p:txBody>
          </p:sp>
          <p:sp>
            <p:nvSpPr>
              <p:cNvPr id="55" name="Rectangle 54"/>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56" name="Rectangle 55"/>
            <p:cNvSpPr/>
            <p:nvPr/>
          </p:nvSpPr>
          <p:spPr bwMode="auto">
            <a:xfrm>
              <a:off x="1375993" y="1394271"/>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r>
                <a:rPr lang="en-GB" sz="1200" kern="0" err="1"/>
                <a:t>Medequip</a:t>
              </a:r>
              <a:r>
                <a:rPr lang="en-GB" sz="1200" kern="0"/>
                <a:t> works with local councils and commissioning groups across the UK, supplying equipment ranging from simple walking aids through to sophisticated bed packages. Health authorities and councils spend some £207m in a year on Community Equipment Services. Around 2 million of the 3.5 million items loaned to patients are returned. </a:t>
              </a:r>
              <a:endParaRPr lang="en-GB" sz="1200" kern="0">
                <a:cs typeface="Arial"/>
              </a:endParaRPr>
            </a:p>
          </p:txBody>
        </p:sp>
      </p:grpSp>
      <p:grpSp>
        <p:nvGrpSpPr>
          <p:cNvPr id="6" name="Group 5"/>
          <p:cNvGrpSpPr/>
          <p:nvPr/>
        </p:nvGrpSpPr>
        <p:grpSpPr>
          <a:xfrm>
            <a:off x="868414" y="2918715"/>
            <a:ext cx="7589788" cy="1346818"/>
            <a:chOff x="324128" y="2637336"/>
            <a:chExt cx="5340503" cy="1127657"/>
          </a:xfrm>
        </p:grpSpPr>
        <p:grpSp>
          <p:nvGrpSpPr>
            <p:cNvPr id="57" name="Group 56"/>
            <p:cNvGrpSpPr/>
            <p:nvPr/>
          </p:nvGrpSpPr>
          <p:grpSpPr>
            <a:xfrm>
              <a:off x="324128" y="2637339"/>
              <a:ext cx="1051865" cy="1127654"/>
              <a:chOff x="326770" y="1216857"/>
              <a:chExt cx="1006878" cy="457197"/>
            </a:xfrm>
          </p:grpSpPr>
          <p:sp>
            <p:nvSpPr>
              <p:cNvPr id="58" name="Rectangle 57"/>
              <p:cNvSpPr/>
              <p:nvPr/>
            </p:nvSpPr>
            <p:spPr bwMode="auto">
              <a:xfrm>
                <a:off x="326771" y="1216857"/>
                <a:ext cx="1006877"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050" b="1" i="0" u="none" strike="noStrike" cap="none" normalizeH="0" baseline="0">
                    <a:solidFill>
                      <a:schemeClr val="tx1"/>
                    </a:solidFill>
                    <a:effectLst/>
                    <a:latin typeface="+mn-lt"/>
                    <a:cs typeface="+mn-cs"/>
                  </a:rPr>
                  <a:t>Action</a:t>
                </a:r>
              </a:p>
            </p:txBody>
          </p:sp>
          <p:sp>
            <p:nvSpPr>
              <p:cNvPr id="59" name="Rectangle 58"/>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60" name="Rectangle 59"/>
            <p:cNvSpPr/>
            <p:nvPr/>
          </p:nvSpPr>
          <p:spPr bwMode="auto">
            <a:xfrm>
              <a:off x="1375993" y="2637336"/>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r>
                <a:rPr lang="en-GB" sz="1200" kern="0" err="1"/>
                <a:t>Medequip</a:t>
              </a:r>
              <a:r>
                <a:rPr lang="en-GB" sz="1200" kern="0"/>
                <a:t> collects loaned equipment from designated addresses using 'dual capacity' vehicles, with separate doors and areas for clean and dirty items and antibacterial linings, maximising logistics capabilities and reducing journey numbers. Each item has a unique barcode to track it across the system, manage stock in line with anticipated requirements and providing the customer with returns data. Used equipment is assessed and prepared for reuse, or recycling and salvage of spares where the whole item cannot be reused.</a:t>
              </a:r>
              <a:endParaRPr lang="en-GB" sz="1200" kern="0">
                <a:cs typeface="Arial"/>
              </a:endParaRPr>
            </a:p>
          </p:txBody>
        </p:sp>
      </p:grpSp>
      <p:sp>
        <p:nvSpPr>
          <p:cNvPr id="47" name="Rectangle 46">
            <a:extLst>
              <a:ext uri="{FF2B5EF4-FFF2-40B4-BE49-F238E27FC236}">
                <a16:creationId xmlns:a16="http://schemas.microsoft.com/office/drawing/2014/main" id="{37ACA0B8-CE3E-4C0B-8364-581BA1ED9B30}"/>
              </a:ext>
            </a:extLst>
          </p:cNvPr>
          <p:cNvSpPr/>
          <p:nvPr/>
        </p:nvSpPr>
        <p:spPr bwMode="auto">
          <a:xfrm>
            <a:off x="8837666" y="2333635"/>
            <a:ext cx="2877776" cy="258633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48" name="Rectangle 47">
            <a:extLst>
              <a:ext uri="{FF2B5EF4-FFF2-40B4-BE49-F238E27FC236}">
                <a16:creationId xmlns:a16="http://schemas.microsoft.com/office/drawing/2014/main" id="{5CD931D5-C27A-4C01-BCEA-0E1EAF135301}"/>
              </a:ext>
            </a:extLst>
          </p:cNvPr>
          <p:cNvSpPr/>
          <p:nvPr/>
        </p:nvSpPr>
        <p:spPr>
          <a:xfrm>
            <a:off x="8835919" y="2422974"/>
            <a:ext cx="2870988" cy="1892826"/>
          </a:xfrm>
          <a:prstGeom prst="rect">
            <a:avLst/>
          </a:prstGeom>
        </p:spPr>
        <p:txBody>
          <a:bodyPr wrap="square" lIns="91440" tIns="45720" rIns="91440" bIns="45720" anchor="t">
            <a:spAutoFit/>
          </a:bodyPr>
          <a:lstStyle/>
          <a:p>
            <a:pPr algn="ctr" defTabSz="889000" fontAlgn="base">
              <a:spcAft>
                <a:spcPts val="600"/>
              </a:spcAft>
            </a:pPr>
            <a:r>
              <a:rPr lang="en-GB" sz="1200" b="1">
                <a:solidFill>
                  <a:schemeClr val="accent4"/>
                </a:solidFill>
              </a:rPr>
              <a:t>National Association of Equipment Providers (NAEP)</a:t>
            </a:r>
          </a:p>
          <a:p>
            <a:pPr marL="93345" defTabSz="889000"/>
            <a:endParaRPr lang="en-GB" sz="1100" kern="0">
              <a:solidFill>
                <a:srgbClr val="000000"/>
              </a:solidFill>
              <a:cs typeface="Arial"/>
            </a:endParaRPr>
          </a:p>
          <a:p>
            <a:pPr marL="93345"/>
            <a:r>
              <a:rPr lang="en-GB" sz="1100" kern="0">
                <a:sym typeface="Arial"/>
              </a:rPr>
              <a:t>NAEP is a membership body that supports equipment providers and equipment services.  They can provide details of suppliers offering services.</a:t>
            </a:r>
          </a:p>
          <a:p>
            <a:pPr marL="93345"/>
            <a:endParaRPr lang="en-GB" sz="1100" kern="0">
              <a:sym typeface="Arial"/>
            </a:endParaRPr>
          </a:p>
          <a:p>
            <a:pPr marL="93345"/>
            <a:r>
              <a:rPr lang="en-GB" sz="1100" kern="0">
                <a:sym typeface="Arial"/>
              </a:rPr>
              <a:t>See more information on NAEP</a:t>
            </a:r>
            <a:r>
              <a:rPr lang="en-GB" sz="1100" kern="0">
                <a:sym typeface="Arial"/>
                <a:hlinkClick r:id="rId4"/>
              </a:rPr>
              <a:t> here</a:t>
            </a:r>
            <a:r>
              <a:rPr lang="en-GB" sz="1100" kern="0">
                <a:sym typeface="Arial"/>
              </a:rPr>
              <a:t>.</a:t>
            </a:r>
            <a:endParaRPr lang="en-GB" sz="1100" kern="0">
              <a:cs typeface="Arial"/>
            </a:endParaRPr>
          </a:p>
          <a:p>
            <a:pPr marL="93345"/>
            <a:endParaRPr lang="en-GB" sz="1100" kern="0">
              <a:solidFill>
                <a:srgbClr val="FF0000"/>
              </a:solidFill>
              <a:cs typeface="Arial"/>
            </a:endParaRPr>
          </a:p>
        </p:txBody>
      </p:sp>
      <p:cxnSp>
        <p:nvCxnSpPr>
          <p:cNvPr id="49" name="Straight Connector 48">
            <a:extLst>
              <a:ext uri="{FF2B5EF4-FFF2-40B4-BE49-F238E27FC236}">
                <a16:creationId xmlns:a16="http://schemas.microsoft.com/office/drawing/2014/main" id="{9475D8BD-2963-4021-9BEF-C7B037D7F0C4}"/>
              </a:ext>
            </a:extLst>
          </p:cNvPr>
          <p:cNvCxnSpPr/>
          <p:nvPr/>
        </p:nvCxnSpPr>
        <p:spPr bwMode="auto">
          <a:xfrm>
            <a:off x="9106554" y="2930641"/>
            <a:ext cx="2340000" cy="0"/>
          </a:xfrm>
          <a:prstGeom prst="line">
            <a:avLst/>
          </a:prstGeom>
          <a:noFill/>
          <a:ln w="19050" cap="flat" cmpd="sng" algn="ctr">
            <a:solidFill>
              <a:schemeClr val="tx2"/>
            </a:solidFill>
            <a:prstDash val="solid"/>
            <a:round/>
            <a:headEnd type="none" w="med" len="med"/>
            <a:tailEnd type="none" w="med" len="med"/>
          </a:ln>
          <a:effectLst/>
        </p:spPr>
      </p:cxnSp>
      <p:sp>
        <p:nvSpPr>
          <p:cNvPr id="14" name="Rectangle: Rounded Corners 13">
            <a:extLst>
              <a:ext uri="{FF2B5EF4-FFF2-40B4-BE49-F238E27FC236}">
                <a16:creationId xmlns:a16="http://schemas.microsoft.com/office/drawing/2014/main" id="{E877CC0A-46BA-40D8-9ECB-C2E3CC132146}"/>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15" name="Rectangle: Rounded Corners 14">
            <a:extLst>
              <a:ext uri="{FF2B5EF4-FFF2-40B4-BE49-F238E27FC236}">
                <a16:creationId xmlns:a16="http://schemas.microsoft.com/office/drawing/2014/main" id="{DB6A1762-C820-4AF4-AB6E-FE56D6EAFD74}"/>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16" name="Rectangle: Rounded Corners 15">
            <a:extLst>
              <a:ext uri="{FF2B5EF4-FFF2-40B4-BE49-F238E27FC236}">
                <a16:creationId xmlns:a16="http://schemas.microsoft.com/office/drawing/2014/main" id="{9E4D281B-852A-41AF-8EF1-5BD9CF9ECF74}"/>
              </a:ext>
            </a:extLst>
          </p:cNvPr>
          <p:cNvSpPr/>
          <p:nvPr/>
        </p:nvSpPr>
        <p:spPr bwMode="auto">
          <a:xfrm>
            <a:off x="-180575" y="5350376"/>
            <a:ext cx="725519" cy="972000"/>
          </a:xfrm>
          <a:prstGeom prst="roundRect">
            <a:avLst>
              <a:gd name="adj" fmla="val 20603"/>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17" name="Rectangle: Rounded Corners 16">
            <a:extLst>
              <a:ext uri="{FF2B5EF4-FFF2-40B4-BE49-F238E27FC236}">
                <a16:creationId xmlns:a16="http://schemas.microsoft.com/office/drawing/2014/main" id="{5228E95E-56AF-4CCC-BDFD-B2D1E4C07BAB}"/>
              </a:ext>
            </a:extLst>
          </p:cNvPr>
          <p:cNvSpPr/>
          <p:nvPr/>
        </p:nvSpPr>
        <p:spPr bwMode="auto">
          <a:xfrm>
            <a:off x="-180575" y="4336538"/>
            <a:ext cx="725519" cy="972000"/>
          </a:xfrm>
          <a:prstGeom prst="roundRect">
            <a:avLst>
              <a:gd name="adj" fmla="val 18057"/>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18" name="Rectangle: Rounded Corners 17">
            <a:extLst>
              <a:ext uri="{FF2B5EF4-FFF2-40B4-BE49-F238E27FC236}">
                <a16:creationId xmlns:a16="http://schemas.microsoft.com/office/drawing/2014/main" id="{7EFFCD38-D7C0-4A37-A92B-1762167037C4}"/>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33" name="Text Placeholder 2">
            <a:extLst>
              <a:ext uri="{FF2B5EF4-FFF2-40B4-BE49-F238E27FC236}">
                <a16:creationId xmlns:a16="http://schemas.microsoft.com/office/drawing/2014/main" id="{9A832646-7D61-4E53-B0F0-1B40C0D1751A}"/>
              </a:ext>
            </a:extLst>
          </p:cNvPr>
          <p:cNvSpPr>
            <a:spLocks noGrp="1"/>
          </p:cNvSpPr>
          <p:nvPr/>
        </p:nvSpPr>
        <p:spPr bwMode="auto">
          <a:xfrm>
            <a:off x="326770" y="749106"/>
            <a:ext cx="9969231" cy="541902"/>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20000"/>
              </a:spcBef>
              <a:spcAft>
                <a:spcPct val="0"/>
              </a:spcAft>
              <a:defRPr lang="en-US" sz="1400" b="0" kern="0" dirty="0" smtClean="0">
                <a:solidFill>
                  <a:schemeClr val="tx1">
                    <a:lumMod val="50000"/>
                    <a:lumOff val="50000"/>
                  </a:schemeClr>
                </a:solidFill>
                <a:latin typeface="+mj-lt"/>
                <a:ea typeface="+mj-ea"/>
                <a:cs typeface="+mj-cs"/>
              </a:defRPr>
            </a:lvl1pPr>
            <a:lvl2pPr marL="444500" indent="-222250" algn="l" defTabSz="889000" rtl="0" eaLnBrk="1" fontAlgn="base" hangingPunct="1">
              <a:spcBef>
                <a:spcPct val="20000"/>
              </a:spcBef>
              <a:spcAft>
                <a:spcPct val="0"/>
              </a:spcAft>
              <a:buClrTx/>
              <a:buChar char="•"/>
              <a:defRPr lang="en-US" sz="1600" b="0" kern="1200" dirty="0" smtClean="0">
                <a:solidFill>
                  <a:schemeClr val="tx2"/>
                </a:solidFill>
                <a:latin typeface="Trebuchet MS" pitchFamily="34" charset="0"/>
                <a:ea typeface="+mn-ea"/>
                <a:cs typeface="Arial" charset="0"/>
              </a:defRPr>
            </a:lvl2pPr>
            <a:lvl3pPr marL="889000" indent="-222250" algn="l" defTabSz="889000" rtl="0" eaLnBrk="1" fontAlgn="base" hangingPunct="1">
              <a:spcBef>
                <a:spcPct val="20000"/>
              </a:spcBef>
              <a:spcAft>
                <a:spcPct val="0"/>
              </a:spcAft>
              <a:buClrTx/>
              <a:buFont typeface="Arial" panose="020B0604020202020204" pitchFamily="34" charset="0"/>
              <a:buChar char="•"/>
              <a:defRPr lang="en-US" sz="1600" b="0" kern="1200" dirty="0" smtClean="0">
                <a:solidFill>
                  <a:schemeClr val="tx2"/>
                </a:solidFill>
                <a:latin typeface="Trebuchet MS" pitchFamily="34" charset="0"/>
                <a:ea typeface="+mn-ea"/>
                <a:cs typeface="Arial" charset="0"/>
              </a:defRPr>
            </a:lvl3pPr>
            <a:lvl4pPr marL="1338263" indent="-227013" algn="l" defTabSz="889000" rtl="0" eaLnBrk="1" fontAlgn="base" hangingPunct="1">
              <a:spcBef>
                <a:spcPct val="20000"/>
              </a:spcBef>
              <a:spcAft>
                <a:spcPct val="0"/>
              </a:spcAft>
              <a:buClrTx/>
              <a:buFont typeface="Trebuchet MS" pitchFamily="34" charset="0"/>
              <a:buChar char="–"/>
              <a:defRPr lang="en-US" sz="1600" b="0" kern="1200" dirty="0" smtClean="0">
                <a:solidFill>
                  <a:schemeClr val="tx2"/>
                </a:solidFill>
                <a:latin typeface="Trebuchet MS" pitchFamily="34" charset="0"/>
                <a:ea typeface="+mn-ea"/>
                <a:cs typeface="Arial" charset="0"/>
              </a:defRPr>
            </a:lvl4pPr>
            <a:lvl5pPr marL="1998663" indent="-220663" algn="l" defTabSz="889000" rtl="0" eaLnBrk="1" fontAlgn="base" hangingPunct="1">
              <a:spcBef>
                <a:spcPct val="20000"/>
              </a:spcBef>
              <a:spcAft>
                <a:spcPct val="0"/>
              </a:spcAft>
              <a:buClrTx/>
              <a:buFont typeface="Trebuchet MS" pitchFamily="34" charset="0"/>
              <a:buChar char="–"/>
              <a:defRPr lang="en-GB" sz="1600" b="0" kern="1200" dirty="0">
                <a:solidFill>
                  <a:schemeClr val="tx2"/>
                </a:solidFill>
                <a:latin typeface="Trebuchet MS" pitchFamily="34" charset="0"/>
                <a:ea typeface="+mn-ea"/>
                <a:cs typeface="Arial" charset="0"/>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r>
              <a:rPr lang="en-GB"/>
              <a:t>Third-party equipment providers can collect and prepare items for reuse, with many Trusts using them to manage reuse schemes, providing waste and carbon reductions and financial savings.</a:t>
            </a:r>
            <a:endParaRPr lang="en-GB">
              <a:cs typeface="Arial"/>
            </a:endParaRPr>
          </a:p>
        </p:txBody>
      </p:sp>
      <p:grpSp>
        <p:nvGrpSpPr>
          <p:cNvPr id="5" name="Group 4">
            <a:extLst>
              <a:ext uri="{FF2B5EF4-FFF2-40B4-BE49-F238E27FC236}">
                <a16:creationId xmlns:a16="http://schemas.microsoft.com/office/drawing/2014/main" id="{45E983A3-4B10-43C9-861B-69F00F28FE2F}"/>
              </a:ext>
            </a:extLst>
          </p:cNvPr>
          <p:cNvGrpSpPr/>
          <p:nvPr/>
        </p:nvGrpSpPr>
        <p:grpSpPr>
          <a:xfrm>
            <a:off x="868413" y="5479773"/>
            <a:ext cx="7589784" cy="842603"/>
            <a:chOff x="324129" y="5073694"/>
            <a:chExt cx="5340502" cy="1127656"/>
          </a:xfrm>
        </p:grpSpPr>
        <p:grpSp>
          <p:nvGrpSpPr>
            <p:cNvPr id="35" name="Group 34">
              <a:extLst>
                <a:ext uri="{FF2B5EF4-FFF2-40B4-BE49-F238E27FC236}">
                  <a16:creationId xmlns:a16="http://schemas.microsoft.com/office/drawing/2014/main" id="{A44FEED0-C10E-4CB8-BA2F-B7CF2382BC98}"/>
                </a:ext>
              </a:extLst>
            </p:cNvPr>
            <p:cNvGrpSpPr/>
            <p:nvPr/>
          </p:nvGrpSpPr>
          <p:grpSpPr>
            <a:xfrm>
              <a:off x="324129" y="5073696"/>
              <a:ext cx="1051864" cy="1127654"/>
              <a:chOff x="326770" y="1216857"/>
              <a:chExt cx="965003" cy="457197"/>
            </a:xfrm>
          </p:grpSpPr>
          <p:sp>
            <p:nvSpPr>
              <p:cNvPr id="37" name="Rectangle 36">
                <a:extLst>
                  <a:ext uri="{FF2B5EF4-FFF2-40B4-BE49-F238E27FC236}">
                    <a16:creationId xmlns:a16="http://schemas.microsoft.com/office/drawing/2014/main" id="{F6881893-E492-48BC-BB27-7131ACD5D84B}"/>
                  </a:ext>
                </a:extLst>
              </p:cNvPr>
              <p:cNvSpPr/>
              <p:nvPr/>
            </p:nvSpPr>
            <p:spPr bwMode="auto">
              <a:xfrm>
                <a:off x="326770" y="1216857"/>
                <a:ext cx="965003"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GB" sz="1050" b="1" i="0" u="none" strike="noStrike" cap="none" normalizeH="0" baseline="0">
                    <a:effectLst/>
                    <a:latin typeface="+mn-lt"/>
                    <a:cs typeface="+mn-cs"/>
                  </a:rPr>
                  <a:t>Lessons</a:t>
                </a:r>
                <a:r>
                  <a:rPr kumimoji="0" lang="en-GB" sz="1050" b="1" i="0" u="none" strike="noStrike" cap="none" normalizeH="0">
                    <a:effectLst/>
                    <a:latin typeface="+mn-lt"/>
                    <a:cs typeface="+mn-cs"/>
                  </a:rPr>
                  <a:t> learned </a:t>
                </a:r>
                <a:endParaRPr lang="en-GB" sz="1050" b="1" i="0" u="none" strike="noStrike" cap="none" normalizeH="0" baseline="0">
                  <a:effectLst/>
                  <a:latin typeface="+mn-lt"/>
                  <a:cs typeface="Arial"/>
                </a:endParaRPr>
              </a:p>
            </p:txBody>
          </p:sp>
          <p:sp>
            <p:nvSpPr>
              <p:cNvPr id="38" name="Rectangle 37">
                <a:extLst>
                  <a:ext uri="{FF2B5EF4-FFF2-40B4-BE49-F238E27FC236}">
                    <a16:creationId xmlns:a16="http://schemas.microsoft.com/office/drawing/2014/main" id="{D735F904-3B0A-4FC8-AAD7-430A9ECA3377}"/>
                  </a:ext>
                </a:extLst>
              </p:cNvPr>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36" name="Rectangle 35">
              <a:extLst>
                <a:ext uri="{FF2B5EF4-FFF2-40B4-BE49-F238E27FC236}">
                  <a16:creationId xmlns:a16="http://schemas.microsoft.com/office/drawing/2014/main" id="{B4642BD1-4168-40E6-A590-9651B716F721}"/>
                </a:ext>
              </a:extLst>
            </p:cNvPr>
            <p:cNvSpPr/>
            <p:nvPr/>
          </p:nvSpPr>
          <p:spPr bwMode="auto">
            <a:xfrm>
              <a:off x="1375993" y="5073694"/>
              <a:ext cx="4288638" cy="1127655"/>
            </a:xfrm>
            <a:prstGeom prst="rect">
              <a:avLst/>
            </a:prstGeom>
            <a:no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a:lnSpc>
                  <a:spcPct val="150000"/>
                </a:lnSpc>
              </a:pPr>
              <a:r>
                <a:rPr lang="en-US" sz="1200" kern="0"/>
                <a:t>The general public need to be made aware of the importance of returning these items. </a:t>
              </a:r>
            </a:p>
            <a:p>
              <a:r>
                <a:rPr lang="en-US" sz="1200" kern="0"/>
                <a:t>It needs to be easy to arrange a collection and equipment return locations need to be easily accessible.</a:t>
              </a:r>
              <a:endParaRPr lang="en-GB" sz="1200" kern="0"/>
            </a:p>
          </p:txBody>
        </p:sp>
      </p:grpSp>
    </p:spTree>
    <p:extLst>
      <p:ext uri="{BB962C8B-B14F-4D97-AF65-F5344CB8AC3E}">
        <p14:creationId xmlns:p14="http://schemas.microsoft.com/office/powerpoint/2010/main" val="246552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p:txBody>
          <a:bodyPr/>
          <a:lstStyle/>
          <a:p>
            <a:r>
              <a:rPr lang="en-GB"/>
              <a:t>Liability and risk assessment</a:t>
            </a:r>
          </a:p>
        </p:txBody>
      </p:sp>
      <p:sp>
        <p:nvSpPr>
          <p:cNvPr id="3" name="Text Placeholder 2">
            <a:extLst>
              <a:ext uri="{FF2B5EF4-FFF2-40B4-BE49-F238E27FC236}">
                <a16:creationId xmlns:a16="http://schemas.microsoft.com/office/drawing/2014/main" id="{6B51C6EE-279B-4A32-92F4-D0289E7D6E9B}"/>
              </a:ext>
            </a:extLst>
          </p:cNvPr>
          <p:cNvSpPr>
            <a:spLocks noGrp="1"/>
          </p:cNvSpPr>
          <p:nvPr>
            <p:ph type="body" sz="quarter" idx="12"/>
          </p:nvPr>
        </p:nvSpPr>
        <p:spPr>
          <a:xfrm>
            <a:off x="326770" y="749106"/>
            <a:ext cx="10990023" cy="525222"/>
          </a:xfrm>
        </p:spPr>
        <p:txBody>
          <a:bodyPr/>
          <a:lstStyle/>
          <a:p>
            <a:r>
              <a:rPr lang="en-GB"/>
              <a:t>Liability for defects can arise for manufacturers, importers or Trusts.</a:t>
            </a:r>
            <a:r>
              <a:rPr lang="en-GB">
                <a:ea typeface="+mj-lt"/>
                <a:cs typeface="+mj-lt"/>
              </a:rPr>
              <a:t> </a:t>
            </a:r>
            <a:r>
              <a:rPr lang="en-GB"/>
              <a:t>The risk for a walking aid reuse scheme is low </a:t>
            </a:r>
            <a:r>
              <a:rPr lang="en-GB">
                <a:ea typeface="+mj-lt"/>
                <a:cs typeface="+mj-lt"/>
              </a:rPr>
              <a:t>and should not be a barrier to implementing a scheme when balanced against the significant environmental, health and cost benefits savings.</a:t>
            </a:r>
            <a:r>
              <a:rPr lang="en-GB"/>
              <a:t> </a:t>
            </a:r>
            <a:endParaRPr lang="en-GB">
              <a:cs typeface="Arial"/>
            </a:endParaRPr>
          </a:p>
        </p:txBody>
      </p:sp>
      <p:sp>
        <p:nvSpPr>
          <p:cNvPr id="12" name="Rectangle 11">
            <a:extLst>
              <a:ext uri="{FF2B5EF4-FFF2-40B4-BE49-F238E27FC236}">
                <a16:creationId xmlns:a16="http://schemas.microsoft.com/office/drawing/2014/main" id="{C20E1293-7C3B-4898-83AE-91A067693799}"/>
              </a:ext>
            </a:extLst>
          </p:cNvPr>
          <p:cNvSpPr/>
          <p:nvPr/>
        </p:nvSpPr>
        <p:spPr bwMode="auto">
          <a:xfrm>
            <a:off x="795518" y="5921908"/>
            <a:ext cx="10918872" cy="47013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r>
              <a:rPr lang="en-GB" sz="1400" b="1">
                <a:hlinkClick r:id="rId2"/>
              </a:rPr>
              <a:t>NHS Resolution</a:t>
            </a:r>
            <a:r>
              <a:rPr lang="en-GB" sz="1400" b="1"/>
              <a:t> have stated a Trust/ICS with appropriate indemnity insurance will be covered for a walking aid re-use scheme.</a:t>
            </a:r>
            <a:endParaRPr lang="en-US">
              <a:cs typeface="+mn-cs"/>
            </a:endParaRPr>
          </a:p>
        </p:txBody>
      </p:sp>
      <p:grpSp>
        <p:nvGrpSpPr>
          <p:cNvPr id="15" name="Group 14">
            <a:extLst>
              <a:ext uri="{FF2B5EF4-FFF2-40B4-BE49-F238E27FC236}">
                <a16:creationId xmlns:a16="http://schemas.microsoft.com/office/drawing/2014/main" id="{00868C55-3A62-4BFF-8EB5-35A718A15E51}"/>
              </a:ext>
            </a:extLst>
          </p:cNvPr>
          <p:cNvGrpSpPr/>
          <p:nvPr/>
        </p:nvGrpSpPr>
        <p:grpSpPr>
          <a:xfrm>
            <a:off x="8728041" y="1330854"/>
            <a:ext cx="2984295" cy="4498504"/>
            <a:chOff x="5414893" y="4248364"/>
            <a:chExt cx="6054268" cy="2267378"/>
          </a:xfrm>
        </p:grpSpPr>
        <p:sp>
          <p:nvSpPr>
            <p:cNvPr id="16" name="Rectangle 15">
              <a:extLst>
                <a:ext uri="{FF2B5EF4-FFF2-40B4-BE49-F238E27FC236}">
                  <a16:creationId xmlns:a16="http://schemas.microsoft.com/office/drawing/2014/main" id="{F0362645-83F4-4710-80A8-787BAAF04AF1}"/>
                </a:ext>
              </a:extLst>
            </p:cNvPr>
            <p:cNvSpPr/>
            <p:nvPr/>
          </p:nvSpPr>
          <p:spPr bwMode="auto">
            <a:xfrm>
              <a:off x="5944230" y="4277365"/>
              <a:ext cx="5524931" cy="223837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defTabSz="889000" fontAlgn="base">
                <a:spcAft>
                  <a:spcPts val="600"/>
                </a:spcAft>
              </a:pPr>
              <a:r>
                <a:rPr lang="en-GB" sz="1200" b="1" u="sng">
                  <a:latin typeface="+mj-lt"/>
                </a:rPr>
                <a:t>Potential Liabilities</a:t>
              </a:r>
              <a:endParaRPr lang="en-GB" sz="1200" b="1" u="sng">
                <a:latin typeface="+mj-lt"/>
                <a:cs typeface="Arial"/>
              </a:endParaRPr>
            </a:p>
            <a:p>
              <a:pPr defTabSz="889000" fontAlgn="base">
                <a:spcAft>
                  <a:spcPts val="600"/>
                </a:spcAft>
              </a:pPr>
              <a:r>
                <a:rPr lang="en-GB" sz="1200" b="1">
                  <a:latin typeface="+mj-lt"/>
                </a:rPr>
                <a:t>Strict Product Liability:</a:t>
              </a:r>
              <a:r>
                <a:rPr lang="en-GB" sz="1200">
                  <a:latin typeface="+mj-lt"/>
                </a:rPr>
                <a:t> The Consumer Protection Act 1987 (CPA), liability for damage caused by a defective product. </a:t>
              </a:r>
              <a:endParaRPr lang="en-GB" sz="1200">
                <a:latin typeface="+mj-lt"/>
                <a:cs typeface="Arial"/>
              </a:endParaRPr>
            </a:p>
            <a:p>
              <a:pPr defTabSz="889000" fontAlgn="base">
                <a:spcAft>
                  <a:spcPts val="600"/>
                </a:spcAft>
              </a:pPr>
              <a:r>
                <a:rPr lang="en-GB" sz="1200" b="1">
                  <a:latin typeface="+mj-lt"/>
                </a:rPr>
                <a:t>Negligence: </a:t>
              </a:r>
              <a:r>
                <a:rPr lang="en-GB" sz="1200">
                  <a:latin typeface="+mj-lt"/>
                </a:rPr>
                <a:t>A claimant who has suffered personal injury as a result of a defect may bring a common law action for negligence against the manufacturer and/or the Trust.</a:t>
              </a:r>
              <a:endParaRPr lang="en-GB" sz="1200">
                <a:latin typeface="+mj-lt"/>
                <a:cs typeface="Arial"/>
              </a:endParaRPr>
            </a:p>
            <a:p>
              <a:pPr defTabSz="889000" fontAlgn="base">
                <a:spcAft>
                  <a:spcPts val="600"/>
                </a:spcAft>
              </a:pPr>
              <a:r>
                <a:rPr lang="en-GB" sz="1200" b="1">
                  <a:latin typeface="+mj-lt"/>
                </a:rPr>
                <a:t>Contracts: </a:t>
              </a:r>
              <a:r>
                <a:rPr lang="en-GB" sz="1200">
                  <a:latin typeface="+mj-lt"/>
                </a:rPr>
                <a:t>may manage the liability between the parties and indemnify each other against potential liabilities.</a:t>
              </a:r>
              <a:endParaRPr lang="en-GB" sz="1200">
                <a:latin typeface="+mj-lt"/>
                <a:cs typeface="Arial"/>
              </a:endParaRPr>
            </a:p>
            <a:p>
              <a:pPr defTabSz="889000" fontAlgn="base">
                <a:spcAft>
                  <a:spcPts val="600"/>
                </a:spcAft>
              </a:pPr>
              <a:r>
                <a:rPr lang="en-GB" sz="1200" b="1">
                  <a:latin typeface="+mj-lt"/>
                </a:rPr>
                <a:t>Regulatory: </a:t>
              </a:r>
              <a:r>
                <a:rPr lang="en-GB" sz="1200">
                  <a:latin typeface="+mj-lt"/>
                </a:rPr>
                <a:t>Product safety is regulated and can result in legal action. In most cases the Medical Devices Regulations 2002 (MDR) will apply to Walking Aids. The General Product Safety Regulations 2005 (GPSR) may apply more broadly to products intended for consumer use.</a:t>
              </a:r>
              <a:endParaRPr lang="en-GB" sz="1200">
                <a:latin typeface="+mj-lt"/>
                <a:cs typeface="Arial"/>
              </a:endParaRPr>
            </a:p>
          </p:txBody>
        </p:sp>
        <p:sp>
          <p:nvSpPr>
            <p:cNvPr id="17" name="Rectangle 16">
              <a:extLst>
                <a:ext uri="{FF2B5EF4-FFF2-40B4-BE49-F238E27FC236}">
                  <a16:creationId xmlns:a16="http://schemas.microsoft.com/office/drawing/2014/main" id="{DBAB3B4C-227B-4A6D-AFD4-14D689708331}"/>
                </a:ext>
              </a:extLst>
            </p:cNvPr>
            <p:cNvSpPr/>
            <p:nvPr/>
          </p:nvSpPr>
          <p:spPr bwMode="auto">
            <a:xfrm>
              <a:off x="5414893" y="4248364"/>
              <a:ext cx="91827" cy="2243876"/>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GB" sz="1050" b="1" i="0" u="none" strike="noStrike" cap="none" normalizeH="0" baseline="0">
                <a:solidFill>
                  <a:schemeClr val="tx1"/>
                </a:solidFill>
                <a:effectLst/>
                <a:latin typeface="+mn-lt"/>
                <a:cs typeface="+mn-cs"/>
              </a:endParaRPr>
            </a:p>
          </p:txBody>
        </p:sp>
      </p:grpSp>
      <p:sp>
        <p:nvSpPr>
          <p:cNvPr id="4" name="Rectangle: Rounded Corners 3">
            <a:extLst>
              <a:ext uri="{FF2B5EF4-FFF2-40B4-BE49-F238E27FC236}">
                <a16:creationId xmlns:a16="http://schemas.microsoft.com/office/drawing/2014/main" id="{5EBFFDF8-21BE-4DE6-866D-900AF363D42B}"/>
              </a:ext>
            </a:extLst>
          </p:cNvPr>
          <p:cNvSpPr/>
          <p:nvPr/>
        </p:nvSpPr>
        <p:spPr bwMode="auto">
          <a:xfrm>
            <a:off x="-180575" y="1328055"/>
            <a:ext cx="725519" cy="972000"/>
          </a:xfrm>
          <a:prstGeom prst="roundRect">
            <a:avLst>
              <a:gd name="adj" fmla="val 19330"/>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cs typeface="Arial"/>
              </a:rPr>
              <a:t>Why Reuse</a:t>
            </a:r>
          </a:p>
        </p:txBody>
      </p:sp>
      <p:sp>
        <p:nvSpPr>
          <p:cNvPr id="5" name="Rectangle: Rounded Corners 4">
            <a:extLst>
              <a:ext uri="{FF2B5EF4-FFF2-40B4-BE49-F238E27FC236}">
                <a16:creationId xmlns:a16="http://schemas.microsoft.com/office/drawing/2014/main" id="{B07934C0-6238-44A8-89E5-4DEEF8845FF6}"/>
              </a:ext>
            </a:extLst>
          </p:cNvPr>
          <p:cNvSpPr/>
          <p:nvPr/>
        </p:nvSpPr>
        <p:spPr bwMode="auto">
          <a:xfrm>
            <a:off x="-180575" y="2333635"/>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Roadmap</a:t>
            </a:r>
            <a:endParaRPr lang="en-GB" sz="900" b="1">
              <a:solidFill>
                <a:schemeClr val="bg1"/>
              </a:solidFill>
              <a:cs typeface="Arial"/>
            </a:endParaRPr>
          </a:p>
        </p:txBody>
      </p:sp>
      <p:sp>
        <p:nvSpPr>
          <p:cNvPr id="6" name="Rectangle: Rounded Corners 5">
            <a:extLst>
              <a:ext uri="{FF2B5EF4-FFF2-40B4-BE49-F238E27FC236}">
                <a16:creationId xmlns:a16="http://schemas.microsoft.com/office/drawing/2014/main" id="{6AD7E6BE-C858-4AFE-A3B1-58A2FB0E7D54}"/>
              </a:ext>
            </a:extLst>
          </p:cNvPr>
          <p:cNvSpPr/>
          <p:nvPr/>
        </p:nvSpPr>
        <p:spPr bwMode="auto">
          <a:xfrm>
            <a:off x="-180575" y="5350376"/>
            <a:ext cx="725519" cy="972000"/>
          </a:xfrm>
          <a:prstGeom prst="roundRect">
            <a:avLst>
              <a:gd name="adj" fmla="val 20603"/>
            </a:avLst>
          </a:prstGeom>
          <a:solidFill>
            <a:srgbClr val="0072C6"/>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Additional Guidance</a:t>
            </a:r>
          </a:p>
        </p:txBody>
      </p:sp>
      <p:sp>
        <p:nvSpPr>
          <p:cNvPr id="7" name="Rectangle: Rounded Corners 6">
            <a:extLst>
              <a:ext uri="{FF2B5EF4-FFF2-40B4-BE49-F238E27FC236}">
                <a16:creationId xmlns:a16="http://schemas.microsoft.com/office/drawing/2014/main" id="{C1B59B24-FE3B-4EBE-9B8C-CF725777EBF6}"/>
              </a:ext>
            </a:extLst>
          </p:cNvPr>
          <p:cNvSpPr/>
          <p:nvPr/>
        </p:nvSpPr>
        <p:spPr bwMode="auto">
          <a:xfrm>
            <a:off x="-180575" y="4336538"/>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Case Studies</a:t>
            </a:r>
            <a:endParaRPr lang="en-GB" sz="900" b="1">
              <a:solidFill>
                <a:schemeClr val="bg1"/>
              </a:solidFill>
              <a:cs typeface="Arial"/>
            </a:endParaRPr>
          </a:p>
        </p:txBody>
      </p:sp>
      <p:sp>
        <p:nvSpPr>
          <p:cNvPr id="8" name="Rectangle: Rounded Corners 7">
            <a:extLst>
              <a:ext uri="{FF2B5EF4-FFF2-40B4-BE49-F238E27FC236}">
                <a16:creationId xmlns:a16="http://schemas.microsoft.com/office/drawing/2014/main" id="{F20D4553-51B5-4512-98F9-89627C74C544}"/>
              </a:ext>
            </a:extLst>
          </p:cNvPr>
          <p:cNvSpPr/>
          <p:nvPr/>
        </p:nvSpPr>
        <p:spPr bwMode="auto">
          <a:xfrm>
            <a:off x="-180575" y="3342164"/>
            <a:ext cx="725519" cy="972000"/>
          </a:xfrm>
          <a:prstGeom prst="roundRect">
            <a:avLst>
              <a:gd name="adj" fmla="val 18057"/>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vert" wrap="square" lIns="0" tIns="91440" rIns="0" bIns="91440" numCol="1" spcCol="0" rtlCol="0" fromWordArt="0" anchor="t" anchorCtr="0" forceAA="0" compatLnSpc="1">
            <a:prstTxWarp prst="textNoShape">
              <a:avLst/>
            </a:prstTxWarp>
            <a:noAutofit/>
          </a:bodyPr>
          <a:lstStyle/>
          <a:p>
            <a:pPr algn="ctr" defTabSz="889000" fontAlgn="base"/>
            <a:r>
              <a:rPr lang="en-GB" sz="900" b="1">
                <a:solidFill>
                  <a:schemeClr val="bg1"/>
                </a:solidFill>
              </a:rPr>
              <a:t>Reuse Portfolio</a:t>
            </a:r>
            <a:endParaRPr lang="en-GB" sz="900" b="1" err="1">
              <a:solidFill>
                <a:schemeClr val="bg1"/>
              </a:solidFill>
              <a:cs typeface="Arial"/>
            </a:endParaRPr>
          </a:p>
        </p:txBody>
      </p:sp>
      <p:sp>
        <p:nvSpPr>
          <p:cNvPr id="9" name="Arrow: Pentagon 8">
            <a:extLst>
              <a:ext uri="{FF2B5EF4-FFF2-40B4-BE49-F238E27FC236}">
                <a16:creationId xmlns:a16="http://schemas.microsoft.com/office/drawing/2014/main" id="{441B8316-4D5F-4AFF-A5DC-2555F7D5689D}"/>
              </a:ext>
            </a:extLst>
          </p:cNvPr>
          <p:cNvSpPr/>
          <p:nvPr/>
        </p:nvSpPr>
        <p:spPr bwMode="auto">
          <a:xfrm>
            <a:off x="934154" y="1389513"/>
            <a:ext cx="3940144" cy="383990"/>
          </a:xfrm>
          <a:prstGeom prst="homePlate">
            <a:avLst/>
          </a:prstGeom>
          <a:solidFill>
            <a:srgbClr val="0072C6"/>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defTabSz="889000"/>
            <a:r>
              <a:rPr lang="en-GB" sz="1200" b="1">
                <a:solidFill>
                  <a:schemeClr val="bg1">
                    <a:lumMod val="95000"/>
                  </a:schemeClr>
                </a:solidFill>
                <a:ea typeface="+mn-lt"/>
                <a:cs typeface="+mn-lt"/>
              </a:rPr>
              <a:t>Liability depends on specific circumstances…</a:t>
            </a:r>
            <a:endParaRPr lang="en-GB" sz="1200">
              <a:solidFill>
                <a:schemeClr val="bg1">
                  <a:lumMod val="95000"/>
                </a:schemeClr>
              </a:solidFill>
              <a:ea typeface="+mn-lt"/>
              <a:cs typeface="+mn-lt"/>
            </a:endParaRPr>
          </a:p>
          <a:p>
            <a:pPr defTabSz="889000"/>
            <a:endParaRPr lang="en-GB" sz="1400">
              <a:cs typeface="Arial"/>
            </a:endParaRPr>
          </a:p>
        </p:txBody>
      </p:sp>
      <p:sp>
        <p:nvSpPr>
          <p:cNvPr id="11" name="Rectangle 10">
            <a:extLst>
              <a:ext uri="{FF2B5EF4-FFF2-40B4-BE49-F238E27FC236}">
                <a16:creationId xmlns:a16="http://schemas.microsoft.com/office/drawing/2014/main" id="{1A043705-6DA6-4AA7-93E0-4AB59A715C18}"/>
              </a:ext>
            </a:extLst>
          </p:cNvPr>
          <p:cNvSpPr/>
          <p:nvPr/>
        </p:nvSpPr>
        <p:spPr bwMode="auto">
          <a:xfrm>
            <a:off x="4876801" y="1390290"/>
            <a:ext cx="3847380" cy="382438"/>
          </a:xfrm>
          <a:prstGeom prst="rect">
            <a:avLst/>
          </a:prstGeom>
          <a:solidFill>
            <a:schemeClr val="tx2">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defTabSz="889000" rtl="0" eaLnBrk="1" fontAlgn="base" latinLnBrk="0" hangingPunct="1"/>
            <a:r>
              <a:rPr lang="en-GB" sz="1200" b="1" i="0" u="none" strike="noStrike">
                <a:solidFill>
                  <a:srgbClr val="0D0D0D"/>
                </a:solidFill>
                <a:latin typeface="Arial"/>
                <a:ea typeface="Arial"/>
                <a:cs typeface="Arial"/>
              </a:rPr>
              <a:t>Trusts can mitigate the risk by</a:t>
            </a:r>
            <a:r>
              <a:rPr lang="en-GB" sz="1200" b="1">
                <a:solidFill>
                  <a:srgbClr val="0D0D0D"/>
                </a:solidFill>
                <a:latin typeface="Arial"/>
                <a:ea typeface="Arial"/>
                <a:cs typeface="Arial"/>
              </a:rPr>
              <a:t>...</a:t>
            </a:r>
            <a:r>
              <a:rPr lang="en-GB" sz="1200" b="1" i="0" u="none" strike="noStrike">
                <a:solidFill>
                  <a:srgbClr val="0D0D0D"/>
                </a:solidFill>
                <a:latin typeface="Arial"/>
                <a:ea typeface="Arial"/>
                <a:cs typeface="Arial"/>
              </a:rPr>
              <a:t> </a:t>
            </a:r>
            <a:endParaRPr lang="en-GB" sz="1200" b="0" i="0" u="none" strike="noStrike" cap="none" normalizeH="0" baseline="0" err="1">
              <a:solidFill>
                <a:schemeClr val="tx1"/>
              </a:solidFill>
              <a:effectLst/>
              <a:latin typeface="+mn-lt"/>
              <a:cs typeface="Arial"/>
            </a:endParaRPr>
          </a:p>
        </p:txBody>
      </p:sp>
      <p:sp>
        <p:nvSpPr>
          <p:cNvPr id="23" name="Arrow: Pentagon 22">
            <a:extLst>
              <a:ext uri="{FF2B5EF4-FFF2-40B4-BE49-F238E27FC236}">
                <a16:creationId xmlns:a16="http://schemas.microsoft.com/office/drawing/2014/main" id="{27E0BF52-E8CC-4054-BF5E-9FF1F8B04333}"/>
              </a:ext>
            </a:extLst>
          </p:cNvPr>
          <p:cNvSpPr/>
          <p:nvPr/>
        </p:nvSpPr>
        <p:spPr bwMode="auto">
          <a:xfrm>
            <a:off x="934154" y="1910125"/>
            <a:ext cx="3940144" cy="975143"/>
          </a:xfrm>
          <a:prstGeom prst="homePlate">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defTabSz="889000"/>
            <a:r>
              <a:rPr lang="en-GB" sz="1200">
                <a:solidFill>
                  <a:schemeClr val="tx1">
                    <a:lumMod val="95000"/>
                    <a:lumOff val="5000"/>
                  </a:schemeClr>
                </a:solidFill>
                <a:ea typeface="+mn-lt"/>
                <a:cs typeface="+mn-lt"/>
              </a:rPr>
              <a:t>Is the aid authorised for reuse? Have any conditions and instructions for re-use, maintenance and/or repair been followed?</a:t>
            </a:r>
            <a:endParaRPr lang="en-US">
              <a:solidFill>
                <a:schemeClr val="tx1">
                  <a:lumMod val="95000"/>
                  <a:lumOff val="5000"/>
                </a:schemeClr>
              </a:solidFill>
            </a:endParaRPr>
          </a:p>
        </p:txBody>
      </p:sp>
      <p:sp>
        <p:nvSpPr>
          <p:cNvPr id="25" name="Rectangle 24">
            <a:extLst>
              <a:ext uri="{FF2B5EF4-FFF2-40B4-BE49-F238E27FC236}">
                <a16:creationId xmlns:a16="http://schemas.microsoft.com/office/drawing/2014/main" id="{D78B5226-F750-4393-B7EC-8EC7F45DD602}"/>
              </a:ext>
            </a:extLst>
          </p:cNvPr>
          <p:cNvSpPr/>
          <p:nvPr/>
        </p:nvSpPr>
        <p:spPr bwMode="auto">
          <a:xfrm>
            <a:off x="4876801" y="1899999"/>
            <a:ext cx="3847380" cy="971038"/>
          </a:xfrm>
          <a:prstGeom prst="rect">
            <a:avLst/>
          </a:prstGeom>
          <a:solidFill>
            <a:schemeClr val="bg1">
              <a:lumMod val="95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171450" indent="-171450" defTabSz="889000">
              <a:buFont typeface="Arial,Sans-Serif"/>
              <a:buChar char="•"/>
            </a:pPr>
            <a:r>
              <a:rPr lang="en-GB" sz="1200">
                <a:solidFill>
                  <a:schemeClr val="tx1">
                    <a:lumMod val="95000"/>
                    <a:lumOff val="5000"/>
                  </a:schemeClr>
                </a:solidFill>
                <a:latin typeface="Arial"/>
                <a:ea typeface="+mn-lt"/>
                <a:cs typeface="Arial"/>
              </a:rPr>
              <a:t>Only issue devices intended for reuse (</a:t>
            </a:r>
            <a:r>
              <a:rPr lang="en-GB" sz="1200">
                <a:solidFill>
                  <a:schemeClr val="tx1">
                    <a:lumMod val="95000"/>
                    <a:lumOff val="5000"/>
                  </a:schemeClr>
                </a:solidFill>
                <a:latin typeface="Arial"/>
                <a:ea typeface="+mn-lt"/>
                <a:cs typeface="Arial"/>
                <a:hlinkClick r:id="rId3"/>
              </a:rPr>
              <a:t>NHS Supply catalogue</a:t>
            </a:r>
            <a:r>
              <a:rPr lang="en-GB" sz="1200">
                <a:solidFill>
                  <a:schemeClr val="tx1">
                    <a:lumMod val="95000"/>
                    <a:lumOff val="5000"/>
                  </a:schemeClr>
                </a:solidFill>
                <a:latin typeface="Arial"/>
                <a:ea typeface="+mn-lt"/>
                <a:cs typeface="Arial"/>
              </a:rPr>
              <a:t> crutches: </a:t>
            </a:r>
            <a:r>
              <a:rPr lang="en-GB" sz="1200">
                <a:solidFill>
                  <a:schemeClr val="tx1">
                    <a:lumMod val="95000"/>
                    <a:lumOff val="5000"/>
                  </a:schemeClr>
                </a:solidFill>
                <a:latin typeface="+mj-lt"/>
                <a:ea typeface="+mn-lt"/>
                <a:cs typeface="Arial"/>
              </a:rPr>
              <a:t>NHS SC - </a:t>
            </a:r>
            <a:r>
              <a:rPr lang="en-GB" sz="1200">
                <a:effectLst/>
                <a:latin typeface="+mj-lt"/>
                <a:ea typeface="Calibri" panose="020F0502020204030204" pitchFamily="34" charset="0"/>
              </a:rPr>
              <a:t>GTB1817</a:t>
            </a:r>
            <a:r>
              <a:rPr lang="en-GB" sz="1200">
                <a:solidFill>
                  <a:schemeClr val="tx1">
                    <a:lumMod val="95000"/>
                    <a:lumOff val="5000"/>
                  </a:schemeClr>
                </a:solidFill>
                <a:latin typeface="Arial"/>
                <a:ea typeface="+mn-lt"/>
                <a:cs typeface="Arial"/>
              </a:rPr>
              <a:t>)</a:t>
            </a:r>
            <a:endParaRPr lang="en-US" sz="1200" b="1">
              <a:solidFill>
                <a:schemeClr val="tx1">
                  <a:lumMod val="95000"/>
                  <a:lumOff val="5000"/>
                </a:schemeClr>
              </a:solidFill>
              <a:ea typeface="+mn-lt"/>
              <a:cs typeface="+mn-lt"/>
            </a:endParaRPr>
          </a:p>
          <a:p>
            <a:pPr marL="171450" indent="-171450" defTabSz="889000">
              <a:buFont typeface="Arial,Sans-Serif"/>
              <a:buChar char="•"/>
            </a:pPr>
            <a:r>
              <a:rPr lang="en-GB" sz="1200">
                <a:solidFill>
                  <a:schemeClr val="tx1">
                    <a:lumMod val="95000"/>
                    <a:lumOff val="5000"/>
                  </a:schemeClr>
                </a:solidFill>
                <a:latin typeface="Arial"/>
                <a:cs typeface="Arial"/>
              </a:rPr>
              <a:t>Implement a quality and safety assurance programme with procedures to safely inspect, recondition, repair (minor) and set limits of reuse</a:t>
            </a:r>
            <a:endParaRPr lang="en-GB">
              <a:solidFill>
                <a:schemeClr val="tx1">
                  <a:lumMod val="95000"/>
                  <a:lumOff val="5000"/>
                </a:schemeClr>
              </a:solidFill>
            </a:endParaRPr>
          </a:p>
        </p:txBody>
      </p:sp>
      <p:sp>
        <p:nvSpPr>
          <p:cNvPr id="27" name="Arrow: Pentagon 26">
            <a:extLst>
              <a:ext uri="{FF2B5EF4-FFF2-40B4-BE49-F238E27FC236}">
                <a16:creationId xmlns:a16="http://schemas.microsoft.com/office/drawing/2014/main" id="{F063E874-2181-43DC-984E-361379545B79}"/>
              </a:ext>
            </a:extLst>
          </p:cNvPr>
          <p:cNvSpPr/>
          <p:nvPr/>
        </p:nvSpPr>
        <p:spPr bwMode="auto">
          <a:xfrm>
            <a:off x="934153" y="3091506"/>
            <a:ext cx="3940791" cy="1112441"/>
          </a:xfrm>
          <a:prstGeom prst="homePlate">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defTabSz="889000"/>
            <a:r>
              <a:rPr lang="en-GB" sz="1200">
                <a:ea typeface="+mn-lt"/>
                <a:cs typeface="+mn-lt"/>
              </a:rPr>
              <a:t>Did the defect arise through manufacture or supply to the Trust, or did it arise through the reconditioning/repair process?</a:t>
            </a:r>
            <a:endParaRPr lang="en-US"/>
          </a:p>
        </p:txBody>
      </p:sp>
      <p:sp>
        <p:nvSpPr>
          <p:cNvPr id="29" name="Rectangle 28">
            <a:extLst>
              <a:ext uri="{FF2B5EF4-FFF2-40B4-BE49-F238E27FC236}">
                <a16:creationId xmlns:a16="http://schemas.microsoft.com/office/drawing/2014/main" id="{7E147135-AF60-4333-ABA2-B2C388A551F1}"/>
              </a:ext>
            </a:extLst>
          </p:cNvPr>
          <p:cNvSpPr/>
          <p:nvPr/>
        </p:nvSpPr>
        <p:spPr bwMode="auto">
          <a:xfrm>
            <a:off x="4876801" y="2923371"/>
            <a:ext cx="3857406" cy="1790659"/>
          </a:xfrm>
          <a:prstGeom prst="rect">
            <a:avLst/>
          </a:prstGeom>
          <a:solidFill>
            <a:schemeClr val="bg1">
              <a:lumMod val="95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171450" indent="-171450" defTabSz="889000">
              <a:spcAft>
                <a:spcPts val="600"/>
              </a:spcAft>
              <a:buFont typeface="Arial,Sans-Serif"/>
              <a:buChar char="•"/>
            </a:pPr>
            <a:r>
              <a:rPr lang="en-GB" sz="1200">
                <a:latin typeface="Arial"/>
                <a:ea typeface="+mn-lt"/>
                <a:cs typeface="Arial"/>
              </a:rPr>
              <a:t>Ensure indemnity/insurance is in place e.g. NHS Resolution's Liabilities to Third Parties Scheme, contact </a:t>
            </a:r>
            <a:r>
              <a:rPr lang="en-GB" sz="1200">
                <a:ea typeface="+mn-lt"/>
                <a:cs typeface="+mn-lt"/>
                <a:hlinkClick r:id="rId4"/>
              </a:rPr>
              <a:t>generalenquiries@resolution.nhs.uk</a:t>
            </a:r>
            <a:r>
              <a:rPr lang="en-GB" sz="1200">
                <a:ea typeface="+mn-lt"/>
                <a:cs typeface="+mn-lt"/>
              </a:rPr>
              <a:t> </a:t>
            </a:r>
            <a:endParaRPr lang="en-US" sz="1200">
              <a:ea typeface="+mn-lt"/>
              <a:cs typeface="+mn-lt"/>
            </a:endParaRPr>
          </a:p>
          <a:p>
            <a:pPr marL="171450" indent="-171450" defTabSz="889000">
              <a:spcAft>
                <a:spcPts val="600"/>
              </a:spcAft>
              <a:buFont typeface="Arial,Sans-Serif"/>
              <a:buChar char="•"/>
            </a:pPr>
            <a:r>
              <a:rPr lang="en-GB" sz="1200">
                <a:latin typeface="Arial"/>
                <a:ea typeface="+mn-lt"/>
                <a:cs typeface="Arial"/>
              </a:rPr>
              <a:t>Avoid being seen </a:t>
            </a:r>
            <a:r>
              <a:rPr lang="en-GB" sz="1200">
                <a:latin typeface="Arial"/>
                <a:cs typeface="Arial"/>
              </a:rPr>
              <a:t>as a producer of the </a:t>
            </a:r>
            <a:r>
              <a:rPr lang="en-GB" sz="1200">
                <a:latin typeface="Arial"/>
                <a:ea typeface="+mn-lt"/>
                <a:cs typeface="Arial"/>
              </a:rPr>
              <a:t>walking </a:t>
            </a:r>
            <a:r>
              <a:rPr lang="en-GB" sz="1200">
                <a:latin typeface="Arial"/>
                <a:cs typeface="Arial"/>
              </a:rPr>
              <a:t>aids by only reusing aids that require minor reconditioning, and avoid ‘white label’ partnerships</a:t>
            </a:r>
            <a:endParaRPr lang="en-GB" sz="1200">
              <a:ea typeface="+mn-lt"/>
              <a:cs typeface="+mn-lt"/>
            </a:endParaRPr>
          </a:p>
          <a:p>
            <a:pPr marL="171450" indent="-171450" defTabSz="889000">
              <a:spcAft>
                <a:spcPts val="600"/>
              </a:spcAft>
              <a:buFont typeface="Arial,Sans-Serif"/>
              <a:buChar char="•"/>
            </a:pPr>
            <a:r>
              <a:rPr lang="en-GB" sz="1200">
                <a:latin typeface="Arial"/>
                <a:cs typeface="Arial"/>
              </a:rPr>
              <a:t>Maintain an inventory of manufacturers/suppliers of aids issued, a log of inspections, reconditioning, repairs and re-issue</a:t>
            </a:r>
            <a:endParaRPr lang="en-GB"/>
          </a:p>
        </p:txBody>
      </p:sp>
      <p:sp>
        <p:nvSpPr>
          <p:cNvPr id="31" name="Arrow: Pentagon 30">
            <a:extLst>
              <a:ext uri="{FF2B5EF4-FFF2-40B4-BE49-F238E27FC236}">
                <a16:creationId xmlns:a16="http://schemas.microsoft.com/office/drawing/2014/main" id="{A3A6FCE9-BDEC-43C9-A67A-8AB8627C3F7B}"/>
              </a:ext>
            </a:extLst>
          </p:cNvPr>
          <p:cNvSpPr/>
          <p:nvPr/>
        </p:nvSpPr>
        <p:spPr bwMode="auto">
          <a:xfrm>
            <a:off x="937393" y="4419378"/>
            <a:ext cx="3915663" cy="1422914"/>
          </a:xfrm>
          <a:prstGeom prst="homePlate">
            <a:avLst/>
          </a:prstGeom>
          <a:solidFill>
            <a:schemeClr val="bg1">
              <a:lumMod val="85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defTabSz="889000">
              <a:spcAft>
                <a:spcPts val="600"/>
              </a:spcAft>
            </a:pPr>
            <a:r>
              <a:rPr lang="en-GB" sz="1200">
                <a:ea typeface="+mn-lt"/>
                <a:cs typeface="+mn-lt"/>
              </a:rPr>
              <a:t>Ensure the patient is provided with sufficient information, guidance and support on safe use and risks arising from use</a:t>
            </a:r>
            <a:endParaRPr lang="en-US" sz="1200">
              <a:ea typeface="+mn-lt"/>
              <a:cs typeface="+mn-lt"/>
            </a:endParaRPr>
          </a:p>
          <a:p>
            <a:pPr defTabSz="889000">
              <a:spcAft>
                <a:spcPts val="600"/>
              </a:spcAft>
            </a:pPr>
            <a:r>
              <a:rPr lang="en-GB" sz="1200">
                <a:ea typeface="+mn-lt"/>
                <a:cs typeface="+mn-lt"/>
              </a:rPr>
              <a:t>If a patient is injured, establish whether the patient’s own negligence (e.g. inappropriate use) or voluntary assumption of risk (e.g. Risks known to the patient) contributed to the injury.</a:t>
            </a:r>
            <a:endParaRPr lang="en-US" sz="1200">
              <a:ea typeface="+mn-lt"/>
              <a:cs typeface="+mn-lt"/>
            </a:endParaRPr>
          </a:p>
        </p:txBody>
      </p:sp>
      <p:sp>
        <p:nvSpPr>
          <p:cNvPr id="33" name="Rectangle 32">
            <a:extLst>
              <a:ext uri="{FF2B5EF4-FFF2-40B4-BE49-F238E27FC236}">
                <a16:creationId xmlns:a16="http://schemas.microsoft.com/office/drawing/2014/main" id="{19AC0C01-05D2-4910-9BF2-50061BDDE25E}"/>
              </a:ext>
            </a:extLst>
          </p:cNvPr>
          <p:cNvSpPr/>
          <p:nvPr/>
        </p:nvSpPr>
        <p:spPr bwMode="auto">
          <a:xfrm>
            <a:off x="4875930" y="4747749"/>
            <a:ext cx="3850732" cy="1090202"/>
          </a:xfrm>
          <a:prstGeom prst="rect">
            <a:avLst/>
          </a:prstGeom>
          <a:solidFill>
            <a:schemeClr val="bg1">
              <a:lumMod val="95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171450" indent="-171450" defTabSz="889000">
              <a:spcAft>
                <a:spcPts val="600"/>
              </a:spcAft>
              <a:buFont typeface="Arial,Sans-Serif"/>
              <a:buChar char="•"/>
            </a:pPr>
            <a:r>
              <a:rPr lang="en-GB" sz="1200">
                <a:cs typeface="Arial"/>
              </a:rPr>
              <a:t>Provide and record written guidance and instruction/ demonstration given to patients on the safe use of walking aids and reporting and dealing with any issues. </a:t>
            </a:r>
          </a:p>
          <a:p>
            <a:pPr marL="171450" indent="-171450" defTabSz="889000">
              <a:spcAft>
                <a:spcPts val="600"/>
              </a:spcAft>
              <a:buFont typeface="Arial,Sans-Serif"/>
              <a:buChar char="•"/>
            </a:pPr>
            <a:r>
              <a:rPr lang="en-GB" sz="1200">
                <a:cs typeface="Arial"/>
              </a:rPr>
              <a:t>Report any adverse incidents to </a:t>
            </a:r>
            <a:r>
              <a:rPr lang="en-GB" sz="1200">
                <a:cs typeface="Arial"/>
                <a:hlinkClick r:id="rId5"/>
              </a:rPr>
              <a:t>MHRA Yellow Card</a:t>
            </a:r>
            <a:endParaRPr lang="en-GB" sz="1200">
              <a:cs typeface="Arial"/>
            </a:endParaRPr>
          </a:p>
        </p:txBody>
      </p:sp>
    </p:spTree>
    <p:extLst>
      <p:ext uri="{BB962C8B-B14F-4D97-AF65-F5344CB8AC3E}">
        <p14:creationId xmlns:p14="http://schemas.microsoft.com/office/powerpoint/2010/main" val="901893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f3318478-0e7c-4d79-b01c-a02d1ffc7a6e">
      <Terms xmlns="http://schemas.microsoft.com/office/infopath/2007/PartnerControls"/>
    </lcf76f155ced4ddcb4097134ff3c332f>
    <MediaLengthInSeconds xmlns="f3318478-0e7c-4d79-b01c-a02d1ffc7a6e" xsi:nil="true"/>
    <SharedWithUsers xmlns="24175e8c-2114-4039-8cd8-7c44960668e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0AB5D463986C428B294A04B4F7DC3C" ma:contentTypeVersion="16" ma:contentTypeDescription="Create a new document." ma:contentTypeScope="" ma:versionID="505f849d236e004ca4d79f6647b6a859">
  <xsd:schema xmlns:xsd="http://www.w3.org/2001/XMLSchema" xmlns:xs="http://www.w3.org/2001/XMLSchema" xmlns:p="http://schemas.microsoft.com/office/2006/metadata/properties" xmlns:ns2="f3318478-0e7c-4d79-b01c-a02d1ffc7a6e" xmlns:ns3="24175e8c-2114-4039-8cd8-7c44960668ed" xmlns:ns4="cccaf3ac-2de9-44d4-aa31-54302fceb5f7" targetNamespace="http://schemas.microsoft.com/office/2006/metadata/properties" ma:root="true" ma:fieldsID="3e3b1e605ba33588510c8f5d6d2cdfed" ns2:_="" ns3:_="" ns4:_="">
    <xsd:import namespace="f3318478-0e7c-4d79-b01c-a02d1ffc7a6e"/>
    <xsd:import namespace="24175e8c-2114-4039-8cd8-7c44960668e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318478-0e7c-4d79-b01c-a02d1ffc7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175e8c-2114-4039-8cd8-7c44960668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f4926dd-5a81-4318-be61-69ed5412b6e8}" ma:internalName="TaxCatchAll" ma:showField="CatchAllData" ma:web="24175e8c-2114-4039-8cd8-7c44960668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7424E-DEE4-4AE4-A72E-2EF6A78CF0EB}">
  <ds:schemaRefs>
    <ds:schemaRef ds:uri="818768df-6cbd-421d-9635-a30121871ac0"/>
    <ds:schemaRef ds:uri="cccaf3ac-2de9-44d4-aa31-54302fceb5f7"/>
    <ds:schemaRef ds:uri="a48cb346-23ad-4ee7-bda5-36e105095bc3"/>
    <ds:schemaRef ds:uri="http://purl.org/dc/terms/"/>
    <ds:schemaRef ds:uri="http://schemas.microsoft.com/sharepoint/v3"/>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f3318478-0e7c-4d79-b01c-a02d1ffc7a6e"/>
    <ds:schemaRef ds:uri="24175e8c-2114-4039-8cd8-7c44960668ed"/>
  </ds:schemaRefs>
</ds:datastoreItem>
</file>

<file path=customXml/itemProps2.xml><?xml version="1.0" encoding="utf-8"?>
<ds:datastoreItem xmlns:ds="http://schemas.openxmlformats.org/officeDocument/2006/customXml" ds:itemID="{6988E901-603D-4A29-8165-D0A55E5346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318478-0e7c-4d79-b01c-a02d1ffc7a6e"/>
    <ds:schemaRef ds:uri="24175e8c-2114-4039-8cd8-7c44960668ed"/>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D6226F-9FD4-419F-8585-3350E3FF16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4974</Words>
  <Application>Microsoft Office PowerPoint</Application>
  <PresentationFormat>Widescreen</PresentationFormat>
  <Paragraphs>457</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NHS_England_Nov15</vt:lpstr>
      <vt:lpstr>HOW-TO GUIDE  EQUIPMENT RE-USE WALKING AIDS</vt:lpstr>
      <vt:lpstr>The Business Case</vt:lpstr>
      <vt:lpstr>How to set up a walking aid reuse scheme</vt:lpstr>
      <vt:lpstr>What delivery models exist?</vt:lpstr>
      <vt:lpstr>Key Stakeholders</vt:lpstr>
      <vt:lpstr>PowerPoint Presentation</vt:lpstr>
      <vt:lpstr>In-house reuse programme</vt:lpstr>
      <vt:lpstr>Third-Party Outsourcing</vt:lpstr>
      <vt:lpstr>Liability and risk assessment</vt:lpstr>
      <vt:lpstr>Delivery models | Walking Aid amnesties</vt:lpstr>
      <vt:lpstr>Delivery models | In-house Model</vt:lpstr>
      <vt:lpstr>Delivery models | Third party enabled solution</vt:lpstr>
      <vt:lpstr>Delivery models | ICS/Regional Co-ordination</vt:lpstr>
      <vt:lpstr>Examples | Workflow map </vt:lpstr>
      <vt:lpstr>Examples | Roles &amp; responsibilities*</vt:lpstr>
      <vt:lpstr>Examples | Cleaning and checking procedure</vt:lpstr>
      <vt:lpstr>Examples | Training requirements</vt:lpstr>
      <vt:lpstr>Examples | Monitoring and reporting</vt:lpstr>
    </vt:vector>
  </TitlesOfParts>
  <Company>Deloitte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of this playbook</dc:title>
  <dc:creator>Davidson, Hope</dc:creator>
  <cp:lastModifiedBy>Nicole Fletcher</cp:lastModifiedBy>
  <cp:revision>32</cp:revision>
  <dcterms:created xsi:type="dcterms:W3CDTF">2021-02-08T15:55:17Z</dcterms:created>
  <dcterms:modified xsi:type="dcterms:W3CDTF">2024-04-18T13:25:35Z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0x010100660AB5D463986C428B294A04B4F7DC3C</vt:lpwstr>
  </property>
  <property fmtid="{D5CDD505-2E9C-101B-9397-08002B2CF9AE}" pid="3" name="MSIP_Label_ea60d57e-af5b-4752-ac57-3e4f28ca11dc_Enabled">
    <vt:lpwstr>true</vt:lpwstr>
  </property>
  <property fmtid="{D5CDD505-2E9C-101B-9397-08002B2CF9AE}" pid="4" name="MSIP_Label_ea60d57e-af5b-4752-ac57-3e4f28ca11dc_SetDate">
    <vt:lpwstr>2021-04-19T15:32:10Z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889591ae-6014-44d7-8659-07b4954bdbed</vt:lpwstr>
  </property>
  <property fmtid="{D5CDD505-2E9C-101B-9397-08002B2CF9AE}" pid="9" name="MSIP_Label_ea60d57e-af5b-4752-ac57-3e4f28ca11dc_ContentBits">
    <vt:lpwstr>0</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ies>
</file>