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53"/>
  </p:notes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267" r:id="rId51"/>
    <p:sldId id="268" r:id="rId5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  <p:embeddedFont>
      <p:font typeface="Open Sans Bold" charset="1" panose="00000000000000000000"/>
      <p:regular r:id="rId14"/>
    </p:embeddedFont>
    <p:embeddedFont>
      <p:font typeface="Open Sans Bold Bold" charset="1" panose="00000000000000000000"/>
      <p:regular r:id="rId15"/>
    </p:embeddedFont>
    <p:embeddedFont>
      <p:font typeface="Open Sans Bold Italics" charset="1" panose="00000000000000000000"/>
      <p:regular r:id="rId16"/>
    </p:embeddedFont>
    <p:embeddedFont>
      <p:font typeface="Open Sans Bold Bold Italics" charset="1" panose="00000000000000000000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  <p:embeddedFont>
      <p:font typeface="Open Sans Italics" charset="1" panose="020B0606030504020204"/>
      <p:regular r:id="rId20"/>
    </p:embeddedFont>
    <p:embeddedFont>
      <p:font typeface="Open Sans Bold Italics" charset="1" panose="020B0806030504020204"/>
      <p:regular r:id="rId21"/>
    </p:embeddedFont>
    <p:embeddedFont>
      <p:font typeface="Open Sans Light" charset="1" panose="020B0306030504020204"/>
      <p:regular r:id="rId22"/>
    </p:embeddedFont>
    <p:embeddedFont>
      <p:font typeface="Open Sans Light Italics" charset="1" panose="020B0306030504020204"/>
      <p:regular r:id="rId23"/>
    </p:embeddedFont>
    <p:embeddedFont>
      <p:font typeface="Open Sans Ultra-Bold" charset="1" panose="00000000000000000000"/>
      <p:regular r:id="rId24"/>
    </p:embeddedFont>
    <p:embeddedFont>
      <p:font typeface="Open Sans Ultra-Bold Italics" charset="1" panose="00000000000000000000"/>
      <p:regular r:id="rId25"/>
    </p:embeddedFont>
    <p:embeddedFont>
      <p:font typeface="Nunito Sans" charset="1" panose="00000500000000000000"/>
      <p:regular r:id="rId26"/>
    </p:embeddedFont>
    <p:embeddedFont>
      <p:font typeface="Nunito Sans Bold" charset="1" panose="00000800000000000000"/>
      <p:regular r:id="rId27"/>
    </p:embeddedFont>
    <p:embeddedFont>
      <p:font typeface="Nunito Sans Italics" charset="1" panose="00000500000000000000"/>
      <p:regular r:id="rId28"/>
    </p:embeddedFont>
    <p:embeddedFont>
      <p:font typeface="Nunito Sans Bold Italics" charset="1" panose="00000800000000000000"/>
      <p:regular r:id="rId29"/>
    </p:embeddedFont>
    <p:embeddedFont>
      <p:font typeface="Nunito Sans Extra-Light" charset="1" panose="00000300000000000000"/>
      <p:regular r:id="rId30"/>
    </p:embeddedFont>
    <p:embeddedFont>
      <p:font typeface="Nunito Sans Extra-Light Italics" charset="1" panose="00000300000000000000"/>
      <p:regular r:id="rId31"/>
    </p:embeddedFont>
    <p:embeddedFont>
      <p:font typeface="Nunito Sans Light" charset="1" panose="00000400000000000000"/>
      <p:regular r:id="rId32"/>
    </p:embeddedFont>
    <p:embeddedFont>
      <p:font typeface="Nunito Sans Light Italics" charset="1" panose="00000400000000000000"/>
      <p:regular r:id="rId33"/>
    </p:embeddedFont>
    <p:embeddedFont>
      <p:font typeface="Nunito Sans Semi-Bold" charset="1" panose="00000700000000000000"/>
      <p:regular r:id="rId34"/>
    </p:embeddedFont>
    <p:embeddedFont>
      <p:font typeface="Nunito Sans Semi-Bold Italics" charset="1" panose="00000700000000000000"/>
      <p:regular r:id="rId35"/>
    </p:embeddedFont>
    <p:embeddedFont>
      <p:font typeface="Nunito Sans Ultra-Bold" charset="1" panose="00000900000000000000"/>
      <p:regular r:id="rId36"/>
    </p:embeddedFont>
    <p:embeddedFont>
      <p:font typeface="Nunito Sans Ultra-Bold Italics" charset="1" panose="00000900000000000000"/>
      <p:regular r:id="rId37"/>
    </p:embeddedFont>
    <p:embeddedFont>
      <p:font typeface="Nunito Sans Heavy" charset="1" panose="00000A00000000000000"/>
      <p:regular r:id="rId38"/>
    </p:embeddedFont>
    <p:embeddedFont>
      <p:font typeface="Nunito Sans Heavy Italics" charset="1" panose="00000A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slides/slide1.xml" Type="http://schemas.openxmlformats.org/officeDocument/2006/relationships/slide"/><Relationship Id="rId41" Target="slides/slide2.xml" Type="http://schemas.openxmlformats.org/officeDocument/2006/relationships/slide"/><Relationship Id="rId42" Target="slides/slide3.xml" Type="http://schemas.openxmlformats.org/officeDocument/2006/relationships/slide"/><Relationship Id="rId43" Target="slides/slide4.xml" Type="http://schemas.openxmlformats.org/officeDocument/2006/relationships/slide"/><Relationship Id="rId44" Target="slides/slide5.xml" Type="http://schemas.openxmlformats.org/officeDocument/2006/relationships/slide"/><Relationship Id="rId45" Target="slides/slide6.xml" Type="http://schemas.openxmlformats.org/officeDocument/2006/relationships/slide"/><Relationship Id="rId46" Target="slides/slide7.xml" Type="http://schemas.openxmlformats.org/officeDocument/2006/relationships/slide"/><Relationship Id="rId47" Target="slides/slide8.xml" Type="http://schemas.openxmlformats.org/officeDocument/2006/relationships/slide"/><Relationship Id="rId48" Target="slides/slide9.xml" Type="http://schemas.openxmlformats.org/officeDocument/2006/relationships/slide"/><Relationship Id="rId49" Target="slides/slide10.xml" Type="http://schemas.openxmlformats.org/officeDocument/2006/relationships/slide"/><Relationship Id="rId5" Target="tableStyles.xml" Type="http://schemas.openxmlformats.org/officeDocument/2006/relationships/tableStyles"/><Relationship Id="rId50" Target="slides/slide11.xml" Type="http://schemas.openxmlformats.org/officeDocument/2006/relationships/slide"/><Relationship Id="rId51" Target="slides/slide12.xml" Type="http://schemas.openxmlformats.org/officeDocument/2006/relationships/slide"/><Relationship Id="rId52" Target="slides/slide13.xml" Type="http://schemas.openxmlformats.org/officeDocument/2006/relationships/slide"/><Relationship Id="rId53" Target="notesMasters/notesMaster1.xml" Type="http://schemas.openxmlformats.org/officeDocument/2006/relationships/notesMaster"/><Relationship Id="rId54" Target="theme/theme2.xml" Type="http://schemas.openxmlformats.org/officeDocument/2006/relationships/theme"/><Relationship Id="rId55" Target="notesSlides/notesSlide1.xml" Type="http://schemas.openxmlformats.org/officeDocument/2006/relationships/notesSlide"/><Relationship Id="rId56" Target="notesSlides/notesSlide2.xml" Type="http://schemas.openxmlformats.org/officeDocument/2006/relationships/notesSlide"/><Relationship Id="rId57" Target="notesSlides/notesSlide3.xml" Type="http://schemas.openxmlformats.org/officeDocument/2006/relationships/notesSlide"/><Relationship Id="rId58" Target="notesSlides/notesSlide4.xml" Type="http://schemas.openxmlformats.org/officeDocument/2006/relationships/notesSlide"/><Relationship Id="rId59" Target="notesSlides/notesSlide5.xml" Type="http://schemas.openxmlformats.org/officeDocument/2006/relationships/notesSlide"/><Relationship Id="rId6" Target="fonts/font6.fntdata" Type="http://schemas.openxmlformats.org/officeDocument/2006/relationships/font"/><Relationship Id="rId60" Target="notesSlides/notesSlide6.xml" Type="http://schemas.openxmlformats.org/officeDocument/2006/relationships/notesSlide"/><Relationship Id="rId61" Target="notesSlides/notesSlide7.xml" Type="http://schemas.openxmlformats.org/officeDocument/2006/relationships/notesSlide"/><Relationship Id="rId62" Target="notesSlides/notesSlide8.xml" Type="http://schemas.openxmlformats.org/officeDocument/2006/relationships/notesSlide"/><Relationship Id="rId63" Target="notesSlides/notesSlide9.xml" Type="http://schemas.openxmlformats.org/officeDocument/2006/relationships/notesSlide"/><Relationship Id="rId64" Target="notesSlides/notesSlide10.xml" Type="http://schemas.openxmlformats.org/officeDocument/2006/relationships/notes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1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"it is a form of leading and communicating with the intent of achieving maximum creativity, involvement, and commitment to the task at hand.”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10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3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4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5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6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7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8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9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2.png" Type="http://schemas.openxmlformats.org/officeDocument/2006/relationships/image"/><Relationship Id="rId6" Target="../media/image1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2.png" Type="http://schemas.openxmlformats.org/officeDocument/2006/relationships/image"/><Relationship Id="rId6" Target="../media/image1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2.png" Type="http://schemas.openxmlformats.org/officeDocument/2006/relationships/image"/><Relationship Id="rId6" Target="../media/image1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2.png" Type="http://schemas.openxmlformats.org/officeDocument/2006/relationships/image"/><Relationship Id="rId6" Target="../media/image1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2.png" Type="http://schemas.openxmlformats.org/officeDocument/2006/relationships/image"/><Relationship Id="rId6" Target="../media/image1.pn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99" r="0" b="-1160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68356" y="-2711809"/>
            <a:ext cx="6274482" cy="6274482"/>
          </a:xfrm>
          <a:custGeom>
            <a:avLst/>
            <a:gdLst/>
            <a:ahLst/>
            <a:cxnLst/>
            <a:rect r="r" b="b" t="t" l="l"/>
            <a:pathLst>
              <a:path h="6274482" w="6274482">
                <a:moveTo>
                  <a:pt x="0" y="0"/>
                </a:moveTo>
                <a:lnTo>
                  <a:pt x="6274482" y="0"/>
                </a:lnTo>
                <a:lnTo>
                  <a:pt x="6274482" y="6274483"/>
                </a:lnTo>
                <a:lnTo>
                  <a:pt x="0" y="6274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4000"/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450484" y="3283032"/>
            <a:ext cx="4220598" cy="4220598"/>
          </a:xfrm>
          <a:custGeom>
            <a:avLst/>
            <a:gdLst/>
            <a:ahLst/>
            <a:cxnLst/>
            <a:rect r="r" b="b" t="t" l="l"/>
            <a:pathLst>
              <a:path h="4220598" w="4220598">
                <a:moveTo>
                  <a:pt x="0" y="0"/>
                </a:moveTo>
                <a:lnTo>
                  <a:pt x="4220598" y="0"/>
                </a:lnTo>
                <a:lnTo>
                  <a:pt x="4220598" y="4220598"/>
                </a:lnTo>
                <a:lnTo>
                  <a:pt x="0" y="42205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699261" y="3884380"/>
            <a:ext cx="3805206" cy="1508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4"/>
              </a:lnSpc>
            </a:pPr>
            <a:r>
              <a:rPr lang="en-US" sz="3858">
                <a:solidFill>
                  <a:srgbClr val="000000"/>
                </a:solidFill>
                <a:latin typeface="Open Sans Bold"/>
              </a:rPr>
              <a:t>Structure </a:t>
            </a:r>
          </a:p>
          <a:p>
            <a:pPr algn="ctr">
              <a:lnSpc>
                <a:spcPts val="6174"/>
              </a:lnSpc>
              <a:spcBef>
                <a:spcPct val="0"/>
              </a:spcBef>
            </a:pPr>
            <a:r>
              <a:rPr lang="en-US" sz="3858">
                <a:solidFill>
                  <a:srgbClr val="000000"/>
                </a:solidFill>
                <a:latin typeface="Open Sans Bold"/>
              </a:rPr>
              <a:t>and Purpose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74078" y="7533087"/>
            <a:ext cx="827959" cy="1063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5"/>
              </a:lnSpc>
            </a:pPr>
            <a:r>
              <a:rPr lang="en-US" sz="2703">
                <a:solidFill>
                  <a:srgbClr val="70A335"/>
                </a:solidFill>
                <a:latin typeface="Open Sans Bold"/>
              </a:rPr>
              <a:t>Inge </a:t>
            </a:r>
          </a:p>
          <a:p>
            <a:pPr algn="ctr">
              <a:lnSpc>
                <a:spcPts val="4325"/>
              </a:lnSpc>
              <a:spcBef>
                <a:spcPct val="0"/>
              </a:spcBef>
            </a:pPr>
            <a:r>
              <a:rPr lang="en-US" sz="2703">
                <a:solidFill>
                  <a:srgbClr val="70A335"/>
                </a:solidFill>
                <a:latin typeface="Open Sans Bold"/>
              </a:rPr>
              <a:t>Una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056878" y="7533087"/>
            <a:ext cx="872772" cy="1063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5"/>
              </a:lnSpc>
            </a:pPr>
            <a:r>
              <a:rPr lang="en-US" sz="2703">
                <a:solidFill>
                  <a:srgbClr val="70A335"/>
                </a:solidFill>
                <a:latin typeface="Open Sans Bold"/>
              </a:rPr>
              <a:t> Neil </a:t>
            </a:r>
          </a:p>
          <a:p>
            <a:pPr algn="ctr">
              <a:lnSpc>
                <a:spcPts val="4325"/>
              </a:lnSpc>
              <a:spcBef>
                <a:spcPct val="0"/>
              </a:spcBef>
            </a:pPr>
            <a:r>
              <a:rPr lang="en-US" sz="2703">
                <a:solidFill>
                  <a:srgbClr val="70A335"/>
                </a:solidFill>
                <a:latin typeface="Open Sans Bold"/>
              </a:rPr>
              <a:t>Sara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711386" y="5745756"/>
            <a:ext cx="7780956" cy="117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43"/>
              </a:lnSpc>
              <a:spcBef>
                <a:spcPct val="0"/>
              </a:spcBef>
            </a:pPr>
            <a:r>
              <a:rPr lang="en-US" sz="3027">
                <a:solidFill>
                  <a:srgbClr val="000000"/>
                </a:solidFill>
                <a:latin typeface="Open Sans"/>
              </a:rPr>
              <a:t> Finding the right structure to fit the purpose and how to communicate them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136990" y="1690659"/>
            <a:ext cx="10929749" cy="1865637"/>
            <a:chOff x="0" y="0"/>
            <a:chExt cx="14572999" cy="248751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228600"/>
              <a:ext cx="14572999" cy="14359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79"/>
                </a:lnSpc>
                <a:spcBef>
                  <a:spcPct val="0"/>
                </a:spcBef>
              </a:pPr>
              <a:r>
                <a:rPr lang="en-US" sz="5987">
                  <a:solidFill>
                    <a:srgbClr val="3F8A99"/>
                  </a:solidFill>
                  <a:latin typeface="Open Sans Bold"/>
                </a:rPr>
                <a:t>CSH Facilitator Training 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643250" y="1422617"/>
              <a:ext cx="7286500" cy="1064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19"/>
                </a:lnSpc>
                <a:spcBef>
                  <a:spcPct val="0"/>
                </a:spcBef>
              </a:pPr>
              <a:r>
                <a:rPr lang="en-US" sz="4387">
                  <a:solidFill>
                    <a:srgbClr val="3F8A99"/>
                  </a:solidFill>
                  <a:latin typeface="Open Sans Bold"/>
                </a:rPr>
                <a:t>With Phil Walsh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8783452" y="7813709"/>
            <a:ext cx="1614417" cy="520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5"/>
              </a:lnSpc>
              <a:spcBef>
                <a:spcPct val="0"/>
              </a:spcBef>
            </a:pPr>
            <a:r>
              <a:rPr lang="en-US" sz="2703">
                <a:solidFill>
                  <a:srgbClr val="70A335"/>
                </a:solidFill>
                <a:latin typeface="Open Sans Bold"/>
              </a:rPr>
              <a:t>Rachel S.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64242" y="2179188"/>
            <a:ext cx="8868877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and the contract.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64242" y="1389370"/>
            <a:ext cx="399401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000000"/>
                </a:solidFill>
                <a:latin typeface="Open Sans"/>
              </a:rPr>
              <a:t>Establishing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15617" y="5093541"/>
            <a:ext cx="11360482" cy="1719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40"/>
              </a:lnSpc>
            </a:pPr>
            <a:r>
              <a:rPr lang="en-US" sz="4400">
                <a:solidFill>
                  <a:srgbClr val="70A335"/>
                </a:solidFill>
                <a:latin typeface="Open Sans Bold"/>
              </a:rPr>
              <a:t>What values should we, as a group, bring to this session?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310632" y="1389370"/>
            <a:ext cx="534417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the purpose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007355" y="-1930250"/>
            <a:ext cx="7023048" cy="7023048"/>
          </a:xfrm>
          <a:custGeom>
            <a:avLst/>
            <a:gdLst/>
            <a:ahLst/>
            <a:cxnLst/>
            <a:rect r="r" b="b" t="t" l="l"/>
            <a:pathLst>
              <a:path h="7023048" w="7023048">
                <a:moveTo>
                  <a:pt x="0" y="0"/>
                </a:moveTo>
                <a:lnTo>
                  <a:pt x="7023048" y="0"/>
                </a:lnTo>
                <a:lnTo>
                  <a:pt x="7023048" y="7023048"/>
                </a:lnTo>
                <a:lnTo>
                  <a:pt x="0" y="702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899" r="0" b="-11601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418330" y="1133475"/>
            <a:ext cx="1945912" cy="1580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203"/>
              </a:lnSpc>
            </a:pPr>
            <a:r>
              <a:rPr lang="en-US" sz="11094">
                <a:solidFill>
                  <a:srgbClr val="203965"/>
                </a:solidFill>
                <a:latin typeface="Open Sans"/>
              </a:rPr>
              <a:t>03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418330" y="3398225"/>
            <a:ext cx="11514631" cy="1180966"/>
            <a:chOff x="0" y="0"/>
            <a:chExt cx="56224080" cy="57664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6224078" cy="5766467"/>
            </a:xfrm>
            <a:custGeom>
              <a:avLst/>
              <a:gdLst/>
              <a:ahLst/>
              <a:cxnLst/>
              <a:rect r="r" b="b" t="t" l="l"/>
              <a:pathLst>
                <a:path h="5766467" w="56224078">
                  <a:moveTo>
                    <a:pt x="5591927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61667"/>
                  </a:lnTo>
                  <a:cubicBezTo>
                    <a:pt x="0" y="5630577"/>
                    <a:pt x="135890" y="5766467"/>
                    <a:pt x="304800" y="5766467"/>
                  </a:cubicBezTo>
                  <a:lnTo>
                    <a:pt x="55919278" y="5766467"/>
                  </a:lnTo>
                  <a:cubicBezTo>
                    <a:pt x="56088192" y="5766467"/>
                    <a:pt x="56224078" y="5630577"/>
                    <a:pt x="56224078" y="5461667"/>
                  </a:cubicBezTo>
                  <a:lnTo>
                    <a:pt x="56224078" y="304800"/>
                  </a:lnTo>
                  <a:cubicBezTo>
                    <a:pt x="56224078" y="135890"/>
                    <a:pt x="56088192" y="0"/>
                    <a:pt x="55919278" y="0"/>
                  </a:cubicBezTo>
                  <a:close/>
                </a:path>
              </a:pathLst>
            </a:custGeom>
            <a:solidFill>
              <a:srgbClr val="ACC6CB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65837" y="3455375"/>
            <a:ext cx="520382" cy="483623"/>
          </a:xfrm>
          <a:custGeom>
            <a:avLst/>
            <a:gdLst/>
            <a:ahLst/>
            <a:cxnLst/>
            <a:rect r="r" b="b" t="t" l="l"/>
            <a:pathLst>
              <a:path h="483623" w="520382">
                <a:moveTo>
                  <a:pt x="0" y="0"/>
                </a:moveTo>
                <a:lnTo>
                  <a:pt x="520382" y="0"/>
                </a:lnTo>
                <a:lnTo>
                  <a:pt x="520382" y="483623"/>
                </a:lnTo>
                <a:lnTo>
                  <a:pt x="0" y="4836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207095" y="3417275"/>
            <a:ext cx="1289143" cy="50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  <a:spcBef>
                <a:spcPct val="0"/>
              </a:spcBef>
            </a:pPr>
            <a:r>
              <a:rPr lang="en-US" sz="2617">
                <a:solidFill>
                  <a:srgbClr val="000000"/>
                </a:solidFill>
                <a:latin typeface="Kollektif"/>
              </a:rPr>
              <a:t>WHY –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58137" y="3448267"/>
            <a:ext cx="9574427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Shared purpose and objectives</a:t>
            </a:r>
            <a:r>
              <a:rPr lang="en-US" sz="2200">
                <a:solidFill>
                  <a:srgbClr val="000000"/>
                </a:solidFill>
                <a:latin typeface="Open Sans Bold"/>
              </a:rPr>
              <a:t> – why are we all here?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15617" y="3919427"/>
            <a:ext cx="10563194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Defining a collective purpose and specific goals for the session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5617" y="6962767"/>
            <a:ext cx="11236478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Open Sans Light"/>
              </a:rPr>
              <a:t>Use the chat to share your answer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99843" y="1590331"/>
            <a:ext cx="8868877" cy="668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100"/>
              </a:lnSpc>
            </a:pPr>
            <a:r>
              <a:rPr lang="en-US" sz="4637">
                <a:solidFill>
                  <a:srgbClr val="63BDCF"/>
                </a:solidFill>
                <a:latin typeface="Open Sans Bold"/>
              </a:rPr>
              <a:t>or how to deliver your session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17110" y="5309330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246761" y="5338167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42291" y="5309330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99843" y="810039"/>
            <a:ext cx="399401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000000"/>
                </a:solidFill>
                <a:latin typeface="Open Sans"/>
              </a:rPr>
              <a:t>Establishing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12945" y="5209448"/>
            <a:ext cx="3308540" cy="520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Directive or open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546233" y="795957"/>
            <a:ext cx="534417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the Structure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09788" y="5209448"/>
            <a:ext cx="3472619" cy="2691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Defined by purpose and resources /materials (incl audience, time, money)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007355" y="-1930250"/>
            <a:ext cx="7023048" cy="7023048"/>
          </a:xfrm>
          <a:custGeom>
            <a:avLst/>
            <a:gdLst/>
            <a:ahLst/>
            <a:cxnLst/>
            <a:rect r="r" b="b" t="t" l="l"/>
            <a:pathLst>
              <a:path h="7023048" w="7023048">
                <a:moveTo>
                  <a:pt x="0" y="0"/>
                </a:moveTo>
                <a:lnTo>
                  <a:pt x="7023048" y="0"/>
                </a:lnTo>
                <a:lnTo>
                  <a:pt x="7023048" y="7023048"/>
                </a:lnTo>
                <a:lnTo>
                  <a:pt x="0" y="7023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4899" r="0" b="-1160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486324" y="579441"/>
            <a:ext cx="1945912" cy="1580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203"/>
              </a:lnSpc>
            </a:pPr>
            <a:r>
              <a:rPr lang="en-US" sz="11094">
                <a:solidFill>
                  <a:srgbClr val="203965"/>
                </a:solidFill>
                <a:latin typeface="Open Sans"/>
              </a:rPr>
              <a:t>04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98037" y="2834062"/>
            <a:ext cx="11514631" cy="1276216"/>
            <a:chOff x="0" y="0"/>
            <a:chExt cx="56224080" cy="623155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6224078" cy="6231557"/>
            </a:xfrm>
            <a:custGeom>
              <a:avLst/>
              <a:gdLst/>
              <a:ahLst/>
              <a:cxnLst/>
              <a:rect r="r" b="b" t="t" l="l"/>
              <a:pathLst>
                <a:path h="6231557" w="56224078">
                  <a:moveTo>
                    <a:pt x="5591927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26757"/>
                  </a:lnTo>
                  <a:cubicBezTo>
                    <a:pt x="0" y="6095667"/>
                    <a:pt x="135890" y="6231557"/>
                    <a:pt x="304800" y="6231557"/>
                  </a:cubicBezTo>
                  <a:lnTo>
                    <a:pt x="55919278" y="6231557"/>
                  </a:lnTo>
                  <a:cubicBezTo>
                    <a:pt x="56088192" y="6231557"/>
                    <a:pt x="56224078" y="6095667"/>
                    <a:pt x="56224078" y="5926757"/>
                  </a:cubicBezTo>
                  <a:lnTo>
                    <a:pt x="56224078" y="304800"/>
                  </a:lnTo>
                  <a:cubicBezTo>
                    <a:pt x="56224078" y="135890"/>
                    <a:pt x="56088192" y="0"/>
                    <a:pt x="55919278" y="0"/>
                  </a:cubicBezTo>
                  <a:close/>
                </a:path>
              </a:pathLst>
            </a:custGeom>
            <a:solidFill>
              <a:srgbClr val="BAD19F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645544" y="2937409"/>
            <a:ext cx="460185" cy="427679"/>
          </a:xfrm>
          <a:custGeom>
            <a:avLst/>
            <a:gdLst/>
            <a:ahLst/>
            <a:cxnLst/>
            <a:rect r="r" b="b" t="t" l="l"/>
            <a:pathLst>
              <a:path h="427679" w="460185">
                <a:moveTo>
                  <a:pt x="0" y="0"/>
                </a:moveTo>
                <a:lnTo>
                  <a:pt x="460185" y="0"/>
                </a:lnTo>
                <a:lnTo>
                  <a:pt x="460185" y="427679"/>
                </a:lnTo>
                <a:lnTo>
                  <a:pt x="0" y="4276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286802" y="2862637"/>
            <a:ext cx="2762514" cy="50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  <a:spcBef>
                <a:spcPct val="0"/>
              </a:spcBef>
            </a:pPr>
            <a:r>
              <a:rPr lang="en-US" sz="2617">
                <a:solidFill>
                  <a:srgbClr val="000000"/>
                </a:solidFill>
                <a:latin typeface="Kollektif"/>
              </a:rPr>
              <a:t>HOW &amp; WHEN –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96098" y="2902329"/>
            <a:ext cx="9574427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Structure – how and when will the session be delivered?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95325" y="3402379"/>
            <a:ext cx="10563194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The main steps, topics and timings that will underpin the facilitation work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208475" y="5223867"/>
            <a:ext cx="3308540" cy="2691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Tips from experience </a:t>
            </a:r>
          </a:p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(e.g. avoid circle of death, engage regularly)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97951" y="669678"/>
            <a:ext cx="3409342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000000"/>
                </a:solidFill>
                <a:latin typeface="Open Sans"/>
              </a:rPr>
              <a:t>Delivering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888243" y="655596"/>
            <a:ext cx="534417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the Conclusion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007355" y="-1930250"/>
            <a:ext cx="7023048" cy="7023048"/>
          </a:xfrm>
          <a:custGeom>
            <a:avLst/>
            <a:gdLst/>
            <a:ahLst/>
            <a:cxnLst/>
            <a:rect r="r" b="b" t="t" l="l"/>
            <a:pathLst>
              <a:path h="7023048" w="7023048">
                <a:moveTo>
                  <a:pt x="0" y="0"/>
                </a:moveTo>
                <a:lnTo>
                  <a:pt x="7023048" y="0"/>
                </a:lnTo>
                <a:lnTo>
                  <a:pt x="7023048" y="7023048"/>
                </a:lnTo>
                <a:lnTo>
                  <a:pt x="0" y="702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8719237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6"/>
                </a:lnTo>
                <a:lnTo>
                  <a:pt x="0" y="15833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899" r="0" b="-11601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538456" y="174828"/>
            <a:ext cx="1945912" cy="1580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203"/>
              </a:lnSpc>
            </a:pPr>
            <a:r>
              <a:rPr lang="en-US" sz="11094">
                <a:solidFill>
                  <a:srgbClr val="203965"/>
                </a:solidFill>
                <a:latin typeface="Open Sans"/>
              </a:rPr>
              <a:t>05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88015" y="1774416"/>
            <a:ext cx="11514631" cy="1363421"/>
            <a:chOff x="0" y="0"/>
            <a:chExt cx="56224080" cy="66573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6224078" cy="6657367"/>
            </a:xfrm>
            <a:custGeom>
              <a:avLst/>
              <a:gdLst/>
              <a:ahLst/>
              <a:cxnLst/>
              <a:rect r="r" b="b" t="t" l="l"/>
              <a:pathLst>
                <a:path h="6657367" w="56224078">
                  <a:moveTo>
                    <a:pt x="5591927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352566"/>
                  </a:lnTo>
                  <a:cubicBezTo>
                    <a:pt x="0" y="6521476"/>
                    <a:pt x="135890" y="6657367"/>
                    <a:pt x="304800" y="6657367"/>
                  </a:cubicBezTo>
                  <a:lnTo>
                    <a:pt x="55919278" y="6657367"/>
                  </a:lnTo>
                  <a:cubicBezTo>
                    <a:pt x="56088192" y="6657367"/>
                    <a:pt x="56224078" y="6521476"/>
                    <a:pt x="56224078" y="6352566"/>
                  </a:cubicBezTo>
                  <a:lnTo>
                    <a:pt x="56224078" y="304800"/>
                  </a:lnTo>
                  <a:cubicBezTo>
                    <a:pt x="56224078" y="135890"/>
                    <a:pt x="56088192" y="0"/>
                    <a:pt x="55919278" y="0"/>
                  </a:cubicBezTo>
                  <a:close/>
                </a:path>
              </a:pathLst>
            </a:custGeom>
            <a:solidFill>
              <a:srgbClr val="95BFC6">
                <a:alpha val="47843"/>
              </a:srgbClr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396562" y="1791425"/>
            <a:ext cx="520382" cy="483623"/>
          </a:xfrm>
          <a:custGeom>
            <a:avLst/>
            <a:gdLst/>
            <a:ahLst/>
            <a:cxnLst/>
            <a:rect r="r" b="b" t="t" l="l"/>
            <a:pathLst>
              <a:path h="483623" w="520382">
                <a:moveTo>
                  <a:pt x="0" y="0"/>
                </a:moveTo>
                <a:lnTo>
                  <a:pt x="520382" y="0"/>
                </a:lnTo>
                <a:lnTo>
                  <a:pt x="520382" y="483623"/>
                </a:lnTo>
                <a:lnTo>
                  <a:pt x="0" y="4836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288015" y="4702139"/>
            <a:ext cx="11514631" cy="1180966"/>
            <a:chOff x="0" y="0"/>
            <a:chExt cx="56224080" cy="576646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6224078" cy="5766467"/>
            </a:xfrm>
            <a:custGeom>
              <a:avLst/>
              <a:gdLst/>
              <a:ahLst/>
              <a:cxnLst/>
              <a:rect r="r" b="b" t="t" l="l"/>
              <a:pathLst>
                <a:path h="5766467" w="56224078">
                  <a:moveTo>
                    <a:pt x="5591927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61667"/>
                  </a:lnTo>
                  <a:cubicBezTo>
                    <a:pt x="0" y="5630577"/>
                    <a:pt x="135890" y="5766467"/>
                    <a:pt x="304800" y="5766467"/>
                  </a:cubicBezTo>
                  <a:lnTo>
                    <a:pt x="55919278" y="5766467"/>
                  </a:lnTo>
                  <a:cubicBezTo>
                    <a:pt x="56088192" y="5766467"/>
                    <a:pt x="56224078" y="5630577"/>
                    <a:pt x="56224078" y="5461667"/>
                  </a:cubicBezTo>
                  <a:lnTo>
                    <a:pt x="56224078" y="304800"/>
                  </a:lnTo>
                  <a:cubicBezTo>
                    <a:pt x="56224078" y="135890"/>
                    <a:pt x="56088192" y="0"/>
                    <a:pt x="55919278" y="0"/>
                  </a:cubicBezTo>
                  <a:close/>
                </a:path>
              </a:pathLst>
            </a:custGeom>
            <a:solidFill>
              <a:srgbClr val="ACC6CB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1435522" y="4759289"/>
            <a:ext cx="520382" cy="483623"/>
          </a:xfrm>
          <a:custGeom>
            <a:avLst/>
            <a:gdLst/>
            <a:ahLst/>
            <a:cxnLst/>
            <a:rect r="r" b="b" t="t" l="l"/>
            <a:pathLst>
              <a:path h="483623" w="520382">
                <a:moveTo>
                  <a:pt x="0" y="0"/>
                </a:moveTo>
                <a:lnTo>
                  <a:pt x="520381" y="0"/>
                </a:lnTo>
                <a:lnTo>
                  <a:pt x="520381" y="483623"/>
                </a:lnTo>
                <a:lnTo>
                  <a:pt x="0" y="4836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076779" y="1712537"/>
            <a:ext cx="1328102" cy="50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</a:pPr>
            <a:r>
              <a:rPr lang="en-US" sz="2617">
                <a:solidFill>
                  <a:srgbClr val="000000"/>
                </a:solidFill>
                <a:latin typeface="Kollektif"/>
              </a:rPr>
              <a:t>WHAT –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76779" y="4721189"/>
            <a:ext cx="1289143" cy="50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  <a:spcBef>
                <a:spcPct val="0"/>
              </a:spcBef>
            </a:pPr>
            <a:r>
              <a:rPr lang="en-US" sz="2617">
                <a:solidFill>
                  <a:srgbClr val="000000"/>
                </a:solidFill>
                <a:latin typeface="Kollektif"/>
              </a:rPr>
              <a:t>WHY –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1288015" y="3252137"/>
            <a:ext cx="11514631" cy="1335702"/>
            <a:chOff x="0" y="0"/>
            <a:chExt cx="56224080" cy="652201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6224078" cy="6522017"/>
            </a:xfrm>
            <a:custGeom>
              <a:avLst/>
              <a:gdLst/>
              <a:ahLst/>
              <a:cxnLst/>
              <a:rect r="r" b="b" t="t" l="l"/>
              <a:pathLst>
                <a:path h="6522017" w="56224078">
                  <a:moveTo>
                    <a:pt x="5591927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17216"/>
                  </a:lnTo>
                  <a:cubicBezTo>
                    <a:pt x="0" y="6386126"/>
                    <a:pt x="135890" y="6522017"/>
                    <a:pt x="304800" y="6522017"/>
                  </a:cubicBezTo>
                  <a:lnTo>
                    <a:pt x="55919278" y="6522017"/>
                  </a:lnTo>
                  <a:cubicBezTo>
                    <a:pt x="56088192" y="6522017"/>
                    <a:pt x="56224078" y="6386126"/>
                    <a:pt x="56224078" y="6217216"/>
                  </a:cubicBezTo>
                  <a:lnTo>
                    <a:pt x="56224078" y="304800"/>
                  </a:lnTo>
                  <a:cubicBezTo>
                    <a:pt x="56224078" y="135890"/>
                    <a:pt x="56088192" y="0"/>
                    <a:pt x="55919278" y="0"/>
                  </a:cubicBezTo>
                  <a:close/>
                </a:path>
              </a:pathLst>
            </a:custGeom>
            <a:solidFill>
              <a:srgbClr val="B3D888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396562" y="3323044"/>
            <a:ext cx="520382" cy="483623"/>
          </a:xfrm>
          <a:custGeom>
            <a:avLst/>
            <a:gdLst/>
            <a:ahLst/>
            <a:cxnLst/>
            <a:rect r="r" b="b" t="t" l="l"/>
            <a:pathLst>
              <a:path h="483623" w="520382">
                <a:moveTo>
                  <a:pt x="0" y="0"/>
                </a:moveTo>
                <a:lnTo>
                  <a:pt x="520382" y="0"/>
                </a:lnTo>
                <a:lnTo>
                  <a:pt x="520382" y="483623"/>
                </a:lnTo>
                <a:lnTo>
                  <a:pt x="0" y="4836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037525" y="3280697"/>
            <a:ext cx="1328397" cy="50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  <a:spcBef>
                <a:spcPct val="0"/>
              </a:spcBef>
            </a:pPr>
            <a:r>
              <a:rPr lang="en-US" sz="2617">
                <a:solidFill>
                  <a:srgbClr val="000000"/>
                </a:solidFill>
                <a:latin typeface="Kollektif"/>
              </a:rPr>
              <a:t>WHO – 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234902" y="7387922"/>
            <a:ext cx="11567744" cy="1382063"/>
            <a:chOff x="0" y="0"/>
            <a:chExt cx="56483422" cy="67483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6483424" cy="6748387"/>
            </a:xfrm>
            <a:custGeom>
              <a:avLst/>
              <a:gdLst/>
              <a:ahLst/>
              <a:cxnLst/>
              <a:rect r="r" b="b" t="t" l="l"/>
              <a:pathLst>
                <a:path h="6748387" w="56483424">
                  <a:moveTo>
                    <a:pt x="5617862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443588"/>
                  </a:lnTo>
                  <a:cubicBezTo>
                    <a:pt x="0" y="6612497"/>
                    <a:pt x="135890" y="6748387"/>
                    <a:pt x="304800" y="6748387"/>
                  </a:cubicBezTo>
                  <a:lnTo>
                    <a:pt x="56178624" y="6748387"/>
                  </a:lnTo>
                  <a:cubicBezTo>
                    <a:pt x="56347531" y="6748387"/>
                    <a:pt x="56483424" y="6612497"/>
                    <a:pt x="56483424" y="6443588"/>
                  </a:cubicBezTo>
                  <a:lnTo>
                    <a:pt x="56483424" y="304800"/>
                  </a:lnTo>
                  <a:cubicBezTo>
                    <a:pt x="56483424" y="135890"/>
                    <a:pt x="56347531" y="0"/>
                    <a:pt x="56178624" y="0"/>
                  </a:cubicBezTo>
                  <a:close/>
                </a:path>
              </a:pathLst>
            </a:custGeom>
            <a:solidFill>
              <a:srgbClr val="E5F9FD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1396562" y="7505189"/>
            <a:ext cx="520382" cy="483623"/>
          </a:xfrm>
          <a:custGeom>
            <a:avLst/>
            <a:gdLst/>
            <a:ahLst/>
            <a:cxnLst/>
            <a:rect r="r" b="b" t="t" l="l"/>
            <a:pathLst>
              <a:path h="483623" w="520382">
                <a:moveTo>
                  <a:pt x="0" y="0"/>
                </a:moveTo>
                <a:lnTo>
                  <a:pt x="520382" y="0"/>
                </a:lnTo>
                <a:lnTo>
                  <a:pt x="520382" y="483623"/>
                </a:lnTo>
                <a:lnTo>
                  <a:pt x="0" y="4836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288015" y="5997405"/>
            <a:ext cx="11514631" cy="1276216"/>
            <a:chOff x="0" y="0"/>
            <a:chExt cx="56224080" cy="623155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6224078" cy="6231557"/>
            </a:xfrm>
            <a:custGeom>
              <a:avLst/>
              <a:gdLst/>
              <a:ahLst/>
              <a:cxnLst/>
              <a:rect r="r" b="b" t="t" l="l"/>
              <a:pathLst>
                <a:path h="6231557" w="56224078">
                  <a:moveTo>
                    <a:pt x="5591927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26757"/>
                  </a:lnTo>
                  <a:cubicBezTo>
                    <a:pt x="0" y="6095667"/>
                    <a:pt x="135890" y="6231557"/>
                    <a:pt x="304800" y="6231557"/>
                  </a:cubicBezTo>
                  <a:lnTo>
                    <a:pt x="55919278" y="6231557"/>
                  </a:lnTo>
                  <a:cubicBezTo>
                    <a:pt x="56088192" y="6231557"/>
                    <a:pt x="56224078" y="6095667"/>
                    <a:pt x="56224078" y="5926757"/>
                  </a:cubicBezTo>
                  <a:lnTo>
                    <a:pt x="56224078" y="304800"/>
                  </a:lnTo>
                  <a:cubicBezTo>
                    <a:pt x="56224078" y="135890"/>
                    <a:pt x="56088192" y="0"/>
                    <a:pt x="55919278" y="0"/>
                  </a:cubicBezTo>
                  <a:close/>
                </a:path>
              </a:pathLst>
            </a:custGeom>
            <a:solidFill>
              <a:srgbClr val="BAD19F"/>
            </a:solidFill>
          </p:spPr>
        </p:sp>
      </p:grpSp>
      <p:sp>
        <p:nvSpPr>
          <p:cNvPr name="Freeform 28" id="28"/>
          <p:cNvSpPr/>
          <p:nvPr/>
        </p:nvSpPr>
        <p:spPr>
          <a:xfrm flipH="false" flipV="false" rot="0">
            <a:off x="1435522" y="6100753"/>
            <a:ext cx="460185" cy="427679"/>
          </a:xfrm>
          <a:custGeom>
            <a:avLst/>
            <a:gdLst/>
            <a:ahLst/>
            <a:cxnLst/>
            <a:rect r="r" b="b" t="t" l="l"/>
            <a:pathLst>
              <a:path h="427679" w="460185">
                <a:moveTo>
                  <a:pt x="0" y="0"/>
                </a:moveTo>
                <a:lnTo>
                  <a:pt x="460185" y="0"/>
                </a:lnTo>
                <a:lnTo>
                  <a:pt x="460185" y="427678"/>
                </a:lnTo>
                <a:lnTo>
                  <a:pt x="0" y="4276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2076779" y="6025980"/>
            <a:ext cx="2762514" cy="50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  <a:spcBef>
                <a:spcPct val="0"/>
              </a:spcBef>
            </a:pPr>
            <a:r>
              <a:rPr lang="en-US" sz="2617">
                <a:solidFill>
                  <a:srgbClr val="000000"/>
                </a:solidFill>
                <a:latin typeface="Kollektif"/>
              </a:rPr>
              <a:t>HOW &amp; WHEN –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492700" y="1758159"/>
            <a:ext cx="6932679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Introduction – what is the content of our session?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161502" y="2207654"/>
            <a:ext cx="10563194" cy="850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A concise opening summary of the subject matter to affirm participants’ expectations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365922" y="3315936"/>
            <a:ext cx="9574427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Establish a connection – who are our co-participants?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327822" y="4752181"/>
            <a:ext cx="9574427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Shared purpose and objectives</a:t>
            </a:r>
            <a:r>
              <a:rPr lang="en-US" sz="2200">
                <a:solidFill>
                  <a:srgbClr val="000000"/>
                </a:solidFill>
                <a:latin typeface="Open Sans Bold"/>
              </a:rPr>
              <a:t> – why are we all here?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085302" y="3670900"/>
            <a:ext cx="10563194" cy="850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Understanding the group, establishing familiarity and the</a:t>
            </a:r>
          </a:p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context for participation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085302" y="5223341"/>
            <a:ext cx="10563194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Defining a collective purpose and specific goals for the session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786075" y="6065672"/>
            <a:ext cx="9574427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Structure – how and when will the session be delivered?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085302" y="6565723"/>
            <a:ext cx="10563194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The main steps, topics and timings that will underpin the facilitation work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076779" y="7492697"/>
            <a:ext cx="8948589" cy="41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Open Sans Bold"/>
              </a:rPr>
              <a:t>Conclusion – a succinct summary of these foundational elements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076779" y="7900670"/>
            <a:ext cx="10037285" cy="850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Weaving these themes together to establish the learning framework for the session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240144" y="5057775"/>
            <a:ext cx="4526195" cy="3702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80"/>
              </a:lnSpc>
              <a:spcBef>
                <a:spcPct val="0"/>
              </a:spcBef>
            </a:pPr>
            <a:r>
              <a:rPr lang="en-US" sz="2300">
                <a:solidFill>
                  <a:srgbClr val="3F8A99"/>
                </a:solidFill>
                <a:latin typeface="Open Sans Bold"/>
              </a:rPr>
              <a:t>The aim is to ensure active participation, with clear and mutually agreed objectives and intent; a structured programme, but shaped by the participants with active engagement every 5 – 7 minutes.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10141" y="-1898827"/>
            <a:ext cx="6809223" cy="7263693"/>
          </a:xfrm>
          <a:custGeom>
            <a:avLst/>
            <a:gdLst/>
            <a:ahLst/>
            <a:cxnLst/>
            <a:rect r="r" b="b" t="t" l="l"/>
            <a:pathLst>
              <a:path h="7263693" w="6809223">
                <a:moveTo>
                  <a:pt x="0" y="0"/>
                </a:moveTo>
                <a:lnTo>
                  <a:pt x="6809222" y="0"/>
                </a:lnTo>
                <a:lnTo>
                  <a:pt x="6809222" y="7263693"/>
                </a:lnTo>
                <a:lnTo>
                  <a:pt x="0" y="7263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62" r="-7874" b="-56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899" r="0" b="-1160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867905" y="4527232"/>
            <a:ext cx="7085615" cy="1299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69"/>
              </a:lnSpc>
            </a:pPr>
            <a:r>
              <a:rPr lang="en-US" sz="9000">
                <a:solidFill>
                  <a:srgbClr val="4CA8C1"/>
                </a:solidFill>
                <a:latin typeface="Open Sans Bold"/>
              </a:rPr>
              <a:t>Thank you!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007355" y="-1930250"/>
            <a:ext cx="7023048" cy="7023048"/>
          </a:xfrm>
          <a:custGeom>
            <a:avLst/>
            <a:gdLst/>
            <a:ahLst/>
            <a:cxnLst/>
            <a:rect r="r" b="b" t="t" l="l"/>
            <a:pathLst>
              <a:path h="7023048" w="7023048">
                <a:moveTo>
                  <a:pt x="0" y="0"/>
                </a:moveTo>
                <a:lnTo>
                  <a:pt x="7023048" y="0"/>
                </a:lnTo>
                <a:lnTo>
                  <a:pt x="7023048" y="7023048"/>
                </a:lnTo>
                <a:lnTo>
                  <a:pt x="0" y="702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899" r="0" b="-11601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081918" y="4896437"/>
            <a:ext cx="12022333" cy="3674970"/>
          </a:xfrm>
          <a:custGeom>
            <a:avLst/>
            <a:gdLst/>
            <a:ahLst/>
            <a:cxnLst/>
            <a:rect r="r" b="b" t="t" l="l"/>
            <a:pathLst>
              <a:path h="3674970" w="12022333">
                <a:moveTo>
                  <a:pt x="0" y="0"/>
                </a:moveTo>
                <a:lnTo>
                  <a:pt x="12022333" y="0"/>
                </a:lnTo>
                <a:lnTo>
                  <a:pt x="12022333" y="3674970"/>
                </a:lnTo>
                <a:lnTo>
                  <a:pt x="0" y="36749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65186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46384" y="1409824"/>
            <a:ext cx="9458049" cy="1871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59"/>
              </a:lnSpc>
            </a:pPr>
            <a:r>
              <a:rPr lang="en-US" sz="4787">
                <a:solidFill>
                  <a:srgbClr val="70A335"/>
                </a:solidFill>
                <a:latin typeface="Open Sans Bold"/>
              </a:rPr>
              <a:t>“Facilitation is about process, movement and destination”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72840" y="3545792"/>
            <a:ext cx="9458049" cy="426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59"/>
              </a:lnSpc>
            </a:pPr>
            <a:r>
              <a:rPr lang="en-US" sz="2287">
                <a:solidFill>
                  <a:srgbClr val="000000"/>
                </a:solidFill>
                <a:latin typeface="Open Sans Bold"/>
              </a:rPr>
              <a:t> Dale Hunter, “The Art of Facilitation”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363185" y="6982814"/>
            <a:ext cx="4596009" cy="1147747"/>
          </a:xfrm>
          <a:custGeom>
            <a:avLst/>
            <a:gdLst/>
            <a:ahLst/>
            <a:cxnLst/>
            <a:rect r="r" b="b" t="t" l="l"/>
            <a:pathLst>
              <a:path h="1147747" w="4596009">
                <a:moveTo>
                  <a:pt x="0" y="0"/>
                </a:moveTo>
                <a:lnTo>
                  <a:pt x="4596009" y="0"/>
                </a:lnTo>
                <a:lnTo>
                  <a:pt x="4596009" y="1147747"/>
                </a:lnTo>
                <a:lnTo>
                  <a:pt x="0" y="11477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9735" t="-19854" r="-130333" b="-42621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922869" y="6982814"/>
            <a:ext cx="4596009" cy="813648"/>
          </a:xfrm>
          <a:custGeom>
            <a:avLst/>
            <a:gdLst/>
            <a:ahLst/>
            <a:cxnLst/>
            <a:rect r="r" b="b" t="t" l="l"/>
            <a:pathLst>
              <a:path h="813648" w="4596009">
                <a:moveTo>
                  <a:pt x="0" y="0"/>
                </a:moveTo>
                <a:lnTo>
                  <a:pt x="4596010" y="0"/>
                </a:lnTo>
                <a:lnTo>
                  <a:pt x="4596010" y="813648"/>
                </a:lnTo>
                <a:lnTo>
                  <a:pt x="0" y="8136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9735" t="-147771" r="-130333" b="-522524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33338" y="2056642"/>
            <a:ext cx="10545428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Facilitator Training Workshop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33338" y="1266825"/>
            <a:ext cx="7077281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000000"/>
                </a:solidFill>
                <a:latin typeface="Open Sans"/>
              </a:rPr>
              <a:t>Overview of today’s 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007355" y="-1930250"/>
            <a:ext cx="7023048" cy="7023048"/>
          </a:xfrm>
          <a:custGeom>
            <a:avLst/>
            <a:gdLst/>
            <a:ahLst/>
            <a:cxnLst/>
            <a:rect r="r" b="b" t="t" l="l"/>
            <a:pathLst>
              <a:path h="7023048" w="7023048">
                <a:moveTo>
                  <a:pt x="0" y="0"/>
                </a:moveTo>
                <a:lnTo>
                  <a:pt x="7023048" y="0"/>
                </a:lnTo>
                <a:lnTo>
                  <a:pt x="7023048" y="7023048"/>
                </a:lnTo>
                <a:lnTo>
                  <a:pt x="0" y="7023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899" r="0" b="-11601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833338" y="3680970"/>
            <a:ext cx="850547" cy="1180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32"/>
              </a:lnSpc>
            </a:pPr>
            <a:r>
              <a:rPr lang="en-US" sz="8210">
                <a:solidFill>
                  <a:srgbClr val="000000"/>
                </a:solidFill>
                <a:latin typeface="Nunito Sans Bold"/>
              </a:rPr>
              <a:t>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20718" y="3614935"/>
            <a:ext cx="4185334" cy="1798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59"/>
              </a:lnSpc>
            </a:pPr>
            <a:r>
              <a:rPr lang="en-US" sz="2287">
                <a:solidFill>
                  <a:srgbClr val="000000"/>
                </a:solidFill>
                <a:latin typeface="Open Sans Bold"/>
              </a:rPr>
              <a:t>Structure and Purpose</a:t>
            </a:r>
          </a:p>
          <a:p>
            <a:pPr>
              <a:lnSpc>
                <a:spcPts val="3659"/>
              </a:lnSpc>
            </a:pPr>
            <a:r>
              <a:rPr lang="en-US" sz="2287">
                <a:solidFill>
                  <a:srgbClr val="000000"/>
                </a:solidFill>
                <a:latin typeface="Open Sans"/>
              </a:rPr>
              <a:t>Finding the right structure to fit the purpose and how to communicate them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72747" y="3614935"/>
            <a:ext cx="4702954" cy="1798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</a:pPr>
            <a:r>
              <a:rPr lang="en-US" sz="2289">
                <a:solidFill>
                  <a:srgbClr val="000000"/>
                </a:solidFill>
                <a:latin typeface="Open Sans Bold"/>
              </a:rPr>
              <a:t>Engagement and Fun:</a:t>
            </a:r>
          </a:p>
          <a:p>
            <a:pPr>
              <a:lnSpc>
                <a:spcPts val="3663"/>
              </a:lnSpc>
            </a:pPr>
            <a:r>
              <a:rPr lang="en-US" sz="2289">
                <a:solidFill>
                  <a:srgbClr val="000000"/>
                </a:solidFill>
                <a:latin typeface="Open Sans"/>
              </a:rPr>
              <a:t>Making sure the participants are fully engaged and where possible enjoying the session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43460" y="6151541"/>
            <a:ext cx="4162592" cy="1798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</a:pPr>
            <a:r>
              <a:rPr lang="en-US" sz="2289">
                <a:solidFill>
                  <a:srgbClr val="000000"/>
                </a:solidFill>
                <a:latin typeface="Open Sans Bold"/>
              </a:rPr>
              <a:t>tools and Techniques:</a:t>
            </a:r>
            <a:r>
              <a:rPr lang="en-US" sz="2289">
                <a:solidFill>
                  <a:srgbClr val="000000"/>
                </a:solidFill>
                <a:latin typeface="Open Sans"/>
              </a:rPr>
              <a:t> </a:t>
            </a:r>
          </a:p>
          <a:p>
            <a:pPr>
              <a:lnSpc>
                <a:spcPts val="3663"/>
              </a:lnSpc>
            </a:pPr>
            <a:r>
              <a:rPr lang="en-US" sz="2289">
                <a:solidFill>
                  <a:srgbClr val="000000"/>
                </a:solidFill>
                <a:latin typeface="Open Sans"/>
              </a:rPr>
              <a:t>How to make your session, engaging, dymaique, and interactive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72747" y="6151541"/>
            <a:ext cx="4702954" cy="1798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</a:pPr>
            <a:r>
              <a:rPr lang="en-US" sz="2289">
                <a:solidFill>
                  <a:srgbClr val="000000"/>
                </a:solidFill>
                <a:latin typeface="Open Sans Bold"/>
              </a:rPr>
              <a:t>Conflict and Challenge :</a:t>
            </a:r>
          </a:p>
          <a:p>
            <a:pPr>
              <a:lnSpc>
                <a:spcPts val="3663"/>
              </a:lnSpc>
            </a:pPr>
            <a:r>
              <a:rPr lang="en-US" sz="2289">
                <a:solidFill>
                  <a:srgbClr val="000000"/>
                </a:solidFill>
                <a:latin typeface="Open Sans"/>
              </a:rPr>
              <a:t>How to handle conflict and challenging participants</a:t>
            </a:r>
          </a:p>
          <a:p>
            <a:pPr>
              <a:lnSpc>
                <a:spcPts val="3663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7743888" y="3675649"/>
            <a:ext cx="850547" cy="1180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32"/>
              </a:lnSpc>
            </a:pPr>
            <a:r>
              <a:rPr lang="en-US" sz="8210">
                <a:solidFill>
                  <a:srgbClr val="000000"/>
                </a:solidFill>
                <a:latin typeface="Nunito Sans Bold"/>
              </a:rPr>
              <a:t>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33338" y="6139378"/>
            <a:ext cx="850547" cy="1180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32"/>
              </a:lnSpc>
            </a:pPr>
            <a:r>
              <a:rPr lang="en-US" sz="8210">
                <a:solidFill>
                  <a:srgbClr val="000000"/>
                </a:solidFill>
                <a:latin typeface="Nunito Sans Bold"/>
              </a:rPr>
              <a:t>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743888" y="6139378"/>
            <a:ext cx="850547" cy="1180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32"/>
              </a:lnSpc>
            </a:pPr>
            <a:r>
              <a:rPr lang="en-US" sz="8210">
                <a:solidFill>
                  <a:srgbClr val="000000"/>
                </a:solidFill>
                <a:latin typeface="Nunito Sans Bold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28768" y="3559103"/>
            <a:ext cx="8768526" cy="544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20"/>
              </a:lnSpc>
            </a:pPr>
            <a:r>
              <a:rPr lang="en-US" sz="3837">
                <a:solidFill>
                  <a:srgbClr val="000000"/>
                </a:solidFill>
                <a:latin typeface="Open Sans"/>
              </a:rPr>
              <a:t>Delivering the Introduction 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791936" y="847725"/>
            <a:ext cx="10878803" cy="843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19"/>
              </a:lnSpc>
            </a:pPr>
            <a:r>
              <a:rPr lang="en-US" sz="4387">
                <a:solidFill>
                  <a:srgbClr val="3F8A99"/>
                </a:solidFill>
                <a:latin typeface="Open Sans Bold"/>
              </a:rPr>
              <a:t>Structure and Purpose: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007355" y="-1930250"/>
            <a:ext cx="7023048" cy="7023048"/>
          </a:xfrm>
          <a:custGeom>
            <a:avLst/>
            <a:gdLst/>
            <a:ahLst/>
            <a:cxnLst/>
            <a:rect r="r" b="b" t="t" l="l"/>
            <a:pathLst>
              <a:path h="7023048" w="7023048">
                <a:moveTo>
                  <a:pt x="0" y="0"/>
                </a:moveTo>
                <a:lnTo>
                  <a:pt x="7023048" y="0"/>
                </a:lnTo>
                <a:lnTo>
                  <a:pt x="7023048" y="7023048"/>
                </a:lnTo>
                <a:lnTo>
                  <a:pt x="0" y="702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899" r="0" b="-11601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541237" y="983094"/>
            <a:ext cx="1379530" cy="188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649"/>
              </a:lnSpc>
            </a:pPr>
            <a:r>
              <a:rPr lang="en-US" sz="13317">
                <a:solidFill>
                  <a:srgbClr val="3F8A99"/>
                </a:solidFill>
                <a:latin typeface="Nunito Sans Bold"/>
              </a:rPr>
              <a:t>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928768" y="4536009"/>
            <a:ext cx="8768526" cy="544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20"/>
              </a:lnSpc>
            </a:pPr>
            <a:r>
              <a:rPr lang="en-US" sz="3837">
                <a:solidFill>
                  <a:srgbClr val="000000"/>
                </a:solidFill>
                <a:latin typeface="Open Sans"/>
              </a:rPr>
              <a:t>Establishing Connection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938936" y="5578597"/>
            <a:ext cx="8768526" cy="544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20"/>
              </a:lnSpc>
            </a:pPr>
            <a:r>
              <a:rPr lang="en-US" sz="3837">
                <a:solidFill>
                  <a:srgbClr val="000000"/>
                </a:solidFill>
                <a:latin typeface="Open Sans"/>
              </a:rPr>
              <a:t>Establishing the Purpose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928768" y="6551255"/>
            <a:ext cx="8768526" cy="544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20"/>
              </a:lnSpc>
            </a:pPr>
            <a:r>
              <a:rPr lang="en-US" sz="3837">
                <a:solidFill>
                  <a:srgbClr val="000000"/>
                </a:solidFill>
                <a:latin typeface="Open Sans"/>
              </a:rPr>
              <a:t>Establishing the Structure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938936" y="7495417"/>
            <a:ext cx="8768526" cy="544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20"/>
              </a:lnSpc>
            </a:pPr>
            <a:r>
              <a:rPr lang="en-US" sz="3837">
                <a:solidFill>
                  <a:srgbClr val="000000"/>
                </a:solidFill>
                <a:latin typeface="Open Sans"/>
              </a:rPr>
              <a:t>Delivering the Conclusion 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80392" y="3419126"/>
            <a:ext cx="1039383" cy="843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18"/>
              </a:lnSpc>
            </a:pPr>
            <a:r>
              <a:rPr lang="en-US" sz="5925">
                <a:solidFill>
                  <a:srgbClr val="203965"/>
                </a:solidFill>
                <a:latin typeface="Open Sans"/>
              </a:rPr>
              <a:t>01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80392" y="4401031"/>
            <a:ext cx="1027838" cy="833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46"/>
              </a:lnSpc>
            </a:pPr>
            <a:r>
              <a:rPr lang="en-US" sz="5860">
                <a:solidFill>
                  <a:srgbClr val="203965"/>
                </a:solidFill>
                <a:latin typeface="Open Sans"/>
              </a:rPr>
              <a:t>02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80392" y="5438620"/>
            <a:ext cx="1039383" cy="843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518"/>
              </a:lnSpc>
            </a:pPr>
            <a:r>
              <a:rPr lang="en-US" sz="5925">
                <a:solidFill>
                  <a:srgbClr val="203965"/>
                </a:solidFill>
                <a:latin typeface="Open Sans"/>
              </a:rPr>
              <a:t>03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80392" y="6415007"/>
            <a:ext cx="1027838" cy="833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46"/>
              </a:lnSpc>
            </a:pPr>
            <a:r>
              <a:rPr lang="en-US" sz="5860">
                <a:solidFill>
                  <a:srgbClr val="203965"/>
                </a:solidFill>
                <a:latin typeface="Open Sans"/>
              </a:rPr>
              <a:t>04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791936" y="7381395"/>
            <a:ext cx="1027838" cy="833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46"/>
              </a:lnSpc>
            </a:pPr>
            <a:r>
              <a:rPr lang="en-US" sz="5860">
                <a:solidFill>
                  <a:srgbClr val="203965"/>
                </a:solidFill>
                <a:latin typeface="Open Sans"/>
              </a:rPr>
              <a:t>05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91936" y="1644018"/>
            <a:ext cx="10878803" cy="1228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99"/>
              </a:lnSpc>
            </a:pPr>
            <a:r>
              <a:rPr lang="en-US" sz="3187">
                <a:solidFill>
                  <a:srgbClr val="000000"/>
                </a:solidFill>
                <a:latin typeface="Open Sans"/>
              </a:rPr>
              <a:t>Finding the right structure to fit the purpose and </a:t>
            </a:r>
          </a:p>
          <a:p>
            <a:pPr>
              <a:lnSpc>
                <a:spcPts val="5099"/>
              </a:lnSpc>
            </a:pPr>
            <a:r>
              <a:rPr lang="en-US" sz="3187">
                <a:solidFill>
                  <a:srgbClr val="000000"/>
                </a:solidFill>
                <a:latin typeface="Open Sans"/>
              </a:rPr>
              <a:t>how to communicate them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32236" y="1562665"/>
            <a:ext cx="8868877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– ‘what is the subject?’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55251" y="6341510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41732" y="6355929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889037" y="6355929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32236" y="772848"/>
            <a:ext cx="3325817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000000"/>
                </a:solidFill>
                <a:latin typeface="Open Sans"/>
              </a:rPr>
              <a:t>Delivering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07916" y="6227210"/>
            <a:ext cx="3308540" cy="214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Advice 2: Introduce yourself and let your co-facilitators do the same.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758053" y="739716"/>
            <a:ext cx="5836822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the Introduction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245696" y="6241629"/>
            <a:ext cx="3511541" cy="2691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Advice 3: Give a brief overview of the subjects you’ll cover and the structure of the session.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51985" y="6173048"/>
            <a:ext cx="2850903" cy="214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Advice 1: Clearly announce the name of your session.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3007355" y="-1930250"/>
            <a:ext cx="7023048" cy="7023048"/>
          </a:xfrm>
          <a:custGeom>
            <a:avLst/>
            <a:gdLst/>
            <a:ahLst/>
            <a:cxnLst/>
            <a:rect r="r" b="b" t="t" l="l"/>
            <a:pathLst>
              <a:path h="7023048" w="7023048">
                <a:moveTo>
                  <a:pt x="0" y="0"/>
                </a:moveTo>
                <a:lnTo>
                  <a:pt x="7023048" y="0"/>
                </a:lnTo>
                <a:lnTo>
                  <a:pt x="7023048" y="7023048"/>
                </a:lnTo>
                <a:lnTo>
                  <a:pt x="0" y="7023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4899" r="0" b="-11601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486324" y="724915"/>
            <a:ext cx="1945912" cy="1580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203"/>
              </a:lnSpc>
            </a:pPr>
            <a:r>
              <a:rPr lang="en-US" sz="11094">
                <a:solidFill>
                  <a:srgbClr val="203965"/>
                </a:solidFill>
                <a:latin typeface="Open Sans"/>
              </a:rPr>
              <a:t>01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86324" y="4447384"/>
            <a:ext cx="12174017" cy="1186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44"/>
              </a:lnSpc>
            </a:pPr>
            <a:r>
              <a:rPr lang="en-US" sz="3090">
                <a:solidFill>
                  <a:srgbClr val="000000"/>
                </a:solidFill>
                <a:latin typeface="Open Sans"/>
              </a:rPr>
              <a:t>It is important to makes things easy by providing your group with the right environment and clear information from the start.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486324" y="2739109"/>
            <a:ext cx="11759372" cy="1430096"/>
            <a:chOff x="0" y="0"/>
            <a:chExt cx="57419111" cy="698293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7419112" cy="6982930"/>
            </a:xfrm>
            <a:custGeom>
              <a:avLst/>
              <a:gdLst/>
              <a:ahLst/>
              <a:cxnLst/>
              <a:rect r="r" b="b" t="t" l="l"/>
              <a:pathLst>
                <a:path h="6982930" w="57419112">
                  <a:moveTo>
                    <a:pt x="571143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678130"/>
                  </a:lnTo>
                  <a:cubicBezTo>
                    <a:pt x="0" y="6847039"/>
                    <a:pt x="135890" y="6982930"/>
                    <a:pt x="304800" y="6982930"/>
                  </a:cubicBezTo>
                  <a:lnTo>
                    <a:pt x="57114312" y="6982930"/>
                  </a:lnTo>
                  <a:cubicBezTo>
                    <a:pt x="57283220" y="6982930"/>
                    <a:pt x="57419112" y="6847039"/>
                    <a:pt x="57419112" y="6678130"/>
                  </a:cubicBezTo>
                  <a:lnTo>
                    <a:pt x="57419112" y="304800"/>
                  </a:lnTo>
                  <a:cubicBezTo>
                    <a:pt x="57419112" y="135890"/>
                    <a:pt x="57283220" y="0"/>
                    <a:pt x="57114312" y="0"/>
                  </a:cubicBezTo>
                  <a:close/>
                </a:path>
              </a:pathLst>
            </a:custGeom>
            <a:solidFill>
              <a:srgbClr val="95BFC6">
                <a:alpha val="47843"/>
              </a:srgbClr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594871" y="2835318"/>
            <a:ext cx="520382" cy="483623"/>
          </a:xfrm>
          <a:custGeom>
            <a:avLst/>
            <a:gdLst/>
            <a:ahLst/>
            <a:cxnLst/>
            <a:rect r="r" b="b" t="t" l="l"/>
            <a:pathLst>
              <a:path h="483623" w="520382">
                <a:moveTo>
                  <a:pt x="0" y="0"/>
                </a:moveTo>
                <a:lnTo>
                  <a:pt x="520382" y="0"/>
                </a:lnTo>
                <a:lnTo>
                  <a:pt x="520382" y="483623"/>
                </a:lnTo>
                <a:lnTo>
                  <a:pt x="0" y="483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275088" y="2756429"/>
            <a:ext cx="1328102" cy="50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</a:pPr>
            <a:r>
              <a:rPr lang="en-US" sz="2617">
                <a:solidFill>
                  <a:srgbClr val="000000"/>
                </a:solidFill>
                <a:latin typeface="Kollektif"/>
              </a:rPr>
              <a:t>WHAT –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691009" y="2802052"/>
            <a:ext cx="6932679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Introduction – what is the content of our session?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37761" y="3252266"/>
            <a:ext cx="10563194" cy="850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A concise opening summary of the subject matter to affirm participants’ expectations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39454" y="1608468"/>
            <a:ext cx="8868877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or ‘breaking the ice’.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07302" y="5906946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685744" y="5921365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958684" y="5921365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39454" y="818651"/>
            <a:ext cx="399401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000000"/>
                </a:solidFill>
                <a:latin typeface="Open Sans"/>
              </a:rPr>
              <a:t>Establishing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5849" y="4809607"/>
            <a:ext cx="11567340" cy="566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44"/>
              </a:lnSpc>
            </a:pPr>
            <a:r>
              <a:rPr lang="en-US" sz="3090">
                <a:solidFill>
                  <a:srgbClr val="000000"/>
                </a:solidFill>
                <a:latin typeface="Open Sans"/>
              </a:rPr>
              <a:t>Why is it important to establish connections and break the ice?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42403" y="5792646"/>
            <a:ext cx="3308540" cy="214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Give participants an opportunity to learn something about each other.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285844" y="804569"/>
            <a:ext cx="534417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Connection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315343" y="5807065"/>
            <a:ext cx="3003256" cy="214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Increase participation in the workshop.</a:t>
            </a:r>
          </a:p>
          <a:p>
            <a:pPr>
              <a:lnSpc>
                <a:spcPts val="432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804035" y="5738485"/>
            <a:ext cx="3272109" cy="2691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Help everyone to feel comfortable and assure workshop is a safe space.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007355" y="-1930250"/>
            <a:ext cx="7023048" cy="7023048"/>
          </a:xfrm>
          <a:custGeom>
            <a:avLst/>
            <a:gdLst/>
            <a:ahLst/>
            <a:cxnLst/>
            <a:rect r="r" b="b" t="t" l="l"/>
            <a:pathLst>
              <a:path h="7023048" w="7023048">
                <a:moveTo>
                  <a:pt x="0" y="0"/>
                </a:moveTo>
                <a:lnTo>
                  <a:pt x="7023048" y="0"/>
                </a:lnTo>
                <a:lnTo>
                  <a:pt x="7023048" y="7023048"/>
                </a:lnTo>
                <a:lnTo>
                  <a:pt x="0" y="7023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4899" r="0" b="-11601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393542" y="613350"/>
            <a:ext cx="1945912" cy="1580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203"/>
              </a:lnSpc>
            </a:pPr>
            <a:r>
              <a:rPr lang="en-US" sz="11094">
                <a:solidFill>
                  <a:srgbClr val="203965"/>
                </a:solidFill>
                <a:latin typeface="Open Sans"/>
              </a:rPr>
              <a:t>02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507302" y="2828907"/>
            <a:ext cx="11514631" cy="1609225"/>
            <a:chOff x="0" y="0"/>
            <a:chExt cx="56224080" cy="785758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6224078" cy="7857585"/>
            </a:xfrm>
            <a:custGeom>
              <a:avLst/>
              <a:gdLst/>
              <a:ahLst/>
              <a:cxnLst/>
              <a:rect r="r" b="b" t="t" l="l"/>
              <a:pathLst>
                <a:path h="7857585" w="56224078">
                  <a:moveTo>
                    <a:pt x="5591927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7552785"/>
                  </a:lnTo>
                  <a:cubicBezTo>
                    <a:pt x="0" y="7721695"/>
                    <a:pt x="135890" y="7857585"/>
                    <a:pt x="304800" y="7857585"/>
                  </a:cubicBezTo>
                  <a:lnTo>
                    <a:pt x="55919278" y="7857585"/>
                  </a:lnTo>
                  <a:cubicBezTo>
                    <a:pt x="56088192" y="7857585"/>
                    <a:pt x="56224078" y="7721695"/>
                    <a:pt x="56224078" y="7552785"/>
                  </a:cubicBezTo>
                  <a:lnTo>
                    <a:pt x="56224078" y="304800"/>
                  </a:lnTo>
                  <a:cubicBezTo>
                    <a:pt x="56224078" y="135890"/>
                    <a:pt x="56088192" y="0"/>
                    <a:pt x="55919278" y="0"/>
                  </a:cubicBezTo>
                  <a:close/>
                </a:path>
              </a:pathLst>
            </a:custGeom>
            <a:solidFill>
              <a:srgbClr val="B3D888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615849" y="2891380"/>
            <a:ext cx="520382" cy="483623"/>
          </a:xfrm>
          <a:custGeom>
            <a:avLst/>
            <a:gdLst/>
            <a:ahLst/>
            <a:cxnLst/>
            <a:rect r="r" b="b" t="t" l="l"/>
            <a:pathLst>
              <a:path h="483623" w="520382">
                <a:moveTo>
                  <a:pt x="0" y="0"/>
                </a:moveTo>
                <a:lnTo>
                  <a:pt x="520382" y="0"/>
                </a:lnTo>
                <a:lnTo>
                  <a:pt x="520382" y="483623"/>
                </a:lnTo>
                <a:lnTo>
                  <a:pt x="0" y="483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256812" y="2849033"/>
            <a:ext cx="1328397" cy="50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  <a:spcBef>
                <a:spcPct val="0"/>
              </a:spcBef>
            </a:pPr>
            <a:r>
              <a:rPr lang="en-US" sz="2617">
                <a:solidFill>
                  <a:srgbClr val="000000"/>
                </a:solidFill>
                <a:latin typeface="Kollektif"/>
              </a:rPr>
              <a:t>WHO –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85209" y="2884272"/>
            <a:ext cx="9574427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Establish a connection – who are our co-participants?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04589" y="3333395"/>
            <a:ext cx="10563194" cy="850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Understanding the group, establishing familiarity and the</a:t>
            </a:r>
          </a:p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context for participation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39454" y="1383931"/>
            <a:ext cx="8868877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and the contract.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93542" y="6033928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39781" y="6033928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339454" y="594114"/>
            <a:ext cx="399401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000000"/>
                </a:solidFill>
                <a:latin typeface="Open Sans"/>
              </a:rPr>
              <a:t>Establishing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3542" y="4145885"/>
            <a:ext cx="11825047" cy="1195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39"/>
              </a:lnSpc>
            </a:pPr>
            <a:r>
              <a:rPr lang="en-US" sz="3087">
                <a:solidFill>
                  <a:srgbClr val="000000"/>
                </a:solidFill>
                <a:latin typeface="Open Sans"/>
              </a:rPr>
              <a:t>It’s important to establish the purpose of the session you are running and to create a ‘contract’ with your participants.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85844" y="574469"/>
            <a:ext cx="534417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the Purpose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225206" y="5865466"/>
            <a:ext cx="4611314" cy="1605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You can do this verbally or use written options like post its or the chat function.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90275" y="5865466"/>
            <a:ext cx="3465039" cy="1605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Ask your participants what they want to get out of the session.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3007355" y="-1930250"/>
            <a:ext cx="7023048" cy="7023048"/>
          </a:xfrm>
          <a:custGeom>
            <a:avLst/>
            <a:gdLst/>
            <a:ahLst/>
            <a:cxnLst/>
            <a:rect r="r" b="b" t="t" l="l"/>
            <a:pathLst>
              <a:path h="7023048" w="7023048">
                <a:moveTo>
                  <a:pt x="0" y="0"/>
                </a:moveTo>
                <a:lnTo>
                  <a:pt x="7023048" y="0"/>
                </a:lnTo>
                <a:lnTo>
                  <a:pt x="7023048" y="7023048"/>
                </a:lnTo>
                <a:lnTo>
                  <a:pt x="0" y="7023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4899" r="0" b="-11601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393542" y="338218"/>
            <a:ext cx="1945912" cy="1580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203"/>
              </a:lnSpc>
            </a:pPr>
            <a:r>
              <a:rPr lang="en-US" sz="11094">
                <a:solidFill>
                  <a:srgbClr val="203965"/>
                </a:solidFill>
                <a:latin typeface="Open Sans"/>
              </a:rPr>
              <a:t>03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393542" y="2602968"/>
            <a:ext cx="11514631" cy="1180966"/>
            <a:chOff x="0" y="0"/>
            <a:chExt cx="56224080" cy="57664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6224078" cy="5766467"/>
            </a:xfrm>
            <a:custGeom>
              <a:avLst/>
              <a:gdLst/>
              <a:ahLst/>
              <a:cxnLst/>
              <a:rect r="r" b="b" t="t" l="l"/>
              <a:pathLst>
                <a:path h="5766467" w="56224078">
                  <a:moveTo>
                    <a:pt x="5591927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61667"/>
                  </a:lnTo>
                  <a:cubicBezTo>
                    <a:pt x="0" y="5630577"/>
                    <a:pt x="135890" y="5766467"/>
                    <a:pt x="304800" y="5766467"/>
                  </a:cubicBezTo>
                  <a:lnTo>
                    <a:pt x="55919278" y="5766467"/>
                  </a:lnTo>
                  <a:cubicBezTo>
                    <a:pt x="56088192" y="5766467"/>
                    <a:pt x="56224078" y="5630577"/>
                    <a:pt x="56224078" y="5461667"/>
                  </a:cubicBezTo>
                  <a:lnTo>
                    <a:pt x="56224078" y="304800"/>
                  </a:lnTo>
                  <a:cubicBezTo>
                    <a:pt x="56224078" y="135890"/>
                    <a:pt x="56088192" y="0"/>
                    <a:pt x="55919278" y="0"/>
                  </a:cubicBezTo>
                  <a:close/>
                </a:path>
              </a:pathLst>
            </a:custGeom>
            <a:solidFill>
              <a:srgbClr val="ACC6CB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541049" y="2660118"/>
            <a:ext cx="520382" cy="483623"/>
          </a:xfrm>
          <a:custGeom>
            <a:avLst/>
            <a:gdLst/>
            <a:ahLst/>
            <a:cxnLst/>
            <a:rect r="r" b="b" t="t" l="l"/>
            <a:pathLst>
              <a:path h="483623" w="520382">
                <a:moveTo>
                  <a:pt x="0" y="0"/>
                </a:moveTo>
                <a:lnTo>
                  <a:pt x="520382" y="0"/>
                </a:lnTo>
                <a:lnTo>
                  <a:pt x="520382" y="483623"/>
                </a:lnTo>
                <a:lnTo>
                  <a:pt x="0" y="483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82306" y="2622018"/>
            <a:ext cx="1289143" cy="50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  <a:spcBef>
                <a:spcPct val="0"/>
              </a:spcBef>
            </a:pPr>
            <a:r>
              <a:rPr lang="en-US" sz="2617">
                <a:solidFill>
                  <a:srgbClr val="000000"/>
                </a:solidFill>
                <a:latin typeface="Kollektif"/>
              </a:rPr>
              <a:t>WHY –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33349" y="2653010"/>
            <a:ext cx="9574427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Shared purpose and objectives</a:t>
            </a:r>
            <a:r>
              <a:rPr lang="en-US" sz="2200">
                <a:solidFill>
                  <a:srgbClr val="000000"/>
                </a:solidFill>
                <a:latin typeface="Open Sans Bold"/>
              </a:rPr>
              <a:t> – why are we all here?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90829" y="3124171"/>
            <a:ext cx="10563194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Defining a collective purpose and specific goals for the session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39454" y="2179188"/>
            <a:ext cx="8868877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and the contract.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39454" y="1389370"/>
            <a:ext cx="399401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000000"/>
                </a:solidFill>
                <a:latin typeface="Open Sans"/>
              </a:rPr>
              <a:t>Establishing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585740"/>
            <a:ext cx="11236478" cy="833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39"/>
              </a:lnSpc>
            </a:pPr>
            <a:r>
              <a:rPr lang="en-US" sz="4399">
                <a:solidFill>
                  <a:srgbClr val="70A335"/>
                </a:solidFill>
                <a:latin typeface="Open Sans Bold"/>
              </a:rPr>
              <a:t>What do you hope to get out of today?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85844" y="1400175"/>
            <a:ext cx="534417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the purpose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007355" y="-1930250"/>
            <a:ext cx="7023048" cy="7023048"/>
          </a:xfrm>
          <a:custGeom>
            <a:avLst/>
            <a:gdLst/>
            <a:ahLst/>
            <a:cxnLst/>
            <a:rect r="r" b="b" t="t" l="l"/>
            <a:pathLst>
              <a:path h="7023048" w="7023048">
                <a:moveTo>
                  <a:pt x="0" y="0"/>
                </a:moveTo>
                <a:lnTo>
                  <a:pt x="7023048" y="0"/>
                </a:lnTo>
                <a:lnTo>
                  <a:pt x="7023048" y="7023048"/>
                </a:lnTo>
                <a:lnTo>
                  <a:pt x="0" y="702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899" r="0" b="-11601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10" id="10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93542" y="1133475"/>
            <a:ext cx="1945912" cy="1580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203"/>
              </a:lnSpc>
            </a:pPr>
            <a:r>
              <a:rPr lang="en-US" sz="11094">
                <a:solidFill>
                  <a:srgbClr val="203965"/>
                </a:solidFill>
                <a:latin typeface="Open Sans"/>
              </a:rPr>
              <a:t>03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393542" y="4007514"/>
            <a:ext cx="11514631" cy="1180966"/>
            <a:chOff x="0" y="0"/>
            <a:chExt cx="56224080" cy="57664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6224078" cy="5766467"/>
            </a:xfrm>
            <a:custGeom>
              <a:avLst/>
              <a:gdLst/>
              <a:ahLst/>
              <a:cxnLst/>
              <a:rect r="r" b="b" t="t" l="l"/>
              <a:pathLst>
                <a:path h="5766467" w="56224078">
                  <a:moveTo>
                    <a:pt x="5591927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61667"/>
                  </a:lnTo>
                  <a:cubicBezTo>
                    <a:pt x="0" y="5630577"/>
                    <a:pt x="135890" y="5766467"/>
                    <a:pt x="304800" y="5766467"/>
                  </a:cubicBezTo>
                  <a:lnTo>
                    <a:pt x="55919278" y="5766467"/>
                  </a:lnTo>
                  <a:cubicBezTo>
                    <a:pt x="56088192" y="5766467"/>
                    <a:pt x="56224078" y="5630577"/>
                    <a:pt x="56224078" y="5461667"/>
                  </a:cubicBezTo>
                  <a:lnTo>
                    <a:pt x="56224078" y="304800"/>
                  </a:lnTo>
                  <a:cubicBezTo>
                    <a:pt x="56224078" y="135890"/>
                    <a:pt x="56088192" y="0"/>
                    <a:pt x="55919278" y="0"/>
                  </a:cubicBezTo>
                  <a:close/>
                </a:path>
              </a:pathLst>
            </a:custGeom>
            <a:solidFill>
              <a:srgbClr val="ACC6CB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541049" y="4064664"/>
            <a:ext cx="520382" cy="483623"/>
          </a:xfrm>
          <a:custGeom>
            <a:avLst/>
            <a:gdLst/>
            <a:ahLst/>
            <a:cxnLst/>
            <a:rect r="r" b="b" t="t" l="l"/>
            <a:pathLst>
              <a:path h="483623" w="520382">
                <a:moveTo>
                  <a:pt x="0" y="0"/>
                </a:moveTo>
                <a:lnTo>
                  <a:pt x="520382" y="0"/>
                </a:lnTo>
                <a:lnTo>
                  <a:pt x="520382" y="483623"/>
                </a:lnTo>
                <a:lnTo>
                  <a:pt x="0" y="4836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182306" y="4026564"/>
            <a:ext cx="1289143" cy="50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  <a:spcBef>
                <a:spcPct val="0"/>
              </a:spcBef>
            </a:pPr>
            <a:r>
              <a:rPr lang="en-US" sz="2617">
                <a:solidFill>
                  <a:srgbClr val="000000"/>
                </a:solidFill>
                <a:latin typeface="Kollektif"/>
              </a:rPr>
              <a:t>WHY –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71449" y="4080853"/>
            <a:ext cx="9574427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Shared purpose and objectives</a:t>
            </a:r>
            <a:r>
              <a:rPr lang="en-US" sz="2200">
                <a:solidFill>
                  <a:srgbClr val="000000"/>
                </a:solidFill>
                <a:latin typeface="Open Sans Bold"/>
              </a:rPr>
              <a:t> – why are we all here?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90829" y="4528716"/>
            <a:ext cx="10563194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Defining a collective purpose and specific goals for the session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61431" y="6457596"/>
            <a:ext cx="1123647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Open Sans Light"/>
              </a:rPr>
              <a:t>Use the chat to share your answer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39454" y="2179188"/>
            <a:ext cx="8868877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and the contract.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93542" y="6336873"/>
            <a:ext cx="1023284" cy="1023284"/>
          </a:xfrm>
          <a:custGeom>
            <a:avLst/>
            <a:gdLst/>
            <a:ahLst/>
            <a:cxnLst/>
            <a:rect r="r" b="b" t="t" l="l"/>
            <a:pathLst>
              <a:path h="1023284" w="1023284">
                <a:moveTo>
                  <a:pt x="0" y="0"/>
                </a:moveTo>
                <a:lnTo>
                  <a:pt x="1023284" y="0"/>
                </a:lnTo>
                <a:lnTo>
                  <a:pt x="1023284" y="1023284"/>
                </a:lnTo>
                <a:lnTo>
                  <a:pt x="0" y="10232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39454" y="1389370"/>
            <a:ext cx="399401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000000"/>
                </a:solidFill>
                <a:latin typeface="Open Sans"/>
              </a:rPr>
              <a:t>Establishing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93542" y="4941141"/>
            <a:ext cx="12613813" cy="576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39"/>
              </a:lnSpc>
            </a:pPr>
            <a:r>
              <a:rPr lang="en-US" sz="3087">
                <a:solidFill>
                  <a:srgbClr val="000000"/>
                </a:solidFill>
                <a:latin typeface="Open Sans"/>
              </a:rPr>
              <a:t>Creating a ‘contract’ with your participants will help to set the tone.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43950" y="6222573"/>
            <a:ext cx="8449889" cy="1062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2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</a:rPr>
              <a:t>Ask your participants how the group as a whole can make sure the session is successful.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50857" y="1389370"/>
            <a:ext cx="5344175" cy="742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5237">
                <a:solidFill>
                  <a:srgbClr val="63BDCF"/>
                </a:solidFill>
                <a:latin typeface="Open Sans Bold"/>
              </a:rPr>
              <a:t>the purpose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007355" y="-1930250"/>
            <a:ext cx="7023048" cy="7023048"/>
          </a:xfrm>
          <a:custGeom>
            <a:avLst/>
            <a:gdLst/>
            <a:ahLst/>
            <a:cxnLst/>
            <a:rect r="r" b="b" t="t" l="l"/>
            <a:pathLst>
              <a:path h="7023048" w="7023048">
                <a:moveTo>
                  <a:pt x="0" y="0"/>
                </a:moveTo>
                <a:lnTo>
                  <a:pt x="7023048" y="0"/>
                </a:lnTo>
                <a:lnTo>
                  <a:pt x="7023048" y="7023048"/>
                </a:lnTo>
                <a:lnTo>
                  <a:pt x="0" y="7023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8703663"/>
            <a:ext cx="3560783" cy="1583337"/>
          </a:xfrm>
          <a:custGeom>
            <a:avLst/>
            <a:gdLst/>
            <a:ahLst/>
            <a:cxnLst/>
            <a:rect r="r" b="b" t="t" l="l"/>
            <a:pathLst>
              <a:path h="1583337" w="3560783">
                <a:moveTo>
                  <a:pt x="0" y="0"/>
                </a:moveTo>
                <a:lnTo>
                  <a:pt x="3560783" y="0"/>
                </a:lnTo>
                <a:lnTo>
                  <a:pt x="3560783" y="1583337"/>
                </a:lnTo>
                <a:lnTo>
                  <a:pt x="0" y="15833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4899" r="0" b="-11601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601864" y="9495332"/>
            <a:ext cx="13830300" cy="431432"/>
            <a:chOff x="0" y="0"/>
            <a:chExt cx="18440400" cy="575243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27856"/>
              <a:ext cx="18440400" cy="5403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59"/>
                </a:lnSpc>
              </a:pPr>
              <a:r>
                <a:rPr lang="en-US" sz="2287">
                  <a:solidFill>
                    <a:srgbClr val="000000"/>
                  </a:solidFill>
                  <a:latin typeface="Open Sans"/>
                </a:rPr>
                <a:t>            sustainablehealthcare.org.uk               @sushealthcare</a:t>
              </a:r>
            </a:p>
          </p:txBody>
        </p:sp>
        <p:sp>
          <p:nvSpPr>
            <p:cNvPr name="Freeform 12" id="12"/>
            <p:cNvSpPr/>
            <p:nvPr/>
          </p:nvSpPr>
          <p:spPr>
            <a:xfrm flipH="false" flipV="false" rot="0">
              <a:off x="405381" y="0"/>
              <a:ext cx="512530" cy="512530"/>
            </a:xfrm>
            <a:custGeom>
              <a:avLst/>
              <a:gdLst/>
              <a:ahLst/>
              <a:cxnLst/>
              <a:rect r="r" b="b" t="t" l="l"/>
              <a:pathLst>
                <a:path h="512530" w="512530">
                  <a:moveTo>
                    <a:pt x="0" y="0"/>
                  </a:moveTo>
                  <a:lnTo>
                    <a:pt x="512530" y="0"/>
                  </a:lnTo>
                  <a:lnTo>
                    <a:pt x="512530" y="512530"/>
                  </a:lnTo>
                  <a:lnTo>
                    <a:pt x="0" y="512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067279" y="20556"/>
              <a:ext cx="554687" cy="554687"/>
            </a:xfrm>
            <a:custGeom>
              <a:avLst/>
              <a:gdLst/>
              <a:ahLst/>
              <a:cxnLst/>
              <a:rect r="r" b="b" t="t" l="l"/>
              <a:pathLst>
                <a:path h="554687" w="554687">
                  <a:moveTo>
                    <a:pt x="0" y="0"/>
                  </a:moveTo>
                  <a:lnTo>
                    <a:pt x="554687" y="0"/>
                  </a:lnTo>
                  <a:lnTo>
                    <a:pt x="554687" y="554687"/>
                  </a:lnTo>
                  <a:lnTo>
                    <a:pt x="0" y="5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393542" y="1133475"/>
            <a:ext cx="1945912" cy="1580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203"/>
              </a:lnSpc>
            </a:pPr>
            <a:r>
              <a:rPr lang="en-US" sz="11094">
                <a:solidFill>
                  <a:srgbClr val="203965"/>
                </a:solidFill>
                <a:latin typeface="Open Sans"/>
              </a:rPr>
              <a:t>03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393542" y="3398225"/>
            <a:ext cx="11514631" cy="1180966"/>
            <a:chOff x="0" y="0"/>
            <a:chExt cx="56224080" cy="576646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6224078" cy="5766467"/>
            </a:xfrm>
            <a:custGeom>
              <a:avLst/>
              <a:gdLst/>
              <a:ahLst/>
              <a:cxnLst/>
              <a:rect r="r" b="b" t="t" l="l"/>
              <a:pathLst>
                <a:path h="5766467" w="56224078">
                  <a:moveTo>
                    <a:pt x="5591927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61667"/>
                  </a:lnTo>
                  <a:cubicBezTo>
                    <a:pt x="0" y="5630577"/>
                    <a:pt x="135890" y="5766467"/>
                    <a:pt x="304800" y="5766467"/>
                  </a:cubicBezTo>
                  <a:lnTo>
                    <a:pt x="55919278" y="5766467"/>
                  </a:lnTo>
                  <a:cubicBezTo>
                    <a:pt x="56088192" y="5766467"/>
                    <a:pt x="56224078" y="5630577"/>
                    <a:pt x="56224078" y="5461667"/>
                  </a:cubicBezTo>
                  <a:lnTo>
                    <a:pt x="56224078" y="304800"/>
                  </a:lnTo>
                  <a:cubicBezTo>
                    <a:pt x="56224078" y="135890"/>
                    <a:pt x="56088192" y="0"/>
                    <a:pt x="55919278" y="0"/>
                  </a:cubicBezTo>
                  <a:close/>
                </a:path>
              </a:pathLst>
            </a:custGeom>
            <a:solidFill>
              <a:srgbClr val="ACC6CB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541049" y="3455375"/>
            <a:ext cx="520382" cy="483623"/>
          </a:xfrm>
          <a:custGeom>
            <a:avLst/>
            <a:gdLst/>
            <a:ahLst/>
            <a:cxnLst/>
            <a:rect r="r" b="b" t="t" l="l"/>
            <a:pathLst>
              <a:path h="483623" w="520382">
                <a:moveTo>
                  <a:pt x="0" y="0"/>
                </a:moveTo>
                <a:lnTo>
                  <a:pt x="520382" y="0"/>
                </a:lnTo>
                <a:lnTo>
                  <a:pt x="520382" y="483623"/>
                </a:lnTo>
                <a:lnTo>
                  <a:pt x="0" y="483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182306" y="3417275"/>
            <a:ext cx="1289143" cy="50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63"/>
              </a:lnSpc>
              <a:spcBef>
                <a:spcPct val="0"/>
              </a:spcBef>
            </a:pPr>
            <a:r>
              <a:rPr lang="en-US" sz="2617">
                <a:solidFill>
                  <a:srgbClr val="000000"/>
                </a:solidFill>
                <a:latin typeface="Kollektif"/>
              </a:rPr>
              <a:t>WHY –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33349" y="3448267"/>
            <a:ext cx="9574427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 Bold"/>
              </a:rPr>
              <a:t>Shared purpose and objectives</a:t>
            </a:r>
            <a:r>
              <a:rPr lang="en-US" sz="2200">
                <a:solidFill>
                  <a:srgbClr val="000000"/>
                </a:solidFill>
                <a:latin typeface="Open Sans Bold"/>
              </a:rPr>
              <a:t> – why are we all here?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90829" y="3919427"/>
            <a:ext cx="10563194" cy="41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Open Sans"/>
              </a:rPr>
              <a:t>Defining a collective purpose and specific goals for the session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DAF0sdr9YKg</dc:identifier>
  <dcterms:modified xsi:type="dcterms:W3CDTF">2011-08-01T06:04:30Z</dcterms:modified>
  <cp:revision>1</cp:revision>
  <dc:title>Facilitator Training Presentation template slides</dc:title>
</cp:coreProperties>
</file>