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73" r:id="rId3"/>
    <p:sldId id="270" r:id="rId4"/>
    <p:sldId id="271" r:id="rId5"/>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Open Sans" panose="020B0606030504020204" pitchFamily="34" charset="0"/>
      <p:regular r:id="rId10"/>
      <p:bold r:id="rId11"/>
      <p:italic r:id="rId12"/>
      <p:boldItalic r:id="rId13"/>
    </p:embeddedFont>
    <p:embeddedFont>
      <p:font typeface="Open Sans Bold" panose="020B080603050402020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72" autoAdjust="0"/>
  </p:normalViewPr>
  <p:slideViewPr>
    <p:cSldViewPr>
      <p:cViewPr varScale="1">
        <p:scale>
          <a:sx n="53" d="100"/>
          <a:sy n="53" d="100"/>
        </p:scale>
        <p:origin x="29"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B7650C54-34FF-0A06-1B1C-182AB1A36C88}"/>
              </a:ext>
            </a:extLst>
          </p:cNvPr>
          <p:cNvSpPr txBox="1"/>
          <p:nvPr/>
        </p:nvSpPr>
        <p:spPr>
          <a:xfrm>
            <a:off x="2895600" y="422730"/>
            <a:ext cx="13411200" cy="756617"/>
          </a:xfrm>
          <a:prstGeom prst="rect">
            <a:avLst/>
          </a:prstGeom>
        </p:spPr>
        <p:txBody>
          <a:bodyPr wrap="square" lIns="0" tIns="0" rIns="0" bIns="0" rtlCol="0" anchor="t">
            <a:spAutoFit/>
          </a:bodyPr>
          <a:lstStyle/>
          <a:p>
            <a:pPr algn="ctr">
              <a:lnSpc>
                <a:spcPts val="5875"/>
              </a:lnSpc>
            </a:pPr>
            <a:r>
              <a:rPr lang="en-US" sz="5199" dirty="0">
                <a:solidFill>
                  <a:srgbClr val="4CA8C1"/>
                </a:solidFill>
                <a:latin typeface="Open Sans Bold"/>
              </a:rPr>
              <a:t>Examples of confrontation or conflict</a:t>
            </a:r>
          </a:p>
        </p:txBody>
      </p:sp>
      <p:sp>
        <p:nvSpPr>
          <p:cNvPr id="3" name="TextBox 2">
            <a:extLst>
              <a:ext uri="{FF2B5EF4-FFF2-40B4-BE49-F238E27FC236}">
                <a16:creationId xmlns:a16="http://schemas.microsoft.com/office/drawing/2014/main" id="{4A476923-27B8-4EBC-1361-7027AD311D50}"/>
              </a:ext>
            </a:extLst>
          </p:cNvPr>
          <p:cNvSpPr txBox="1"/>
          <p:nvPr/>
        </p:nvSpPr>
        <p:spPr>
          <a:xfrm>
            <a:off x="457200" y="1502272"/>
            <a:ext cx="17068800" cy="8371523"/>
          </a:xfrm>
          <a:prstGeom prst="rect">
            <a:avLst/>
          </a:prstGeom>
          <a:noFill/>
        </p:spPr>
        <p:txBody>
          <a:bodyPr wrap="square" rtlCol="0">
            <a:spAutoFit/>
          </a:bodyPr>
          <a:lstStyle/>
          <a:p>
            <a:pPr marL="342900" lvl="0" indent="-342900">
              <a:buFont typeface="+mj-lt"/>
              <a:buAutoNum type="arabicPeriod"/>
            </a:pPr>
            <a:r>
              <a:rPr lang="en-GB" sz="2000" b="1" dirty="0">
                <a:effectLst/>
                <a:latin typeface="Calibri" panose="020F0502020204030204" pitchFamily="34" charset="0"/>
                <a:ea typeface="Times New Roman" panose="02020603050405020304" pitchFamily="18" charset="0"/>
              </a:rPr>
              <a:t>A reluctant and hostile participant</a:t>
            </a:r>
            <a:endParaRPr lang="en-GB" sz="2000" dirty="0">
              <a:effectLst/>
              <a:latin typeface="Calibri" panose="020F0502020204030204" pitchFamily="34" charset="0"/>
              <a:ea typeface="Calibri" panose="020F0502020204030204" pitchFamily="34" charset="0"/>
            </a:endParaRPr>
          </a:p>
          <a:p>
            <a:pPr marL="457200"/>
            <a:r>
              <a:rPr lang="en-GB" sz="2000" i="1" dirty="0">
                <a:effectLst/>
                <a:latin typeface="Calibri" panose="020F0502020204030204" pitchFamily="34" charset="0"/>
                <a:ea typeface="Calibri" panose="020F0502020204030204" pitchFamily="34" charset="0"/>
              </a:rPr>
              <a:t>Someone who actively resists being part of the group or activity, expressing disinterest or even opposition</a:t>
            </a:r>
            <a:endParaRPr lang="en-GB" sz="2000" dirty="0">
              <a:effectLst/>
              <a:latin typeface="Calibri" panose="020F0502020204030204" pitchFamily="34" charset="0"/>
              <a:ea typeface="Calibri" panose="020F0502020204030204" pitchFamily="34" charset="0"/>
            </a:endParaRPr>
          </a:p>
          <a:p>
            <a:pPr marL="457200"/>
            <a:r>
              <a:rPr lang="en-GB" sz="2000" u="sng" dirty="0">
                <a:effectLst/>
                <a:latin typeface="Calibri" panose="020F0502020204030204" pitchFamily="34" charset="0"/>
                <a:ea typeface="Calibri" panose="020F0502020204030204" pitchFamily="34" charset="0"/>
              </a:rPr>
              <a:t>Scenario:</a:t>
            </a:r>
            <a:endParaRPr lang="en-GB" sz="2000" dirty="0">
              <a:effectLst/>
              <a:latin typeface="Calibri" panose="020F0502020204030204" pitchFamily="34" charset="0"/>
              <a:ea typeface="Calibri" panose="020F0502020204030204" pitchFamily="34" charset="0"/>
            </a:endParaRPr>
          </a:p>
          <a:p>
            <a:pPr marL="457200"/>
            <a:r>
              <a:rPr lang="en-GB" sz="2000" dirty="0">
                <a:effectLst/>
                <a:latin typeface="Calibri" panose="020F0502020204030204" pitchFamily="34" charset="0"/>
                <a:ea typeface="Calibri" panose="020F0502020204030204" pitchFamily="34" charset="0"/>
              </a:rPr>
              <a:t>The facilitator notices that Emily, a participant in a leadership workshop, openly expresses disinterest and resistance. The challenge is for the facilitator to create an inclusive and engaging environment, encouraging Emily's active participation despite initial reluctance.</a:t>
            </a:r>
          </a:p>
          <a:p>
            <a:r>
              <a:rPr lang="en-GB" sz="2000" dirty="0">
                <a:effectLst/>
                <a:latin typeface="Calibri" panose="020F0502020204030204" pitchFamily="34" charset="0"/>
                <a:ea typeface="Calibri" panose="020F0502020204030204" pitchFamily="34" charset="0"/>
              </a:rPr>
              <a:t> </a:t>
            </a:r>
          </a:p>
          <a:p>
            <a:pPr lvl="0"/>
            <a:r>
              <a:rPr lang="en-GB" sz="2000" b="1" dirty="0">
                <a:effectLst/>
                <a:latin typeface="Calibri" panose="020F0502020204030204" pitchFamily="34" charset="0"/>
                <a:ea typeface="Times New Roman" panose="02020603050405020304" pitchFamily="18" charset="0"/>
              </a:rPr>
              <a:t>2. Conflict between or within a group</a:t>
            </a:r>
            <a:endParaRPr lang="en-GB" sz="2000" dirty="0">
              <a:effectLst/>
              <a:latin typeface="Calibri" panose="020F0502020204030204" pitchFamily="34" charset="0"/>
              <a:ea typeface="Calibri" panose="020F0502020204030204" pitchFamily="34" charset="0"/>
            </a:endParaRPr>
          </a:p>
          <a:p>
            <a:pPr marL="457200"/>
            <a:r>
              <a:rPr lang="en-GB" sz="2000" i="1" dirty="0">
                <a:effectLst/>
                <a:latin typeface="Calibri" panose="020F0502020204030204" pitchFamily="34" charset="0"/>
                <a:ea typeface="Calibri" panose="020F0502020204030204" pitchFamily="34" charset="0"/>
              </a:rPr>
              <a:t>Involves tension, disagreement, or discord among members, hindering collaboration and progress</a:t>
            </a:r>
            <a:endParaRPr lang="en-GB" sz="2000" dirty="0">
              <a:effectLst/>
              <a:latin typeface="Calibri" panose="020F0502020204030204" pitchFamily="34" charset="0"/>
              <a:ea typeface="Calibri" panose="020F0502020204030204" pitchFamily="34" charset="0"/>
            </a:endParaRPr>
          </a:p>
          <a:p>
            <a:pPr marL="457200"/>
            <a:r>
              <a:rPr lang="en-GB" sz="2000" u="sng" dirty="0">
                <a:effectLst/>
                <a:latin typeface="Calibri" panose="020F0502020204030204" pitchFamily="34" charset="0"/>
                <a:ea typeface="Calibri" panose="020F0502020204030204" pitchFamily="34" charset="0"/>
              </a:rPr>
              <a:t>Scenario:</a:t>
            </a:r>
            <a:endParaRPr lang="en-GB" sz="2000" dirty="0">
              <a:effectLst/>
              <a:latin typeface="Calibri" panose="020F0502020204030204" pitchFamily="34" charset="0"/>
              <a:ea typeface="Calibri" panose="020F0502020204030204" pitchFamily="34" charset="0"/>
            </a:endParaRPr>
          </a:p>
          <a:p>
            <a:pPr marL="457200"/>
            <a:r>
              <a:rPr lang="en-GB" sz="2000" dirty="0">
                <a:effectLst/>
                <a:latin typeface="Calibri" panose="020F0502020204030204" pitchFamily="34" charset="0"/>
                <a:ea typeface="Calibri" panose="020F0502020204030204" pitchFamily="34" charset="0"/>
              </a:rPr>
              <a:t>In a team-building workshop led by the facilitator, tensions arise among team members regarding the best approach for a collaborative project. The facilitator faces the challenge of mediating the conflict, fostering effective communication, and guiding the group toward a consensus that aligns with the workshop objectives.</a:t>
            </a:r>
          </a:p>
          <a:p>
            <a:r>
              <a:rPr lang="en-GB" sz="2000" dirty="0">
                <a:effectLst/>
                <a:latin typeface="Calibri" panose="020F0502020204030204" pitchFamily="34" charset="0"/>
                <a:ea typeface="Calibri" panose="020F0502020204030204" pitchFamily="34" charset="0"/>
              </a:rPr>
              <a:t> </a:t>
            </a:r>
          </a:p>
          <a:p>
            <a:pPr lvl="0"/>
            <a:r>
              <a:rPr lang="en-GB" sz="2000" b="1" dirty="0">
                <a:effectLst/>
                <a:latin typeface="Calibri" panose="020F0502020204030204" pitchFamily="34" charset="0"/>
                <a:ea typeface="Times New Roman" panose="02020603050405020304" pitchFamily="18" charset="0"/>
              </a:rPr>
              <a:t>3. Description: A challenge to the facilitator</a:t>
            </a:r>
            <a:endParaRPr lang="en-GB" sz="2000" dirty="0">
              <a:effectLst/>
              <a:latin typeface="Calibri" panose="020F0502020204030204" pitchFamily="34" charset="0"/>
              <a:ea typeface="Calibri" panose="020F0502020204030204" pitchFamily="34" charset="0"/>
            </a:endParaRPr>
          </a:p>
          <a:p>
            <a:pPr marL="457200"/>
            <a:r>
              <a:rPr lang="en-GB" sz="2000" i="1" dirty="0">
                <a:effectLst/>
                <a:latin typeface="Calibri" panose="020F0502020204030204" pitchFamily="34" charset="0"/>
                <a:ea typeface="Calibri" panose="020F0502020204030204" pitchFamily="34" charset="0"/>
              </a:rPr>
              <a:t>Involves a participant questioning or challenging the authority, effectiveness, or approach of the person leading the group.</a:t>
            </a:r>
            <a:endParaRPr lang="en-GB" sz="2000" dirty="0">
              <a:effectLst/>
              <a:latin typeface="Calibri" panose="020F0502020204030204" pitchFamily="34" charset="0"/>
              <a:ea typeface="Calibri" panose="020F0502020204030204" pitchFamily="34" charset="0"/>
            </a:endParaRPr>
          </a:p>
          <a:p>
            <a:pPr marL="457200"/>
            <a:r>
              <a:rPr lang="en-GB" sz="2000" u="sng" dirty="0">
                <a:effectLst/>
                <a:latin typeface="Calibri" panose="020F0502020204030204" pitchFamily="34" charset="0"/>
                <a:ea typeface="Calibri" panose="020F0502020204030204" pitchFamily="34" charset="0"/>
              </a:rPr>
              <a:t>Scenario:</a:t>
            </a:r>
            <a:endParaRPr lang="en-GB" sz="2000" dirty="0">
              <a:effectLst/>
              <a:latin typeface="Calibri" panose="020F0502020204030204" pitchFamily="34" charset="0"/>
              <a:ea typeface="Calibri" panose="020F0502020204030204" pitchFamily="34" charset="0"/>
            </a:endParaRPr>
          </a:p>
          <a:p>
            <a:pPr marL="457200"/>
            <a:r>
              <a:rPr lang="en-GB" sz="2000" dirty="0">
                <a:effectLst/>
                <a:latin typeface="Calibri" panose="020F0502020204030204" pitchFamily="34" charset="0"/>
                <a:ea typeface="Calibri" panose="020F0502020204030204" pitchFamily="34" charset="0"/>
              </a:rPr>
              <a:t>While conducting a communication skills workshop, Jake questions the facilitator's methods and challenges their ability to effectively lead the session. The facilitator must navigate this challenge, maintaining authority and adapting their approach to address Jake's concerns while ensuring the overall success of the workshop.</a:t>
            </a:r>
          </a:p>
          <a:p>
            <a:pPr marL="457200"/>
            <a:r>
              <a:rPr lang="en-GB" sz="2000" dirty="0">
                <a:effectLst/>
                <a:latin typeface="Calibri" panose="020F0502020204030204" pitchFamily="34" charset="0"/>
                <a:ea typeface="Calibri" panose="020F0502020204030204" pitchFamily="34" charset="0"/>
              </a:rPr>
              <a:t> </a:t>
            </a:r>
          </a:p>
          <a:p>
            <a:pPr marL="342900" lvl="0" indent="-342900">
              <a:buFont typeface="+mj-lt"/>
              <a:buAutoNum type="arabicPeriod"/>
            </a:pPr>
            <a:r>
              <a:rPr lang="en-GB" sz="2000" b="1" dirty="0">
                <a:effectLst/>
                <a:latin typeface="Calibri" panose="020F0502020204030204" pitchFamily="34" charset="0"/>
                <a:ea typeface="Times New Roman" panose="02020603050405020304" pitchFamily="18" charset="0"/>
              </a:rPr>
              <a:t>Dominating figures, time, or tasks</a:t>
            </a:r>
            <a:endParaRPr lang="en-GB" sz="2000" dirty="0">
              <a:effectLst/>
              <a:latin typeface="Calibri" panose="020F0502020204030204" pitchFamily="34" charset="0"/>
              <a:ea typeface="Calibri" panose="020F0502020204030204" pitchFamily="34" charset="0"/>
            </a:endParaRPr>
          </a:p>
          <a:p>
            <a:pPr marL="457200"/>
            <a:r>
              <a:rPr lang="en-GB" sz="2000" i="1" dirty="0">
                <a:effectLst/>
                <a:latin typeface="Calibri" panose="020F0502020204030204" pitchFamily="34" charset="0"/>
                <a:ea typeface="Calibri" panose="020F0502020204030204" pitchFamily="34" charset="0"/>
              </a:rPr>
              <a:t>This refers to situations where one person or element exerts excessive control, potentially overshadowing others' contributions</a:t>
            </a:r>
            <a:endParaRPr lang="en-GB" sz="2000" dirty="0">
              <a:effectLst/>
              <a:latin typeface="Calibri" panose="020F0502020204030204" pitchFamily="34" charset="0"/>
              <a:ea typeface="Calibri" panose="020F0502020204030204" pitchFamily="34" charset="0"/>
            </a:endParaRPr>
          </a:p>
          <a:p>
            <a:pPr marL="457200"/>
            <a:r>
              <a:rPr lang="en-GB" sz="2000" u="sng" dirty="0">
                <a:effectLst/>
                <a:latin typeface="Calibri" panose="020F0502020204030204" pitchFamily="34" charset="0"/>
                <a:ea typeface="Calibri" panose="020F0502020204030204" pitchFamily="34" charset="0"/>
              </a:rPr>
              <a:t>Scenario:</a:t>
            </a:r>
            <a:endParaRPr lang="en-GB" sz="2000" dirty="0">
              <a:effectLst/>
              <a:latin typeface="Calibri" panose="020F0502020204030204" pitchFamily="34" charset="0"/>
              <a:ea typeface="Calibri" panose="020F0502020204030204" pitchFamily="34" charset="0"/>
            </a:endParaRPr>
          </a:p>
          <a:p>
            <a:pPr marL="457200"/>
            <a:r>
              <a:rPr lang="en-GB" sz="2000" dirty="0">
                <a:effectLst/>
                <a:latin typeface="Calibri" panose="020F0502020204030204" pitchFamily="34" charset="0"/>
                <a:ea typeface="Calibri" panose="020F0502020204030204" pitchFamily="34" charset="0"/>
              </a:rPr>
              <a:t>During a goal-setting workshop, one participant, </a:t>
            </a:r>
            <a:r>
              <a:rPr lang="en-GB" sz="2000" dirty="0" err="1">
                <a:effectLst/>
                <a:latin typeface="Calibri" panose="020F0502020204030204" pitchFamily="34" charset="0"/>
                <a:ea typeface="Calibri" panose="020F0502020204030204" pitchFamily="34" charset="0"/>
              </a:rPr>
              <a:t>Ishmail</a:t>
            </a:r>
            <a:r>
              <a:rPr lang="en-GB" sz="2000" dirty="0">
                <a:effectLst/>
                <a:latin typeface="Calibri" panose="020F0502020204030204" pitchFamily="34" charset="0"/>
                <a:ea typeface="Calibri" panose="020F0502020204030204" pitchFamily="34" charset="0"/>
              </a:rPr>
              <a:t>, consistently dominates discussions, leaving little time for others to contribute. The facilitator must manage Lisa's dominance, ensuring equal participation and effective time management to meet the workshop's objectives.</a:t>
            </a:r>
          </a:p>
          <a:p>
            <a:r>
              <a:rPr lang="en-GB" sz="2000" dirty="0">
                <a:effectLst/>
                <a:latin typeface="Calibri" panose="020F0502020204030204" pitchFamily="34" charset="0"/>
                <a:ea typeface="Calibri" panose="020F0502020204030204" pitchFamily="34" charset="0"/>
              </a:rPr>
              <a:t> </a:t>
            </a:r>
          </a:p>
          <a:p>
            <a:endParaRPr lang="en-GB" dirty="0"/>
          </a:p>
        </p:txBody>
      </p:sp>
    </p:spTree>
    <p:extLst>
      <p:ext uri="{BB962C8B-B14F-4D97-AF65-F5344CB8AC3E}">
        <p14:creationId xmlns:p14="http://schemas.microsoft.com/office/powerpoint/2010/main" val="141709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B7650C54-34FF-0A06-1B1C-182AB1A36C88}"/>
              </a:ext>
            </a:extLst>
          </p:cNvPr>
          <p:cNvSpPr txBox="1"/>
          <p:nvPr/>
        </p:nvSpPr>
        <p:spPr>
          <a:xfrm>
            <a:off x="2286000" y="3390900"/>
            <a:ext cx="13411200" cy="3026470"/>
          </a:xfrm>
          <a:prstGeom prst="rect">
            <a:avLst/>
          </a:prstGeom>
        </p:spPr>
        <p:txBody>
          <a:bodyPr wrap="square" lIns="0" tIns="0" rIns="0" bIns="0" rtlCol="0" anchor="t">
            <a:spAutoFit/>
          </a:bodyPr>
          <a:lstStyle/>
          <a:p>
            <a:pPr algn="ctr">
              <a:lnSpc>
                <a:spcPts val="5875"/>
              </a:lnSpc>
            </a:pPr>
            <a:r>
              <a:rPr lang="en-US" sz="5199" dirty="0">
                <a:solidFill>
                  <a:srgbClr val="4CA8C1"/>
                </a:solidFill>
                <a:latin typeface="Open Sans Bold"/>
              </a:rPr>
              <a:t>Ideas for dealing with this conflict</a:t>
            </a:r>
          </a:p>
          <a:p>
            <a:pPr algn="ctr">
              <a:lnSpc>
                <a:spcPts val="5875"/>
              </a:lnSpc>
            </a:pPr>
            <a:r>
              <a:rPr lang="en-US" sz="5199" dirty="0">
                <a:solidFill>
                  <a:srgbClr val="4CA8C1"/>
                </a:solidFill>
                <a:latin typeface="Open Sans Bold"/>
              </a:rPr>
              <a:t>before, during and after the session</a:t>
            </a:r>
          </a:p>
          <a:p>
            <a:pPr algn="ctr">
              <a:lnSpc>
                <a:spcPts val="5875"/>
              </a:lnSpc>
            </a:pPr>
            <a:r>
              <a:rPr lang="en-US" sz="5199" dirty="0">
                <a:solidFill>
                  <a:srgbClr val="4CA8C1"/>
                </a:solidFill>
                <a:latin typeface="Open Sans Bold"/>
              </a:rPr>
              <a:t>and</a:t>
            </a:r>
          </a:p>
          <a:p>
            <a:pPr algn="ctr">
              <a:lnSpc>
                <a:spcPts val="5875"/>
              </a:lnSpc>
            </a:pPr>
            <a:r>
              <a:rPr lang="en-US" sz="5199" dirty="0">
                <a:solidFill>
                  <a:srgbClr val="4CA8C1"/>
                </a:solidFill>
                <a:latin typeface="Open Sans Bold"/>
              </a:rPr>
              <a:t>Ways of articulating the solutions</a:t>
            </a:r>
          </a:p>
        </p:txBody>
      </p:sp>
    </p:spTree>
    <p:extLst>
      <p:ext uri="{BB962C8B-B14F-4D97-AF65-F5344CB8AC3E}">
        <p14:creationId xmlns:p14="http://schemas.microsoft.com/office/powerpoint/2010/main" val="428697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28600" y="387331"/>
            <a:ext cx="4990507" cy="756617"/>
          </a:xfrm>
          <a:prstGeom prst="rect">
            <a:avLst/>
          </a:prstGeom>
        </p:spPr>
        <p:txBody>
          <a:bodyPr lIns="0" tIns="0" rIns="0" bIns="0" rtlCol="0" anchor="t">
            <a:spAutoFit/>
          </a:bodyPr>
          <a:lstStyle/>
          <a:p>
            <a:pPr algn="ctr">
              <a:lnSpc>
                <a:spcPts val="5875"/>
              </a:lnSpc>
            </a:pPr>
            <a:r>
              <a:rPr lang="en-US" sz="5199" dirty="0">
                <a:solidFill>
                  <a:srgbClr val="4CA8C1"/>
                </a:solidFill>
                <a:latin typeface="Open Sans Bold"/>
              </a:rPr>
              <a:t>Before</a:t>
            </a:r>
          </a:p>
        </p:txBody>
      </p:sp>
      <p:sp>
        <p:nvSpPr>
          <p:cNvPr id="10" name="TextBox 4">
            <a:extLst>
              <a:ext uri="{FF2B5EF4-FFF2-40B4-BE49-F238E27FC236}">
                <a16:creationId xmlns:a16="http://schemas.microsoft.com/office/drawing/2014/main" id="{D121486F-3BD1-6716-11DC-7187F0BECF85}"/>
              </a:ext>
            </a:extLst>
          </p:cNvPr>
          <p:cNvSpPr txBox="1"/>
          <p:nvPr/>
        </p:nvSpPr>
        <p:spPr>
          <a:xfrm>
            <a:off x="9372600" y="9457302"/>
            <a:ext cx="13830300" cy="426721"/>
          </a:xfrm>
          <a:prstGeom prst="rect">
            <a:avLst/>
          </a:prstGeom>
        </p:spPr>
        <p:txBody>
          <a:bodyPr lIns="0" tIns="0" rIns="0" bIns="0" rtlCol="0" anchor="t">
            <a:spAutoFit/>
          </a:bodyPr>
          <a:lstStyle/>
          <a:p>
            <a:pPr>
              <a:lnSpc>
                <a:spcPts val="3659"/>
              </a:lnSpc>
            </a:pPr>
            <a:r>
              <a:rPr lang="en-US" sz="2287" dirty="0">
                <a:solidFill>
                  <a:srgbClr val="000000"/>
                </a:solidFill>
                <a:latin typeface="Open Sans"/>
              </a:rPr>
              <a:t>            </a:t>
            </a:r>
            <a:r>
              <a:rPr lang="en-US" sz="2287" dirty="0" err="1">
                <a:solidFill>
                  <a:srgbClr val="000000"/>
                </a:solidFill>
                <a:latin typeface="Open Sans"/>
              </a:rPr>
              <a:t>sustainablehealthcare.org.uk</a:t>
            </a:r>
            <a:r>
              <a:rPr lang="en-US" sz="2287" dirty="0">
                <a:solidFill>
                  <a:srgbClr val="000000"/>
                </a:solidFill>
                <a:latin typeface="Open Sans"/>
              </a:rPr>
              <a:t>               @</a:t>
            </a:r>
            <a:r>
              <a:rPr lang="en-US" sz="2287" dirty="0" err="1">
                <a:solidFill>
                  <a:srgbClr val="000000"/>
                </a:solidFill>
                <a:latin typeface="Open Sans"/>
              </a:rPr>
              <a:t>sushealthcare</a:t>
            </a:r>
            <a:endParaRPr lang="en-US" sz="2287" dirty="0">
              <a:solidFill>
                <a:srgbClr val="000000"/>
              </a:solidFill>
              <a:latin typeface="Open Sans"/>
            </a:endParaRPr>
          </a:p>
        </p:txBody>
      </p:sp>
      <p:sp>
        <p:nvSpPr>
          <p:cNvPr id="11" name="Freeform 5">
            <a:extLst>
              <a:ext uri="{FF2B5EF4-FFF2-40B4-BE49-F238E27FC236}">
                <a16:creationId xmlns:a16="http://schemas.microsoft.com/office/drawing/2014/main" id="{5CA77AF8-1C66-0E84-AEFA-6CE05637B520}"/>
              </a:ext>
            </a:extLst>
          </p:cNvPr>
          <p:cNvSpPr/>
          <p:nvPr/>
        </p:nvSpPr>
        <p:spPr>
          <a:xfrm>
            <a:off x="14729826" y="9600625"/>
            <a:ext cx="358132" cy="298226"/>
          </a:xfrm>
          <a:custGeom>
            <a:avLst/>
            <a:gdLst/>
            <a:ahLst/>
            <a:cxnLst/>
            <a:rect l="l" t="t" r="r" b="b"/>
            <a:pathLst>
              <a:path w="358132" h="298226">
                <a:moveTo>
                  <a:pt x="0" y="0"/>
                </a:moveTo>
                <a:lnTo>
                  <a:pt x="358133" y="0"/>
                </a:lnTo>
                <a:lnTo>
                  <a:pt x="358133" y="298227"/>
                </a:lnTo>
                <a:lnTo>
                  <a:pt x="0" y="2982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6">
            <a:extLst>
              <a:ext uri="{FF2B5EF4-FFF2-40B4-BE49-F238E27FC236}">
                <a16:creationId xmlns:a16="http://schemas.microsoft.com/office/drawing/2014/main" id="{34D6F4EB-71C6-518E-4AD6-540698CC8B1E}"/>
              </a:ext>
            </a:extLst>
          </p:cNvPr>
          <p:cNvSpPr/>
          <p:nvPr/>
        </p:nvSpPr>
        <p:spPr>
          <a:xfrm>
            <a:off x="9703362" y="9529281"/>
            <a:ext cx="384398" cy="384398"/>
          </a:xfrm>
          <a:custGeom>
            <a:avLst/>
            <a:gdLst/>
            <a:ahLst/>
            <a:cxnLst/>
            <a:rect l="l" t="t" r="r" b="b"/>
            <a:pathLst>
              <a:path w="384398" h="384398">
                <a:moveTo>
                  <a:pt x="0" y="0"/>
                </a:moveTo>
                <a:lnTo>
                  <a:pt x="384398" y="0"/>
                </a:lnTo>
                <a:lnTo>
                  <a:pt x="384398" y="384398"/>
                </a:lnTo>
                <a:lnTo>
                  <a:pt x="0" y="3843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TextBox 6">
            <a:extLst>
              <a:ext uri="{FF2B5EF4-FFF2-40B4-BE49-F238E27FC236}">
                <a16:creationId xmlns:a16="http://schemas.microsoft.com/office/drawing/2014/main" id="{B7B455C3-7D85-F92A-A7AE-4E9C20E78FBD}"/>
              </a:ext>
            </a:extLst>
          </p:cNvPr>
          <p:cNvSpPr txBox="1"/>
          <p:nvPr/>
        </p:nvSpPr>
        <p:spPr>
          <a:xfrm>
            <a:off x="6515100" y="422730"/>
            <a:ext cx="4990507" cy="756617"/>
          </a:xfrm>
          <a:prstGeom prst="rect">
            <a:avLst/>
          </a:prstGeom>
        </p:spPr>
        <p:txBody>
          <a:bodyPr lIns="0" tIns="0" rIns="0" bIns="0" rtlCol="0" anchor="t">
            <a:spAutoFit/>
          </a:bodyPr>
          <a:lstStyle/>
          <a:p>
            <a:pPr algn="ctr">
              <a:lnSpc>
                <a:spcPts val="5875"/>
              </a:lnSpc>
            </a:pPr>
            <a:r>
              <a:rPr lang="en-US" sz="5199" dirty="0">
                <a:solidFill>
                  <a:srgbClr val="4CA8C1"/>
                </a:solidFill>
                <a:latin typeface="Open Sans Bold"/>
              </a:rPr>
              <a:t>During</a:t>
            </a:r>
          </a:p>
        </p:txBody>
      </p:sp>
      <p:sp>
        <p:nvSpPr>
          <p:cNvPr id="14" name="TextBox 6">
            <a:extLst>
              <a:ext uri="{FF2B5EF4-FFF2-40B4-BE49-F238E27FC236}">
                <a16:creationId xmlns:a16="http://schemas.microsoft.com/office/drawing/2014/main" id="{837D8185-3CE1-1660-A768-78FC3F306DBE}"/>
              </a:ext>
            </a:extLst>
          </p:cNvPr>
          <p:cNvSpPr txBox="1"/>
          <p:nvPr/>
        </p:nvSpPr>
        <p:spPr>
          <a:xfrm>
            <a:off x="13406709" y="464380"/>
            <a:ext cx="4990507" cy="756617"/>
          </a:xfrm>
          <a:prstGeom prst="rect">
            <a:avLst/>
          </a:prstGeom>
        </p:spPr>
        <p:txBody>
          <a:bodyPr lIns="0" tIns="0" rIns="0" bIns="0" rtlCol="0" anchor="t">
            <a:spAutoFit/>
          </a:bodyPr>
          <a:lstStyle/>
          <a:p>
            <a:pPr algn="ctr">
              <a:lnSpc>
                <a:spcPts val="5875"/>
              </a:lnSpc>
            </a:pPr>
            <a:r>
              <a:rPr lang="en-US" sz="5199" dirty="0">
                <a:solidFill>
                  <a:srgbClr val="4CA8C1"/>
                </a:solidFill>
                <a:latin typeface="Open Sans Bold"/>
              </a:rPr>
              <a:t>After</a:t>
            </a:r>
          </a:p>
        </p:txBody>
      </p:sp>
      <p:cxnSp>
        <p:nvCxnSpPr>
          <p:cNvPr id="16" name="Straight Connector 15">
            <a:extLst>
              <a:ext uri="{FF2B5EF4-FFF2-40B4-BE49-F238E27FC236}">
                <a16:creationId xmlns:a16="http://schemas.microsoft.com/office/drawing/2014/main" id="{BBB0739B-56F6-1993-543B-2A6D69FE0A7C}"/>
              </a:ext>
            </a:extLst>
          </p:cNvPr>
          <p:cNvCxnSpPr/>
          <p:nvPr/>
        </p:nvCxnSpPr>
        <p:spPr>
          <a:xfrm>
            <a:off x="4876800" y="588494"/>
            <a:ext cx="0" cy="868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0126852-5DED-932D-9FF1-6125F355FB61}"/>
              </a:ext>
            </a:extLst>
          </p:cNvPr>
          <p:cNvCxnSpPr/>
          <p:nvPr/>
        </p:nvCxnSpPr>
        <p:spPr>
          <a:xfrm>
            <a:off x="13639800" y="588494"/>
            <a:ext cx="0" cy="868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DB3827A-720C-BA1D-4DCD-909D950AE4A2}"/>
              </a:ext>
            </a:extLst>
          </p:cNvPr>
          <p:cNvCxnSpPr/>
          <p:nvPr/>
        </p:nvCxnSpPr>
        <p:spPr>
          <a:xfrm>
            <a:off x="228600" y="1298046"/>
            <a:ext cx="174498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F07FC0-6694-8FE3-CFCA-6D268AE1B247}"/>
              </a:ext>
            </a:extLst>
          </p:cNvPr>
          <p:cNvSpPr txBox="1"/>
          <p:nvPr/>
        </p:nvSpPr>
        <p:spPr>
          <a:xfrm>
            <a:off x="228600" y="1741064"/>
            <a:ext cx="4648200" cy="8279190"/>
          </a:xfrm>
          <a:prstGeom prst="rect">
            <a:avLst/>
          </a:prstGeom>
          <a:noFill/>
        </p:spPr>
        <p:txBody>
          <a:bodyPr wrap="square" rtlCol="0">
            <a:spAutoFit/>
          </a:bodyPr>
          <a:lstStyle/>
          <a:p>
            <a:pPr marL="285750" indent="-285750">
              <a:buFont typeface="Arial" panose="020B0604020202020204" pitchFamily="34" charset="0"/>
              <a:buChar char="•"/>
            </a:pPr>
            <a:r>
              <a:rPr lang="en-GB" sz="2800" dirty="0"/>
              <a:t>Highlight potential contentious issues</a:t>
            </a:r>
          </a:p>
          <a:p>
            <a:pPr marL="285750" indent="-285750">
              <a:buFont typeface="Arial" panose="020B0604020202020204" pitchFamily="34" charset="0"/>
              <a:buChar char="•"/>
            </a:pPr>
            <a:r>
              <a:rPr lang="en-GB" sz="2800" dirty="0"/>
              <a:t>Know who is attending</a:t>
            </a:r>
          </a:p>
          <a:p>
            <a:pPr marL="285750" indent="-285750">
              <a:buFont typeface="Arial" panose="020B0604020202020204" pitchFamily="34" charset="0"/>
              <a:buChar char="•"/>
            </a:pPr>
            <a:r>
              <a:rPr lang="en-GB" sz="2800" dirty="0"/>
              <a:t>Organise break out rooms in advance</a:t>
            </a:r>
          </a:p>
          <a:p>
            <a:pPr marL="285750" indent="-285750">
              <a:buFont typeface="Arial" panose="020B0604020202020204" pitchFamily="34" charset="0"/>
              <a:buChar char="•"/>
            </a:pPr>
            <a:r>
              <a:rPr lang="en-GB" sz="2800" dirty="0"/>
              <a:t>Clear roles for facilitators/tech support</a:t>
            </a:r>
          </a:p>
          <a:p>
            <a:pPr marL="285750" indent="-285750">
              <a:buFont typeface="Arial" panose="020B0604020202020204" pitchFamily="34" charset="0"/>
              <a:buChar char="•"/>
            </a:pPr>
            <a:r>
              <a:rPr lang="en-GB" sz="2800" dirty="0"/>
              <a:t>Circulate agreed behaviour codes</a:t>
            </a:r>
          </a:p>
          <a:p>
            <a:pPr marL="285750" indent="-285750">
              <a:buFont typeface="Arial" panose="020B0604020202020204" pitchFamily="34" charset="0"/>
              <a:buChar char="•"/>
            </a:pPr>
            <a:r>
              <a:rPr lang="en-GB" sz="2800" dirty="0"/>
              <a:t>Arrive early and be prepared</a:t>
            </a:r>
          </a:p>
          <a:p>
            <a:pPr marL="285750" indent="-285750">
              <a:buFont typeface="Arial" panose="020B0604020202020204" pitchFamily="34" charset="0"/>
              <a:buChar char="•"/>
            </a:pPr>
            <a:r>
              <a:rPr lang="en-GB" sz="2800" dirty="0"/>
              <a:t>Know the tech- how to mute or remove people or disable or change chat settings if needed</a:t>
            </a:r>
          </a:p>
          <a:p>
            <a:pPr marL="285750" indent="-285750">
              <a:buFont typeface="Arial" panose="020B0604020202020204" pitchFamily="34" charset="0"/>
              <a:buChar char="•"/>
            </a:pPr>
            <a:r>
              <a:rPr lang="en-GB" sz="2800" dirty="0"/>
              <a:t>Connect with participants- share info, invite questions- understand what people want to get from session</a:t>
            </a:r>
          </a:p>
          <a:p>
            <a:pPr marL="285750" indent="-285750">
              <a:buFont typeface="Arial" panose="020B0604020202020204" pitchFamily="34" charset="0"/>
              <a:buChar char="•"/>
            </a:pPr>
            <a:r>
              <a:rPr lang="en-GB" sz="2800" dirty="0"/>
              <a:t>Make session aims clear</a:t>
            </a:r>
          </a:p>
        </p:txBody>
      </p:sp>
      <p:sp>
        <p:nvSpPr>
          <p:cNvPr id="21" name="TextBox 20">
            <a:extLst>
              <a:ext uri="{FF2B5EF4-FFF2-40B4-BE49-F238E27FC236}">
                <a16:creationId xmlns:a16="http://schemas.microsoft.com/office/drawing/2014/main" id="{8D8A585C-3E8D-0F49-E146-D96F0DEE9208}"/>
              </a:ext>
            </a:extLst>
          </p:cNvPr>
          <p:cNvSpPr txBox="1"/>
          <p:nvPr/>
        </p:nvSpPr>
        <p:spPr>
          <a:xfrm>
            <a:off x="5024723" y="1393627"/>
            <a:ext cx="8381986" cy="8402300"/>
          </a:xfrm>
          <a:prstGeom prst="rect">
            <a:avLst/>
          </a:prstGeom>
          <a:noFill/>
        </p:spPr>
        <p:txBody>
          <a:bodyPr wrap="square" rtlCol="0">
            <a:spAutoFit/>
          </a:bodyPr>
          <a:lstStyle/>
          <a:p>
            <a:pPr marL="285750" indent="-285750">
              <a:buFont typeface="Arial" panose="020B0604020202020204" pitchFamily="34" charset="0"/>
              <a:buChar char="•"/>
            </a:pPr>
            <a:r>
              <a:rPr lang="en-GB" sz="2400" dirty="0"/>
              <a:t>Set the tone and lead by example</a:t>
            </a:r>
          </a:p>
          <a:p>
            <a:pPr marL="285750" indent="-285750">
              <a:buFont typeface="Arial" panose="020B0604020202020204" pitchFamily="34" charset="0"/>
              <a:buChar char="•"/>
            </a:pPr>
            <a:r>
              <a:rPr lang="en-GB" sz="2400" dirty="0"/>
              <a:t>Involve the group in contracting agreed behaviours and the role of facilitator and participants if issues arise (remind people of these agreements if they are broken)</a:t>
            </a:r>
          </a:p>
          <a:p>
            <a:pPr marL="285750" indent="-285750">
              <a:buFont typeface="Arial" panose="020B0604020202020204" pitchFamily="34" charset="0"/>
              <a:buChar char="•"/>
            </a:pPr>
            <a:r>
              <a:rPr lang="en-GB" sz="2400" dirty="0"/>
              <a:t>Have a process for parking discussions and re-addressing later</a:t>
            </a:r>
          </a:p>
          <a:p>
            <a:pPr marL="285750" indent="-285750">
              <a:buFont typeface="Arial" panose="020B0604020202020204" pitchFamily="34" charset="0"/>
              <a:buChar char="•"/>
            </a:pPr>
            <a:r>
              <a:rPr lang="en-GB" sz="2400" dirty="0"/>
              <a:t>Involve and offer direct invitation to contribute from quieter participants</a:t>
            </a:r>
          </a:p>
          <a:p>
            <a:pPr marL="285750" indent="-285750">
              <a:buFont typeface="Arial" panose="020B0604020202020204" pitchFamily="34" charset="0"/>
              <a:buChar char="•"/>
            </a:pPr>
            <a:r>
              <a:rPr lang="en-GB" sz="2400" dirty="0"/>
              <a:t>Acknowledge conflict/challenge/strong feelings</a:t>
            </a:r>
          </a:p>
          <a:p>
            <a:pPr marL="285750" indent="-285750">
              <a:buFont typeface="Arial" panose="020B0604020202020204" pitchFamily="34" charset="0"/>
              <a:buChar char="•"/>
            </a:pPr>
            <a:r>
              <a:rPr lang="en-GB" sz="2400" dirty="0"/>
              <a:t>Ask people to re-frame contentious questions or statements</a:t>
            </a:r>
          </a:p>
          <a:p>
            <a:pPr marL="285750" indent="-285750">
              <a:buFont typeface="Arial" panose="020B0604020202020204" pitchFamily="34" charset="0"/>
              <a:buChar char="•"/>
            </a:pPr>
            <a:r>
              <a:rPr lang="en-GB" sz="2400" dirty="0"/>
              <a:t>Use reflective listening to put statements or situation in context</a:t>
            </a:r>
          </a:p>
          <a:p>
            <a:pPr marL="285750" indent="-285750">
              <a:buFont typeface="Arial" panose="020B0604020202020204" pitchFamily="34" charset="0"/>
              <a:buChar char="•"/>
            </a:pPr>
            <a:r>
              <a:rPr lang="en-GB" sz="2400" dirty="0"/>
              <a:t>Focus on the way forwards- what we all want to achieve from the meeting/session</a:t>
            </a:r>
          </a:p>
          <a:p>
            <a:pPr marL="285750" indent="-285750">
              <a:buFont typeface="Arial" panose="020B0604020202020204" pitchFamily="34" charset="0"/>
              <a:buChar char="•"/>
            </a:pPr>
            <a:r>
              <a:rPr lang="en-GB" sz="2400" dirty="0"/>
              <a:t>Step in to diffuse tricky situations</a:t>
            </a:r>
          </a:p>
          <a:p>
            <a:pPr marL="285750" indent="-285750">
              <a:buFont typeface="Arial" panose="020B0604020202020204" pitchFamily="34" charset="0"/>
              <a:buChar char="•"/>
            </a:pPr>
            <a:r>
              <a:rPr lang="en-GB" sz="2400" dirty="0"/>
              <a:t>Monitor and moderate the chat</a:t>
            </a:r>
          </a:p>
          <a:p>
            <a:pPr marL="285750" indent="-285750">
              <a:buFont typeface="Arial" panose="020B0604020202020204" pitchFamily="34" charset="0"/>
              <a:buChar char="•"/>
            </a:pPr>
            <a:r>
              <a:rPr lang="en-GB" sz="2400" dirty="0"/>
              <a:t>Instigate a pause/quiet moment for all</a:t>
            </a:r>
          </a:p>
          <a:p>
            <a:pPr marL="285750" indent="-285750">
              <a:buFont typeface="Arial" panose="020B0604020202020204" pitchFamily="34" charset="0"/>
              <a:buChar char="•"/>
            </a:pPr>
            <a:r>
              <a:rPr lang="en-GB" sz="2400" dirty="0"/>
              <a:t>Come back to aims of the session</a:t>
            </a:r>
          </a:p>
          <a:p>
            <a:pPr marL="285750" indent="-285750">
              <a:buFont typeface="Arial" panose="020B0604020202020204" pitchFamily="34" charset="0"/>
              <a:buChar char="•"/>
            </a:pPr>
            <a:r>
              <a:rPr lang="en-GB" sz="2400" dirty="0"/>
              <a:t>Cater for all in your audience</a:t>
            </a:r>
          </a:p>
          <a:p>
            <a:pPr marL="285750" indent="-285750">
              <a:buFont typeface="Arial" panose="020B0604020202020204" pitchFamily="34" charset="0"/>
              <a:buChar char="•"/>
            </a:pPr>
            <a:r>
              <a:rPr lang="en-GB" sz="2400" dirty="0"/>
              <a:t>Explore any opposition- be curious and ask questions</a:t>
            </a:r>
          </a:p>
          <a:p>
            <a:pPr marL="285750" indent="-285750">
              <a:buFont typeface="Arial" panose="020B0604020202020204" pitchFamily="34" charset="0"/>
              <a:buChar char="•"/>
            </a:pPr>
            <a:r>
              <a:rPr lang="en-GB" sz="2400" dirty="0"/>
              <a:t>Validate concerns and make sure people feel heard</a:t>
            </a:r>
          </a:p>
          <a:p>
            <a:pPr marL="285750" indent="-285750">
              <a:buFont typeface="Arial" panose="020B0604020202020204" pitchFamily="34" charset="0"/>
              <a:buChar char="•"/>
            </a:pPr>
            <a:r>
              <a:rPr lang="en-GB" sz="2400" dirty="0"/>
              <a:t>Use a co-facilitator in a break-out room as a calm space for time out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2" name="TextBox 1">
            <a:extLst>
              <a:ext uri="{FF2B5EF4-FFF2-40B4-BE49-F238E27FC236}">
                <a16:creationId xmlns:a16="http://schemas.microsoft.com/office/drawing/2014/main" id="{A7AA426E-8474-E5B0-3F30-650C0AD929EA}"/>
              </a:ext>
            </a:extLst>
          </p:cNvPr>
          <p:cNvSpPr txBox="1"/>
          <p:nvPr/>
        </p:nvSpPr>
        <p:spPr>
          <a:xfrm>
            <a:off x="14020801" y="1943100"/>
            <a:ext cx="3886198" cy="6124754"/>
          </a:xfrm>
          <a:prstGeom prst="rect">
            <a:avLst/>
          </a:prstGeom>
          <a:noFill/>
        </p:spPr>
        <p:txBody>
          <a:bodyPr wrap="square" rtlCol="0">
            <a:spAutoFit/>
          </a:bodyPr>
          <a:lstStyle/>
          <a:p>
            <a:pPr marL="285750" indent="-285750">
              <a:buFont typeface="Arial" panose="020B0604020202020204" pitchFamily="34" charset="0"/>
              <a:buChar char="•"/>
            </a:pPr>
            <a:r>
              <a:rPr lang="en-GB" sz="2800" dirty="0"/>
              <a:t>Reflect on the session</a:t>
            </a:r>
          </a:p>
          <a:p>
            <a:pPr marL="285750" indent="-285750">
              <a:buFont typeface="Arial" panose="020B0604020202020204" pitchFamily="34" charset="0"/>
              <a:buChar char="•"/>
            </a:pPr>
            <a:r>
              <a:rPr lang="en-GB" sz="2800" dirty="0"/>
              <a:t>Check in on participants involved in a dispute or who disengaged</a:t>
            </a:r>
          </a:p>
          <a:p>
            <a:pPr marL="285750" indent="-285750">
              <a:buFont typeface="Arial" panose="020B0604020202020204" pitchFamily="34" charset="0"/>
              <a:buChar char="•"/>
            </a:pPr>
            <a:r>
              <a:rPr lang="en-GB" sz="2800" dirty="0"/>
              <a:t>Have conversations about video or recordings that may contain disagreements and how/if they should be shared</a:t>
            </a:r>
          </a:p>
          <a:p>
            <a:pPr marL="285750" indent="-285750">
              <a:buFont typeface="Arial" panose="020B0604020202020204" pitchFamily="34" charset="0"/>
              <a:buChar char="•"/>
            </a:pPr>
            <a:r>
              <a:rPr lang="en-GB" sz="2800" dirty="0"/>
              <a:t>Facilitator briefing- make sure we’re supporting each other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1890408" y="-2711809"/>
            <a:ext cx="8652430" cy="8652430"/>
          </a:xfrm>
          <a:custGeom>
            <a:avLst/>
            <a:gdLst/>
            <a:ahLst/>
            <a:cxnLst/>
            <a:rect l="l" t="t" r="r" b="b"/>
            <a:pathLst>
              <a:path w="8652430" h="8652430">
                <a:moveTo>
                  <a:pt x="0" y="0"/>
                </a:moveTo>
                <a:lnTo>
                  <a:pt x="8652430" y="0"/>
                </a:lnTo>
                <a:lnTo>
                  <a:pt x="8652430" y="8652430"/>
                </a:lnTo>
                <a:lnTo>
                  <a:pt x="0" y="8652430"/>
                </a:lnTo>
                <a:lnTo>
                  <a:pt x="0" y="0"/>
                </a:lnTo>
                <a:close/>
              </a:path>
            </a:pathLst>
          </a:custGeom>
          <a:blipFill>
            <a:blip r:embed="rId2">
              <a:alphaModFix amt="54000"/>
            </a:blip>
            <a:stretch>
              <a:fillRect/>
            </a:stretch>
          </a:blipFill>
        </p:spPr>
      </p:sp>
      <p:sp>
        <p:nvSpPr>
          <p:cNvPr id="16" name="TextBox 4">
            <a:extLst>
              <a:ext uri="{FF2B5EF4-FFF2-40B4-BE49-F238E27FC236}">
                <a16:creationId xmlns:a16="http://schemas.microsoft.com/office/drawing/2014/main" id="{E5FD7EAD-083B-E482-85BD-C235FF1D80E8}"/>
              </a:ext>
            </a:extLst>
          </p:cNvPr>
          <p:cNvSpPr txBox="1"/>
          <p:nvPr/>
        </p:nvSpPr>
        <p:spPr>
          <a:xfrm>
            <a:off x="9372600" y="9457302"/>
            <a:ext cx="13830300" cy="426721"/>
          </a:xfrm>
          <a:prstGeom prst="rect">
            <a:avLst/>
          </a:prstGeom>
        </p:spPr>
        <p:txBody>
          <a:bodyPr lIns="0" tIns="0" rIns="0" bIns="0" rtlCol="0" anchor="t">
            <a:spAutoFit/>
          </a:bodyPr>
          <a:lstStyle/>
          <a:p>
            <a:pPr>
              <a:lnSpc>
                <a:spcPts val="3659"/>
              </a:lnSpc>
            </a:pPr>
            <a:r>
              <a:rPr lang="en-US" sz="2287" dirty="0">
                <a:solidFill>
                  <a:srgbClr val="000000"/>
                </a:solidFill>
                <a:latin typeface="Open Sans"/>
              </a:rPr>
              <a:t>            </a:t>
            </a:r>
            <a:r>
              <a:rPr lang="en-US" sz="2287" dirty="0" err="1">
                <a:solidFill>
                  <a:srgbClr val="000000"/>
                </a:solidFill>
                <a:latin typeface="Open Sans"/>
              </a:rPr>
              <a:t>sustainablehealthcare.org.uk</a:t>
            </a:r>
            <a:r>
              <a:rPr lang="en-US" sz="2287" dirty="0">
                <a:solidFill>
                  <a:srgbClr val="000000"/>
                </a:solidFill>
                <a:latin typeface="Open Sans"/>
              </a:rPr>
              <a:t>               @</a:t>
            </a:r>
            <a:r>
              <a:rPr lang="en-US" sz="2287" dirty="0" err="1">
                <a:solidFill>
                  <a:srgbClr val="000000"/>
                </a:solidFill>
                <a:latin typeface="Open Sans"/>
              </a:rPr>
              <a:t>sushealthcare</a:t>
            </a:r>
            <a:endParaRPr lang="en-US" sz="2287" dirty="0">
              <a:solidFill>
                <a:srgbClr val="000000"/>
              </a:solidFill>
              <a:latin typeface="Open Sans"/>
            </a:endParaRPr>
          </a:p>
        </p:txBody>
      </p:sp>
      <p:sp>
        <p:nvSpPr>
          <p:cNvPr id="17" name="Freeform 5">
            <a:extLst>
              <a:ext uri="{FF2B5EF4-FFF2-40B4-BE49-F238E27FC236}">
                <a16:creationId xmlns:a16="http://schemas.microsoft.com/office/drawing/2014/main" id="{5B40655E-5C0A-0782-F546-36E39E9969D0}"/>
              </a:ext>
            </a:extLst>
          </p:cNvPr>
          <p:cNvSpPr/>
          <p:nvPr/>
        </p:nvSpPr>
        <p:spPr>
          <a:xfrm>
            <a:off x="14729826" y="9600625"/>
            <a:ext cx="358132" cy="298226"/>
          </a:xfrm>
          <a:custGeom>
            <a:avLst/>
            <a:gdLst/>
            <a:ahLst/>
            <a:cxnLst/>
            <a:rect l="l" t="t" r="r" b="b"/>
            <a:pathLst>
              <a:path w="358132" h="298226">
                <a:moveTo>
                  <a:pt x="0" y="0"/>
                </a:moveTo>
                <a:lnTo>
                  <a:pt x="358133" y="0"/>
                </a:lnTo>
                <a:lnTo>
                  <a:pt x="358133" y="298227"/>
                </a:lnTo>
                <a:lnTo>
                  <a:pt x="0" y="2982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Freeform 6">
            <a:extLst>
              <a:ext uri="{FF2B5EF4-FFF2-40B4-BE49-F238E27FC236}">
                <a16:creationId xmlns:a16="http://schemas.microsoft.com/office/drawing/2014/main" id="{27C009E8-62A7-6099-A351-729085CBB5C2}"/>
              </a:ext>
            </a:extLst>
          </p:cNvPr>
          <p:cNvSpPr/>
          <p:nvPr/>
        </p:nvSpPr>
        <p:spPr>
          <a:xfrm>
            <a:off x="9703362" y="9529281"/>
            <a:ext cx="384398" cy="384398"/>
          </a:xfrm>
          <a:custGeom>
            <a:avLst/>
            <a:gdLst/>
            <a:ahLst/>
            <a:cxnLst/>
            <a:rect l="l" t="t" r="r" b="b"/>
            <a:pathLst>
              <a:path w="384398" h="384398">
                <a:moveTo>
                  <a:pt x="0" y="0"/>
                </a:moveTo>
                <a:lnTo>
                  <a:pt x="384398" y="0"/>
                </a:lnTo>
                <a:lnTo>
                  <a:pt x="384398" y="384398"/>
                </a:lnTo>
                <a:lnTo>
                  <a:pt x="0" y="3843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Speech Bubble: Rectangle 12">
            <a:extLst>
              <a:ext uri="{FF2B5EF4-FFF2-40B4-BE49-F238E27FC236}">
                <a16:creationId xmlns:a16="http://schemas.microsoft.com/office/drawing/2014/main" id="{202F09E0-2352-A326-FB0F-EBF561CC3FAA}"/>
              </a:ext>
            </a:extLst>
          </p:cNvPr>
          <p:cNvSpPr/>
          <p:nvPr/>
        </p:nvSpPr>
        <p:spPr>
          <a:xfrm>
            <a:off x="685800" y="647700"/>
            <a:ext cx="5334000" cy="2590800"/>
          </a:xfrm>
          <a:prstGeom prst="wedgeRectCallou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n w="0"/>
                <a:solidFill>
                  <a:schemeClr val="tx1"/>
                </a:solidFill>
                <a:effectLst>
                  <a:outerShdw blurRad="38100" dist="19050" dir="2700000" algn="tl" rotWithShape="0">
                    <a:schemeClr val="dk1">
                      <a:alpha val="40000"/>
                    </a:schemeClr>
                  </a:outerShdw>
                </a:effectLst>
              </a:rPr>
              <a:t>People obviously feel very strongly on this subject. Shall we take a minute of quiet to re-centre ourselves? And I will remind us of the safe space agreements we all made earlier in the chat</a:t>
            </a:r>
          </a:p>
        </p:txBody>
      </p:sp>
      <p:sp>
        <p:nvSpPr>
          <p:cNvPr id="19" name="Speech Bubble: Rectangle 18">
            <a:extLst>
              <a:ext uri="{FF2B5EF4-FFF2-40B4-BE49-F238E27FC236}">
                <a16:creationId xmlns:a16="http://schemas.microsoft.com/office/drawing/2014/main" id="{BD78A64C-D1D5-B249-D6F9-C18F42B87D37}"/>
              </a:ext>
            </a:extLst>
          </p:cNvPr>
          <p:cNvSpPr/>
          <p:nvPr/>
        </p:nvSpPr>
        <p:spPr>
          <a:xfrm>
            <a:off x="6705600" y="917356"/>
            <a:ext cx="5334000" cy="2590800"/>
          </a:xfrm>
          <a:prstGeom prst="wedgeRectCallou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n w="0"/>
                <a:solidFill>
                  <a:schemeClr val="tx1"/>
                </a:solidFill>
                <a:effectLst>
                  <a:outerShdw blurRad="38100" dist="19050" dir="2700000" algn="tl" rotWithShape="0">
                    <a:schemeClr val="dk1">
                      <a:alpha val="40000"/>
                    </a:schemeClr>
                  </a:outerShdw>
                </a:effectLst>
              </a:rPr>
              <a:t>Bob, you’re written a comment in the chat. Would you feel able to unmute and re-frame your comment into a question as to what would be a possible first step for change?</a:t>
            </a:r>
          </a:p>
        </p:txBody>
      </p:sp>
      <p:sp>
        <p:nvSpPr>
          <p:cNvPr id="20" name="Speech Bubble: Rectangle 19">
            <a:extLst>
              <a:ext uri="{FF2B5EF4-FFF2-40B4-BE49-F238E27FC236}">
                <a16:creationId xmlns:a16="http://schemas.microsoft.com/office/drawing/2014/main" id="{52E052F5-707F-B767-1EEA-401465EEB4B0}"/>
              </a:ext>
            </a:extLst>
          </p:cNvPr>
          <p:cNvSpPr/>
          <p:nvPr/>
        </p:nvSpPr>
        <p:spPr>
          <a:xfrm>
            <a:off x="609600" y="4305300"/>
            <a:ext cx="5334000" cy="2590800"/>
          </a:xfrm>
          <a:prstGeom prst="wedgeRectCallou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n w="0"/>
                <a:solidFill>
                  <a:schemeClr val="tx1"/>
                </a:solidFill>
                <a:effectLst>
                  <a:outerShdw blurRad="38100" dist="19050" dir="2700000" algn="tl" rotWithShape="0">
                    <a:schemeClr val="dk1">
                      <a:alpha val="40000"/>
                    </a:schemeClr>
                  </a:outerShdw>
                </a:effectLst>
              </a:rPr>
              <a:t>Jake you’ve raised some interesting points. The study you mention sounds useful- do pop a link in the chat to me. Can we park it until after the breakout room so I have a chance to look at the link? </a:t>
            </a:r>
          </a:p>
        </p:txBody>
      </p:sp>
      <p:sp>
        <p:nvSpPr>
          <p:cNvPr id="21" name="Speech Bubble: Rectangle 20">
            <a:extLst>
              <a:ext uri="{FF2B5EF4-FFF2-40B4-BE49-F238E27FC236}">
                <a16:creationId xmlns:a16="http://schemas.microsoft.com/office/drawing/2014/main" id="{AE5D2465-C765-BBE3-4747-8D8C384B024E}"/>
              </a:ext>
            </a:extLst>
          </p:cNvPr>
          <p:cNvSpPr/>
          <p:nvPr/>
        </p:nvSpPr>
        <p:spPr>
          <a:xfrm>
            <a:off x="3276600" y="7158938"/>
            <a:ext cx="5334000" cy="2590800"/>
          </a:xfrm>
          <a:prstGeom prst="wedgeRectCallou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n w="0"/>
                <a:solidFill>
                  <a:schemeClr val="tx1"/>
                </a:solidFill>
                <a:effectLst>
                  <a:outerShdw blurRad="38100" dist="19050" dir="2700000" algn="tl" rotWithShape="0">
                    <a:schemeClr val="dk1">
                      <a:alpha val="40000"/>
                    </a:schemeClr>
                  </a:outerShdw>
                </a:effectLst>
              </a:rPr>
              <a:t>Frances, you have lots of experience in this area- we’d really appreciate your thoughts on what Bob’s said</a:t>
            </a:r>
          </a:p>
        </p:txBody>
      </p:sp>
      <p:sp>
        <p:nvSpPr>
          <p:cNvPr id="22" name="Speech Bubble: Rectangle 21">
            <a:extLst>
              <a:ext uri="{FF2B5EF4-FFF2-40B4-BE49-F238E27FC236}">
                <a16:creationId xmlns:a16="http://schemas.microsoft.com/office/drawing/2014/main" id="{B62AD17E-E6B4-3360-B285-3395C48C938E}"/>
              </a:ext>
            </a:extLst>
          </p:cNvPr>
          <p:cNvSpPr/>
          <p:nvPr/>
        </p:nvSpPr>
        <p:spPr>
          <a:xfrm>
            <a:off x="7228561" y="4105198"/>
            <a:ext cx="5334000" cy="2590800"/>
          </a:xfrm>
          <a:prstGeom prst="wedgeRectCallou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err="1">
                <a:ln w="0"/>
                <a:solidFill>
                  <a:schemeClr val="tx1"/>
                </a:solidFill>
                <a:effectLst>
                  <a:outerShdw blurRad="38100" dist="19050" dir="2700000" algn="tl" rotWithShape="0">
                    <a:schemeClr val="dk1">
                      <a:alpha val="40000"/>
                    </a:schemeClr>
                  </a:outerShdw>
                </a:effectLst>
              </a:rPr>
              <a:t>Ishmail</a:t>
            </a:r>
            <a:r>
              <a:rPr lang="en-GB" sz="2400" dirty="0">
                <a:ln w="0"/>
                <a:solidFill>
                  <a:schemeClr val="tx1"/>
                </a:solidFill>
                <a:effectLst>
                  <a:outerShdw blurRad="38100" dist="19050" dir="2700000" algn="tl" rotWithShape="0">
                    <a:schemeClr val="dk1">
                      <a:alpha val="40000"/>
                    </a:schemeClr>
                  </a:outerShdw>
                </a:effectLst>
              </a:rPr>
              <a:t>, you’ve made some really excellent points there- sorry to cut you off but I think Frances might have some insights that would speak to what you’ve been saying</a:t>
            </a:r>
          </a:p>
        </p:txBody>
      </p:sp>
      <p:sp>
        <p:nvSpPr>
          <p:cNvPr id="23" name="Speech Bubble: Rectangle 22">
            <a:extLst>
              <a:ext uri="{FF2B5EF4-FFF2-40B4-BE49-F238E27FC236}">
                <a16:creationId xmlns:a16="http://schemas.microsoft.com/office/drawing/2014/main" id="{A2A8504D-F7A9-0A6E-B05C-FECA37B30723}"/>
              </a:ext>
            </a:extLst>
          </p:cNvPr>
          <p:cNvSpPr/>
          <p:nvPr/>
        </p:nvSpPr>
        <p:spPr>
          <a:xfrm>
            <a:off x="12725400" y="6012651"/>
            <a:ext cx="5334000" cy="2590800"/>
          </a:xfrm>
          <a:prstGeom prst="wedgeRectCallou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n w="0"/>
                <a:solidFill>
                  <a:schemeClr val="tx1"/>
                </a:solidFill>
                <a:effectLst>
                  <a:outerShdw blurRad="38100" dist="19050" dir="2700000" algn="tl" rotWithShape="0">
                    <a:schemeClr val="dk1">
                      <a:alpha val="40000"/>
                    </a:schemeClr>
                  </a:outerShdw>
                </a:effectLst>
              </a:rPr>
              <a:t>I think we all recognise Emily’s frustration and agree that with a busy to-do list we want to get the most out of today. Emily let’s catch up in the break to chat more about how we can make this worthwhile </a:t>
            </a:r>
          </a:p>
        </p:txBody>
      </p:sp>
    </p:spTree>
    <p:extLst>
      <p:ext uri="{BB962C8B-B14F-4D97-AF65-F5344CB8AC3E}">
        <p14:creationId xmlns:p14="http://schemas.microsoft.com/office/powerpoint/2010/main" val="2509682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806</Words>
  <Application>Microsoft Office PowerPoint</Application>
  <PresentationFormat>Custom</PresentationFormat>
  <Paragraphs>65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Open Sans Bold</vt:lpstr>
      <vt:lpstr>Open Sans</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slides</dc:title>
  <dc:creator>Hazel Walsh</dc:creator>
  <cp:lastModifiedBy>Hazel Walsh</cp:lastModifiedBy>
  <cp:revision>134</cp:revision>
  <dcterms:created xsi:type="dcterms:W3CDTF">2006-08-16T00:00:00Z</dcterms:created>
  <dcterms:modified xsi:type="dcterms:W3CDTF">2023-11-28T10:01:44Z</dcterms:modified>
  <dc:identifier>DAEr-erWVkY</dc:identifier>
</cp:coreProperties>
</file>