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5.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 id="2147483941" r:id="rId5"/>
    <p:sldMasterId id="2147483973" r:id="rId6"/>
    <p:sldMasterId id="2147484005" r:id="rId7"/>
    <p:sldMasterId id="2147484011" r:id="rId8"/>
    <p:sldMasterId id="2147484016" r:id="rId9"/>
  </p:sldMasterIdLst>
  <p:notesMasterIdLst>
    <p:notesMasterId r:id="rId42"/>
  </p:notesMasterIdLst>
  <p:handoutMasterIdLst>
    <p:handoutMasterId r:id="rId43"/>
  </p:handoutMasterIdLst>
  <p:sldIdLst>
    <p:sldId id="1923" r:id="rId10"/>
    <p:sldId id="2145707287" r:id="rId11"/>
    <p:sldId id="2145707267" r:id="rId12"/>
    <p:sldId id="2147471253" r:id="rId13"/>
    <p:sldId id="1519" r:id="rId14"/>
    <p:sldId id="2147471231" r:id="rId15"/>
    <p:sldId id="2147471228" r:id="rId16"/>
    <p:sldId id="2147471255" r:id="rId17"/>
    <p:sldId id="2147471259" r:id="rId18"/>
    <p:sldId id="2147471260" r:id="rId19"/>
    <p:sldId id="2147471261" r:id="rId20"/>
    <p:sldId id="2147471262" r:id="rId21"/>
    <p:sldId id="2147471263" r:id="rId22"/>
    <p:sldId id="2147471242" r:id="rId23"/>
    <p:sldId id="2147471243" r:id="rId24"/>
    <p:sldId id="2147471245" r:id="rId25"/>
    <p:sldId id="2147471246" r:id="rId26"/>
    <p:sldId id="2147471247" r:id="rId27"/>
    <p:sldId id="2147471249" r:id="rId28"/>
    <p:sldId id="2147471250" r:id="rId29"/>
    <p:sldId id="2147471251" r:id="rId30"/>
    <p:sldId id="2147471237" r:id="rId31"/>
    <p:sldId id="2147471254" r:id="rId32"/>
    <p:sldId id="2147471258" r:id="rId33"/>
    <p:sldId id="2147471264" r:id="rId34"/>
    <p:sldId id="2147471265" r:id="rId35"/>
    <p:sldId id="2145707270" r:id="rId36"/>
    <p:sldId id="2147471257" r:id="rId37"/>
    <p:sldId id="2147471266" r:id="rId38"/>
    <p:sldId id="2147471267" r:id="rId39"/>
    <p:sldId id="2145707271" r:id="rId40"/>
    <p:sldId id="356"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extLst>
      <p:ext uri="{19B8F6BF-5375-455C-9EA6-DF929625EA0E}">
        <p15:presenceInfo xmlns:p15="http://schemas.microsoft.com/office/powerpoint/2012/main" userId="1186059c3be801a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EB8"/>
    <a:srgbClr val="919EA8"/>
    <a:srgbClr val="B9B9B9"/>
    <a:srgbClr val="00A499"/>
    <a:srgbClr val="DDE1E4"/>
    <a:srgbClr val="003087"/>
    <a:srgbClr val="99C7EB"/>
    <a:srgbClr val="F0F4F4"/>
    <a:srgbClr val="F2F2F2"/>
    <a:srgbClr val="80D2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550E2A-0E8B-4C57-9250-5DC7B67CD4BC}" v="1804" dt="2023-10-11T15:21:15.270"/>
    <p1510:client id="{A5D65B42-3036-4B2B-BAED-8AD1817C0E0F}" v="1024" dt="2023-10-11T17:39:36.626"/>
    <p1510:client id="{C6922BB0-57C6-4016-BF6D-A1BB20FF720C}" v="3" dt="2023-10-12T09:30:51.12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43"/>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notesMaster" Target="notesMasters/notesMaster1.xml"/><Relationship Id="rId47"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7.xml"/><Relationship Id="rId29" Type="http://schemas.openxmlformats.org/officeDocument/2006/relationships/slide" Target="slides/slide20.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microsoft.com/office/2015/10/relationships/revisionInfo" Target="revisionInfo.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ata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8.svg"/><Relationship Id="rId5" Type="http://schemas.openxmlformats.org/officeDocument/2006/relationships/image" Target="../media/image57.png"/><Relationship Id="rId10" Type="http://schemas.openxmlformats.org/officeDocument/2006/relationships/image" Target="../media/image62.svg"/><Relationship Id="rId4" Type="http://schemas.openxmlformats.org/officeDocument/2006/relationships/image" Target="../media/image56.svg"/><Relationship Id="rId9" Type="http://schemas.openxmlformats.org/officeDocument/2006/relationships/image" Target="../media/image61.png"/></Relationships>
</file>

<file path=ppt/diagrams/_rels/drawing2.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08F9224-C08C-4CA0-AB2D-134A94EB685F}"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B81F8C03-8FD8-4039-BDC9-E79781A05801}">
      <dgm:prSet custT="1"/>
      <dgm:spPr/>
      <dgm:t>
        <a:bodyPr/>
        <a:lstStyle/>
        <a:p>
          <a:pPr>
            <a:lnSpc>
              <a:spcPct val="100000"/>
            </a:lnSpc>
          </a:pPr>
          <a:r>
            <a:rPr lang="en-GB" sz="1400" b="0" i="0" baseline="0"/>
            <a:t>The </a:t>
          </a:r>
          <a:r>
            <a:rPr lang="en-GB" sz="1400"/>
            <a:t>pilot sites agreed a </a:t>
          </a:r>
          <a:r>
            <a:rPr lang="en-GB" sz="1400" b="0" i="0" baseline="0"/>
            <a:t>target surgical procedure of gallbladder removal (laparoscopic cholecystectomy). </a:t>
          </a:r>
          <a:endParaRPr lang="en-US" sz="1400"/>
        </a:p>
      </dgm:t>
    </dgm:pt>
    <dgm:pt modelId="{1BCA32E1-E773-4059-85E5-2665901AEFC0}" type="parTrans" cxnId="{9C675BBE-CBE9-412B-BEBB-9311A26B12C3}">
      <dgm:prSet/>
      <dgm:spPr/>
      <dgm:t>
        <a:bodyPr/>
        <a:lstStyle/>
        <a:p>
          <a:endParaRPr lang="en-US"/>
        </a:p>
      </dgm:t>
    </dgm:pt>
    <dgm:pt modelId="{2E69BCDB-B21D-41ED-BE2C-CD1314E84E06}" type="sibTrans" cxnId="{9C675BBE-CBE9-412B-BEBB-9311A26B12C3}">
      <dgm:prSet/>
      <dgm:spPr/>
      <dgm:t>
        <a:bodyPr/>
        <a:lstStyle/>
        <a:p>
          <a:pPr>
            <a:lnSpc>
              <a:spcPct val="100000"/>
            </a:lnSpc>
          </a:pPr>
          <a:endParaRPr lang="en-US"/>
        </a:p>
      </dgm:t>
    </dgm:pt>
    <dgm:pt modelId="{CA7BCC5E-3DC7-4055-9E25-DA50224611BE}">
      <dgm:prSet custT="1"/>
      <dgm:spPr/>
      <dgm:t>
        <a:bodyPr/>
        <a:lstStyle/>
        <a:p>
          <a:pPr>
            <a:lnSpc>
              <a:spcPct val="100000"/>
            </a:lnSpc>
          </a:pPr>
          <a:r>
            <a:rPr lang="en-GB" sz="1400"/>
            <a:t>A </a:t>
          </a:r>
          <a:r>
            <a:rPr lang="en-GB" sz="1400" b="0" i="0" baseline="0"/>
            <a:t>prospective audit of instrument use was undertaken </a:t>
          </a:r>
          <a:r>
            <a:rPr lang="en-GB" sz="1400"/>
            <a:t>(Jan</a:t>
          </a:r>
          <a:r>
            <a:rPr lang="en-GB" sz="1400" b="0" i="0" baseline="0"/>
            <a:t> – Mar 2023) and included Acute surgeries, Emergency General Surgery (EGS), Day Case surgery, and Hepato-</a:t>
          </a:r>
          <a:r>
            <a:rPr lang="en-GB" sz="1400" b="0" i="0" baseline="0" err="1"/>
            <a:t>Pancreatico</a:t>
          </a:r>
          <a:r>
            <a:rPr lang="en-GB" sz="1400" b="0" i="0" baseline="0"/>
            <a:t>-Biliary surgeries (HPB).</a:t>
          </a:r>
          <a:endParaRPr lang="en-US" sz="1400"/>
        </a:p>
      </dgm:t>
    </dgm:pt>
    <dgm:pt modelId="{B9B56760-F1B8-4302-8745-F9883D44C991}" type="parTrans" cxnId="{3A87E10D-ACED-403F-BBAA-1855FE67F297}">
      <dgm:prSet/>
      <dgm:spPr/>
      <dgm:t>
        <a:bodyPr/>
        <a:lstStyle/>
        <a:p>
          <a:endParaRPr lang="en-US"/>
        </a:p>
      </dgm:t>
    </dgm:pt>
    <dgm:pt modelId="{5AD37FE5-FB52-428C-A520-3EA7F7A7BC87}" type="sibTrans" cxnId="{3A87E10D-ACED-403F-BBAA-1855FE67F297}">
      <dgm:prSet/>
      <dgm:spPr/>
      <dgm:t>
        <a:bodyPr/>
        <a:lstStyle/>
        <a:p>
          <a:pPr>
            <a:lnSpc>
              <a:spcPct val="100000"/>
            </a:lnSpc>
          </a:pPr>
          <a:endParaRPr lang="en-US"/>
        </a:p>
      </dgm:t>
    </dgm:pt>
    <dgm:pt modelId="{D39A01D5-FC0C-4650-813F-8415B9EBB7A6}">
      <dgm:prSet custT="1"/>
      <dgm:spPr/>
      <dgm:t>
        <a:bodyPr/>
        <a:lstStyle/>
        <a:p>
          <a:pPr>
            <a:lnSpc>
              <a:spcPct val="100000"/>
            </a:lnSpc>
          </a:pPr>
          <a:r>
            <a:rPr lang="en-GB" sz="1400" b="0" i="0" baseline="0" dirty="0"/>
            <a:t>The mandated surgical tray checklists were used to record the actual instruments used during the procedure and note the redundant and supplementary instruments. </a:t>
          </a:r>
          <a:endParaRPr lang="en-US" sz="1400" dirty="0"/>
        </a:p>
      </dgm:t>
    </dgm:pt>
    <dgm:pt modelId="{A9C7F864-ECDD-43E7-AC6D-CDAB572A684F}" type="parTrans" cxnId="{7D61AA31-15FA-44AE-BDBA-38F239F5FDF9}">
      <dgm:prSet/>
      <dgm:spPr/>
      <dgm:t>
        <a:bodyPr/>
        <a:lstStyle/>
        <a:p>
          <a:endParaRPr lang="en-US"/>
        </a:p>
      </dgm:t>
    </dgm:pt>
    <dgm:pt modelId="{706BE82A-063B-424F-9E22-502BF738D96F}" type="sibTrans" cxnId="{7D61AA31-15FA-44AE-BDBA-38F239F5FDF9}">
      <dgm:prSet/>
      <dgm:spPr/>
      <dgm:t>
        <a:bodyPr/>
        <a:lstStyle/>
        <a:p>
          <a:pPr>
            <a:lnSpc>
              <a:spcPct val="100000"/>
            </a:lnSpc>
          </a:pPr>
          <a:endParaRPr lang="en-US"/>
        </a:p>
      </dgm:t>
    </dgm:pt>
    <dgm:pt modelId="{5587FA6E-EE68-4B41-8EFB-EAA72B0FFADB}">
      <dgm:prSet custT="1"/>
      <dgm:spPr/>
      <dgm:t>
        <a:bodyPr/>
        <a:lstStyle/>
        <a:p>
          <a:pPr>
            <a:lnSpc>
              <a:spcPct val="100000"/>
            </a:lnSpc>
          </a:pPr>
          <a:r>
            <a:rPr lang="en-GB" sz="1400" b="0" i="0" baseline="0"/>
            <a:t>A minimum sample size of 50 was recommended with the final numbers of 70 cases in Leeds and 60 in Mid Yorkshire submitted for analysis. A utilisation rate was calculated against each instrument. </a:t>
          </a:r>
          <a:endParaRPr lang="en-US" sz="1400"/>
        </a:p>
      </dgm:t>
    </dgm:pt>
    <dgm:pt modelId="{DC4A02F0-3197-4AD2-842F-3661DD5318D4}" type="parTrans" cxnId="{7A4F3783-6780-4E2D-A537-2D88C3976127}">
      <dgm:prSet/>
      <dgm:spPr/>
      <dgm:t>
        <a:bodyPr/>
        <a:lstStyle/>
        <a:p>
          <a:endParaRPr lang="en-US"/>
        </a:p>
      </dgm:t>
    </dgm:pt>
    <dgm:pt modelId="{34AA8B83-3051-4D59-B2C4-181E31569939}" type="sibTrans" cxnId="{7A4F3783-6780-4E2D-A537-2D88C3976127}">
      <dgm:prSet/>
      <dgm:spPr/>
      <dgm:t>
        <a:bodyPr/>
        <a:lstStyle/>
        <a:p>
          <a:pPr>
            <a:lnSpc>
              <a:spcPct val="100000"/>
            </a:lnSpc>
          </a:pPr>
          <a:endParaRPr lang="en-US"/>
        </a:p>
      </dgm:t>
    </dgm:pt>
    <dgm:pt modelId="{2C9F8445-22D3-43C3-ABCC-FAE8CF71B4BF}">
      <dgm:prSet custT="1"/>
      <dgm:spPr/>
      <dgm:t>
        <a:bodyPr/>
        <a:lstStyle/>
        <a:p>
          <a:pPr>
            <a:lnSpc>
              <a:spcPct val="100000"/>
            </a:lnSpc>
          </a:pPr>
          <a:r>
            <a:rPr lang="en-GB" sz="1400" b="0" i="0" baseline="0"/>
            <a:t>The data was presented to an advisory surgical group who were asked to agree the instruments for routine instrument use and propose instruments for removal deemed redundant or from the same functional or common group.</a:t>
          </a:r>
          <a:endParaRPr lang="en-US" sz="1400"/>
        </a:p>
      </dgm:t>
    </dgm:pt>
    <dgm:pt modelId="{631E4895-C2C3-4087-9192-FAD984B6E3C9}" type="parTrans" cxnId="{6960D142-9331-403E-96A3-67384973054D}">
      <dgm:prSet/>
      <dgm:spPr/>
      <dgm:t>
        <a:bodyPr/>
        <a:lstStyle/>
        <a:p>
          <a:endParaRPr lang="en-US"/>
        </a:p>
      </dgm:t>
    </dgm:pt>
    <dgm:pt modelId="{8B69D764-39A3-4FA9-AED7-7D6334B38F09}" type="sibTrans" cxnId="{6960D142-9331-403E-96A3-67384973054D}">
      <dgm:prSet/>
      <dgm:spPr/>
      <dgm:t>
        <a:bodyPr/>
        <a:lstStyle/>
        <a:p>
          <a:endParaRPr lang="en-US"/>
        </a:p>
      </dgm:t>
    </dgm:pt>
    <dgm:pt modelId="{B7FAF7EC-BF7A-4CB3-9C95-631BF44091FF}" type="pres">
      <dgm:prSet presAssocID="{708F9224-C08C-4CA0-AB2D-134A94EB685F}" presName="root" presStyleCnt="0">
        <dgm:presLayoutVars>
          <dgm:dir/>
          <dgm:resizeHandles val="exact"/>
        </dgm:presLayoutVars>
      </dgm:prSet>
      <dgm:spPr/>
    </dgm:pt>
    <dgm:pt modelId="{7301C2D5-3980-4316-AD57-2F66BD69A31C}" type="pres">
      <dgm:prSet presAssocID="{708F9224-C08C-4CA0-AB2D-134A94EB685F}" presName="container" presStyleCnt="0">
        <dgm:presLayoutVars>
          <dgm:dir/>
          <dgm:resizeHandles val="exact"/>
        </dgm:presLayoutVars>
      </dgm:prSet>
      <dgm:spPr/>
    </dgm:pt>
    <dgm:pt modelId="{59238983-4892-4FEC-999F-9E98D23B8E8F}" type="pres">
      <dgm:prSet presAssocID="{B81F8C03-8FD8-4039-BDC9-E79781A05801}" presName="compNode" presStyleCnt="0"/>
      <dgm:spPr/>
    </dgm:pt>
    <dgm:pt modelId="{E35A019C-E8A9-4991-897F-5FFDAC3E0FD2}" type="pres">
      <dgm:prSet presAssocID="{B81F8C03-8FD8-4039-BDC9-E79781A05801}" presName="iconBgRect" presStyleLbl="bgShp" presStyleIdx="0" presStyleCnt="5"/>
      <dgm:spPr/>
    </dgm:pt>
    <dgm:pt modelId="{C4128E91-B9FF-4FC8-B8CE-2C70E936BB7B}" type="pres">
      <dgm:prSet presAssocID="{B81F8C03-8FD8-4039-BDC9-E79781A05801}"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75936CC-46AE-4360-9078-055191DE2387}" type="pres">
      <dgm:prSet presAssocID="{B81F8C03-8FD8-4039-BDC9-E79781A05801}" presName="spaceRect" presStyleCnt="0"/>
      <dgm:spPr/>
    </dgm:pt>
    <dgm:pt modelId="{F9DFB6A4-B9FB-487E-95FF-A657B4D27769}" type="pres">
      <dgm:prSet presAssocID="{B81F8C03-8FD8-4039-BDC9-E79781A05801}" presName="textRect" presStyleLbl="revTx" presStyleIdx="0" presStyleCnt="5">
        <dgm:presLayoutVars>
          <dgm:chMax val="1"/>
          <dgm:chPref val="1"/>
        </dgm:presLayoutVars>
      </dgm:prSet>
      <dgm:spPr/>
    </dgm:pt>
    <dgm:pt modelId="{7C742B9A-B097-42C2-9AC1-F9E46ECBC295}" type="pres">
      <dgm:prSet presAssocID="{2E69BCDB-B21D-41ED-BE2C-CD1314E84E06}" presName="sibTrans" presStyleLbl="sibTrans2D1" presStyleIdx="0" presStyleCnt="0"/>
      <dgm:spPr/>
    </dgm:pt>
    <dgm:pt modelId="{BF3AF48F-70E4-4DE5-8E68-A7CCA603EF01}" type="pres">
      <dgm:prSet presAssocID="{CA7BCC5E-3DC7-4055-9E25-DA50224611BE}" presName="compNode" presStyleCnt="0"/>
      <dgm:spPr/>
    </dgm:pt>
    <dgm:pt modelId="{0FDF7D01-6B2E-4D06-ACE2-A69EE57694B2}" type="pres">
      <dgm:prSet presAssocID="{CA7BCC5E-3DC7-4055-9E25-DA50224611BE}" presName="iconBgRect" presStyleLbl="bgShp" presStyleIdx="1" presStyleCnt="5"/>
      <dgm:spPr/>
    </dgm:pt>
    <dgm:pt modelId="{449A238E-EF73-484B-9019-BDA2DD31631F}" type="pres">
      <dgm:prSet presAssocID="{CA7BCC5E-3DC7-4055-9E25-DA50224611B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Hospital"/>
        </a:ext>
      </dgm:extLst>
    </dgm:pt>
    <dgm:pt modelId="{79CA2447-1BC0-4500-8599-0474BF290EEB}" type="pres">
      <dgm:prSet presAssocID="{CA7BCC5E-3DC7-4055-9E25-DA50224611BE}" presName="spaceRect" presStyleCnt="0"/>
      <dgm:spPr/>
    </dgm:pt>
    <dgm:pt modelId="{B4CF0AD6-2A02-4BCF-B8DB-02D42BB2A8A3}" type="pres">
      <dgm:prSet presAssocID="{CA7BCC5E-3DC7-4055-9E25-DA50224611BE}" presName="textRect" presStyleLbl="revTx" presStyleIdx="1" presStyleCnt="5">
        <dgm:presLayoutVars>
          <dgm:chMax val="1"/>
          <dgm:chPref val="1"/>
        </dgm:presLayoutVars>
      </dgm:prSet>
      <dgm:spPr/>
    </dgm:pt>
    <dgm:pt modelId="{DCCFD9CF-3140-4E1A-B36E-1C92B569197F}" type="pres">
      <dgm:prSet presAssocID="{5AD37FE5-FB52-428C-A520-3EA7F7A7BC87}" presName="sibTrans" presStyleLbl="sibTrans2D1" presStyleIdx="0" presStyleCnt="0"/>
      <dgm:spPr/>
    </dgm:pt>
    <dgm:pt modelId="{CB38B32D-4E07-4FB4-AAE1-040C45CA5DF8}" type="pres">
      <dgm:prSet presAssocID="{D39A01D5-FC0C-4650-813F-8415B9EBB7A6}" presName="compNode" presStyleCnt="0"/>
      <dgm:spPr/>
    </dgm:pt>
    <dgm:pt modelId="{D95C7FF6-9B70-466D-A993-BA2BDA47C76D}" type="pres">
      <dgm:prSet presAssocID="{D39A01D5-FC0C-4650-813F-8415B9EBB7A6}" presName="iconBgRect" presStyleLbl="bgShp" presStyleIdx="2" presStyleCnt="5"/>
      <dgm:spPr/>
    </dgm:pt>
    <dgm:pt modelId="{4974921F-3020-4348-A653-79DE925758AE}" type="pres">
      <dgm:prSet presAssocID="{D39A01D5-FC0C-4650-813F-8415B9EBB7A6}" presName="iconRect" presStyleLbl="node1" presStyleIdx="2" presStyleCnt="5" custLinFactX="300000" custLinFactY="100000" custLinFactNeighborX="398229" custLinFactNeighborY="17693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tor"/>
        </a:ext>
      </dgm:extLst>
    </dgm:pt>
    <dgm:pt modelId="{00AA2628-EFD2-4961-A304-41E7D977B2E8}" type="pres">
      <dgm:prSet presAssocID="{D39A01D5-FC0C-4650-813F-8415B9EBB7A6}" presName="spaceRect" presStyleCnt="0"/>
      <dgm:spPr/>
    </dgm:pt>
    <dgm:pt modelId="{ED0A161B-626B-4563-A018-59E56551EBA9}" type="pres">
      <dgm:prSet presAssocID="{D39A01D5-FC0C-4650-813F-8415B9EBB7A6}" presName="textRect" presStyleLbl="revTx" presStyleIdx="2" presStyleCnt="5">
        <dgm:presLayoutVars>
          <dgm:chMax val="1"/>
          <dgm:chPref val="1"/>
        </dgm:presLayoutVars>
      </dgm:prSet>
      <dgm:spPr/>
    </dgm:pt>
    <dgm:pt modelId="{AEFB4A8B-D31E-40E2-B75C-9FBCB097E4EE}" type="pres">
      <dgm:prSet presAssocID="{706BE82A-063B-424F-9E22-502BF738D96F}" presName="sibTrans" presStyleLbl="sibTrans2D1" presStyleIdx="0" presStyleCnt="0"/>
      <dgm:spPr/>
    </dgm:pt>
    <dgm:pt modelId="{F4F6693A-39EE-475B-96F8-1B428D35BF28}" type="pres">
      <dgm:prSet presAssocID="{5587FA6E-EE68-4B41-8EFB-EAA72B0FFADB}" presName="compNode" presStyleCnt="0"/>
      <dgm:spPr/>
    </dgm:pt>
    <dgm:pt modelId="{7F1B73B5-5DEA-482E-AE51-7F4F08B27ED3}" type="pres">
      <dgm:prSet presAssocID="{5587FA6E-EE68-4B41-8EFB-EAA72B0FFADB}" presName="iconBgRect" presStyleLbl="bgShp" presStyleIdx="3" presStyleCnt="5"/>
      <dgm:spPr/>
    </dgm:pt>
    <dgm:pt modelId="{AC12D27B-11C5-413F-AA30-F81EB8E642B8}" type="pres">
      <dgm:prSet presAssocID="{5587FA6E-EE68-4B41-8EFB-EAA72B0FFAD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roup"/>
        </a:ext>
      </dgm:extLst>
    </dgm:pt>
    <dgm:pt modelId="{ABBB26F9-EB38-4C25-B209-5CF1CA27DDD7}" type="pres">
      <dgm:prSet presAssocID="{5587FA6E-EE68-4B41-8EFB-EAA72B0FFADB}" presName="spaceRect" presStyleCnt="0"/>
      <dgm:spPr/>
    </dgm:pt>
    <dgm:pt modelId="{5BB198A7-E571-4959-995C-DDDAF566017A}" type="pres">
      <dgm:prSet presAssocID="{5587FA6E-EE68-4B41-8EFB-EAA72B0FFADB}" presName="textRect" presStyleLbl="revTx" presStyleIdx="3" presStyleCnt="5">
        <dgm:presLayoutVars>
          <dgm:chMax val="1"/>
          <dgm:chPref val="1"/>
        </dgm:presLayoutVars>
      </dgm:prSet>
      <dgm:spPr/>
    </dgm:pt>
    <dgm:pt modelId="{CD814E3D-F4ED-4B5C-9C5E-EB4362BA965E}" type="pres">
      <dgm:prSet presAssocID="{34AA8B83-3051-4D59-B2C4-181E31569939}" presName="sibTrans" presStyleLbl="sibTrans2D1" presStyleIdx="0" presStyleCnt="0"/>
      <dgm:spPr/>
    </dgm:pt>
    <dgm:pt modelId="{6F9730B6-250C-48C2-A4A0-E95B2A24DEBB}" type="pres">
      <dgm:prSet presAssocID="{2C9F8445-22D3-43C3-ABCC-FAE8CF71B4BF}" presName="compNode" presStyleCnt="0"/>
      <dgm:spPr/>
    </dgm:pt>
    <dgm:pt modelId="{6EDBD668-9725-4255-8179-F8B7AE212B53}" type="pres">
      <dgm:prSet presAssocID="{2C9F8445-22D3-43C3-ABCC-FAE8CF71B4BF}" presName="iconBgRect" presStyleLbl="bgShp" presStyleIdx="4" presStyleCnt="5" custLinFactNeighborX="-77515" custLinFactNeighborY="68044"/>
      <dgm:spPr>
        <a:noFill/>
      </dgm:spPr>
    </dgm:pt>
    <dgm:pt modelId="{D189917D-67D2-498C-A20B-597D08B8D908}" type="pres">
      <dgm:prSet presAssocID="{2C9F8445-22D3-43C3-ABCC-FAE8CF71B4BF}" presName="iconRect" presStyleLbl="node1" presStyleIdx="4" presStyleCnt="5" custLinFactY="-108309" custLinFactNeighborY="-200000"/>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resentation with Checklist"/>
        </a:ext>
      </dgm:extLst>
    </dgm:pt>
    <dgm:pt modelId="{45E9A565-D8DC-4527-929C-DB4D17B267E6}" type="pres">
      <dgm:prSet presAssocID="{2C9F8445-22D3-43C3-ABCC-FAE8CF71B4BF}" presName="spaceRect" presStyleCnt="0"/>
      <dgm:spPr/>
    </dgm:pt>
    <dgm:pt modelId="{7B5A4B82-69E9-4EF3-980E-B22ED6C6EBDC}" type="pres">
      <dgm:prSet presAssocID="{2C9F8445-22D3-43C3-ABCC-FAE8CF71B4BF}" presName="textRect" presStyleLbl="revTx" presStyleIdx="4" presStyleCnt="5" custLinFactX="69210" custLinFactNeighborX="100000" custLinFactNeighborY="-9848">
        <dgm:presLayoutVars>
          <dgm:chMax val="1"/>
          <dgm:chPref val="1"/>
        </dgm:presLayoutVars>
      </dgm:prSet>
      <dgm:spPr/>
    </dgm:pt>
  </dgm:ptLst>
  <dgm:cxnLst>
    <dgm:cxn modelId="{9BC93F00-E8E5-4FE3-9BD4-C0AFA51D0DAC}" type="presOf" srcId="{2E69BCDB-B21D-41ED-BE2C-CD1314E84E06}" destId="{7C742B9A-B097-42C2-9AC1-F9E46ECBC295}" srcOrd="0" destOrd="0" presId="urn:microsoft.com/office/officeart/2018/2/layout/IconCircleList"/>
    <dgm:cxn modelId="{CB71090D-05B1-45D2-8F0F-9997B5EC5C68}" type="presOf" srcId="{708F9224-C08C-4CA0-AB2D-134A94EB685F}" destId="{B7FAF7EC-BF7A-4CB3-9C95-631BF44091FF}" srcOrd="0" destOrd="0" presId="urn:microsoft.com/office/officeart/2018/2/layout/IconCircleList"/>
    <dgm:cxn modelId="{3A87E10D-ACED-403F-BBAA-1855FE67F297}" srcId="{708F9224-C08C-4CA0-AB2D-134A94EB685F}" destId="{CA7BCC5E-3DC7-4055-9E25-DA50224611BE}" srcOrd="1" destOrd="0" parTransId="{B9B56760-F1B8-4302-8745-F9883D44C991}" sibTransId="{5AD37FE5-FB52-428C-A520-3EA7F7A7BC87}"/>
    <dgm:cxn modelId="{0B207510-A3E1-4A2C-9BCA-3D847A044AEF}" type="presOf" srcId="{5587FA6E-EE68-4B41-8EFB-EAA72B0FFADB}" destId="{5BB198A7-E571-4959-995C-DDDAF566017A}" srcOrd="0" destOrd="0" presId="urn:microsoft.com/office/officeart/2018/2/layout/IconCircleList"/>
    <dgm:cxn modelId="{7D61AA31-15FA-44AE-BDBA-38F239F5FDF9}" srcId="{708F9224-C08C-4CA0-AB2D-134A94EB685F}" destId="{D39A01D5-FC0C-4650-813F-8415B9EBB7A6}" srcOrd="2" destOrd="0" parTransId="{A9C7F864-ECDD-43E7-AC6D-CDAB572A684F}" sibTransId="{706BE82A-063B-424F-9E22-502BF738D96F}"/>
    <dgm:cxn modelId="{6960D142-9331-403E-96A3-67384973054D}" srcId="{708F9224-C08C-4CA0-AB2D-134A94EB685F}" destId="{2C9F8445-22D3-43C3-ABCC-FAE8CF71B4BF}" srcOrd="4" destOrd="0" parTransId="{631E4895-C2C3-4087-9192-FAD984B6E3C9}" sibTransId="{8B69D764-39A3-4FA9-AED7-7D6334B38F09}"/>
    <dgm:cxn modelId="{BFD5136F-7382-4942-B038-C5AFB36E7DC7}" type="presOf" srcId="{706BE82A-063B-424F-9E22-502BF738D96F}" destId="{AEFB4A8B-D31E-40E2-B75C-9FBCB097E4EE}" srcOrd="0" destOrd="0" presId="urn:microsoft.com/office/officeart/2018/2/layout/IconCircleList"/>
    <dgm:cxn modelId="{0752C456-4A70-4692-AFAA-787CAE197DFE}" type="presOf" srcId="{34AA8B83-3051-4D59-B2C4-181E31569939}" destId="{CD814E3D-F4ED-4B5C-9C5E-EB4362BA965E}" srcOrd="0" destOrd="0" presId="urn:microsoft.com/office/officeart/2018/2/layout/IconCircleList"/>
    <dgm:cxn modelId="{7709987E-E224-4023-A961-D65E70E8F2D8}" type="presOf" srcId="{2C9F8445-22D3-43C3-ABCC-FAE8CF71B4BF}" destId="{7B5A4B82-69E9-4EF3-980E-B22ED6C6EBDC}" srcOrd="0" destOrd="0" presId="urn:microsoft.com/office/officeart/2018/2/layout/IconCircleList"/>
    <dgm:cxn modelId="{7A4F3783-6780-4E2D-A537-2D88C3976127}" srcId="{708F9224-C08C-4CA0-AB2D-134A94EB685F}" destId="{5587FA6E-EE68-4B41-8EFB-EAA72B0FFADB}" srcOrd="3" destOrd="0" parTransId="{DC4A02F0-3197-4AD2-842F-3661DD5318D4}" sibTransId="{34AA8B83-3051-4D59-B2C4-181E31569939}"/>
    <dgm:cxn modelId="{20F165AB-C540-4DE3-8DB5-93778757F38A}" type="presOf" srcId="{5AD37FE5-FB52-428C-A520-3EA7F7A7BC87}" destId="{DCCFD9CF-3140-4E1A-B36E-1C92B569197F}" srcOrd="0" destOrd="0" presId="urn:microsoft.com/office/officeart/2018/2/layout/IconCircleList"/>
    <dgm:cxn modelId="{9C675BBE-CBE9-412B-BEBB-9311A26B12C3}" srcId="{708F9224-C08C-4CA0-AB2D-134A94EB685F}" destId="{B81F8C03-8FD8-4039-BDC9-E79781A05801}" srcOrd="0" destOrd="0" parTransId="{1BCA32E1-E773-4059-85E5-2665901AEFC0}" sibTransId="{2E69BCDB-B21D-41ED-BE2C-CD1314E84E06}"/>
    <dgm:cxn modelId="{06859CC4-D632-4A7E-87B5-CCB74CC277B0}" type="presOf" srcId="{CA7BCC5E-3DC7-4055-9E25-DA50224611BE}" destId="{B4CF0AD6-2A02-4BCF-B8DB-02D42BB2A8A3}" srcOrd="0" destOrd="0" presId="urn:microsoft.com/office/officeart/2018/2/layout/IconCircleList"/>
    <dgm:cxn modelId="{2D48B7C8-6FD8-4568-B68B-014C1E092976}" type="presOf" srcId="{B81F8C03-8FD8-4039-BDC9-E79781A05801}" destId="{F9DFB6A4-B9FB-487E-95FF-A657B4D27769}" srcOrd="0" destOrd="0" presId="urn:microsoft.com/office/officeart/2018/2/layout/IconCircleList"/>
    <dgm:cxn modelId="{3AF15FE3-8541-488C-BCDE-BA2F016EBD48}" type="presOf" srcId="{D39A01D5-FC0C-4650-813F-8415B9EBB7A6}" destId="{ED0A161B-626B-4563-A018-59E56551EBA9}" srcOrd="0" destOrd="0" presId="urn:microsoft.com/office/officeart/2018/2/layout/IconCircleList"/>
    <dgm:cxn modelId="{6EAFFFB5-6F8D-475C-9468-0DA1439C7225}" type="presParOf" srcId="{B7FAF7EC-BF7A-4CB3-9C95-631BF44091FF}" destId="{7301C2D5-3980-4316-AD57-2F66BD69A31C}" srcOrd="0" destOrd="0" presId="urn:microsoft.com/office/officeart/2018/2/layout/IconCircleList"/>
    <dgm:cxn modelId="{8D4086A0-002B-4631-9C48-A7864FC5EBC6}" type="presParOf" srcId="{7301C2D5-3980-4316-AD57-2F66BD69A31C}" destId="{59238983-4892-4FEC-999F-9E98D23B8E8F}" srcOrd="0" destOrd="0" presId="urn:microsoft.com/office/officeart/2018/2/layout/IconCircleList"/>
    <dgm:cxn modelId="{C795CCB0-6299-4638-89A6-AB2C8290CC9F}" type="presParOf" srcId="{59238983-4892-4FEC-999F-9E98D23B8E8F}" destId="{E35A019C-E8A9-4991-897F-5FFDAC3E0FD2}" srcOrd="0" destOrd="0" presId="urn:microsoft.com/office/officeart/2018/2/layout/IconCircleList"/>
    <dgm:cxn modelId="{2D315A3B-A96E-4068-B1C3-D004A836E8C8}" type="presParOf" srcId="{59238983-4892-4FEC-999F-9E98D23B8E8F}" destId="{C4128E91-B9FF-4FC8-B8CE-2C70E936BB7B}" srcOrd="1" destOrd="0" presId="urn:microsoft.com/office/officeart/2018/2/layout/IconCircleList"/>
    <dgm:cxn modelId="{F42F2C63-1867-4ADC-859F-C40F41AE7E21}" type="presParOf" srcId="{59238983-4892-4FEC-999F-9E98D23B8E8F}" destId="{075936CC-46AE-4360-9078-055191DE2387}" srcOrd="2" destOrd="0" presId="urn:microsoft.com/office/officeart/2018/2/layout/IconCircleList"/>
    <dgm:cxn modelId="{6B08F16C-8655-4BF3-9C0D-98F971309945}" type="presParOf" srcId="{59238983-4892-4FEC-999F-9E98D23B8E8F}" destId="{F9DFB6A4-B9FB-487E-95FF-A657B4D27769}" srcOrd="3" destOrd="0" presId="urn:microsoft.com/office/officeart/2018/2/layout/IconCircleList"/>
    <dgm:cxn modelId="{A27ECB5F-97AA-49D2-80FF-FAB73236500B}" type="presParOf" srcId="{7301C2D5-3980-4316-AD57-2F66BD69A31C}" destId="{7C742B9A-B097-42C2-9AC1-F9E46ECBC295}" srcOrd="1" destOrd="0" presId="urn:microsoft.com/office/officeart/2018/2/layout/IconCircleList"/>
    <dgm:cxn modelId="{BAF1D7F1-F18C-4FAE-B7CF-A255EDBA765E}" type="presParOf" srcId="{7301C2D5-3980-4316-AD57-2F66BD69A31C}" destId="{BF3AF48F-70E4-4DE5-8E68-A7CCA603EF01}" srcOrd="2" destOrd="0" presId="urn:microsoft.com/office/officeart/2018/2/layout/IconCircleList"/>
    <dgm:cxn modelId="{C9DC24AC-865B-4192-A686-F1EE1298D54F}" type="presParOf" srcId="{BF3AF48F-70E4-4DE5-8E68-A7CCA603EF01}" destId="{0FDF7D01-6B2E-4D06-ACE2-A69EE57694B2}" srcOrd="0" destOrd="0" presId="urn:microsoft.com/office/officeart/2018/2/layout/IconCircleList"/>
    <dgm:cxn modelId="{1CEF61E0-5249-4E58-91A7-00BBE15EE73D}" type="presParOf" srcId="{BF3AF48F-70E4-4DE5-8E68-A7CCA603EF01}" destId="{449A238E-EF73-484B-9019-BDA2DD31631F}" srcOrd="1" destOrd="0" presId="urn:microsoft.com/office/officeart/2018/2/layout/IconCircleList"/>
    <dgm:cxn modelId="{31B2C354-C166-45DB-A64B-5D2829D95868}" type="presParOf" srcId="{BF3AF48F-70E4-4DE5-8E68-A7CCA603EF01}" destId="{79CA2447-1BC0-4500-8599-0474BF290EEB}" srcOrd="2" destOrd="0" presId="urn:microsoft.com/office/officeart/2018/2/layout/IconCircleList"/>
    <dgm:cxn modelId="{CC7E2F8F-FDE6-40A7-AF3C-90CC46F26C68}" type="presParOf" srcId="{BF3AF48F-70E4-4DE5-8E68-A7CCA603EF01}" destId="{B4CF0AD6-2A02-4BCF-B8DB-02D42BB2A8A3}" srcOrd="3" destOrd="0" presId="urn:microsoft.com/office/officeart/2018/2/layout/IconCircleList"/>
    <dgm:cxn modelId="{D1A84826-B716-4CCD-86BD-DD9807151412}" type="presParOf" srcId="{7301C2D5-3980-4316-AD57-2F66BD69A31C}" destId="{DCCFD9CF-3140-4E1A-B36E-1C92B569197F}" srcOrd="3" destOrd="0" presId="urn:microsoft.com/office/officeart/2018/2/layout/IconCircleList"/>
    <dgm:cxn modelId="{41860B29-2760-41AE-BF48-84EA72430301}" type="presParOf" srcId="{7301C2D5-3980-4316-AD57-2F66BD69A31C}" destId="{CB38B32D-4E07-4FB4-AAE1-040C45CA5DF8}" srcOrd="4" destOrd="0" presId="urn:microsoft.com/office/officeart/2018/2/layout/IconCircleList"/>
    <dgm:cxn modelId="{AD630708-2440-4DB1-BCCE-7CF73953BAC5}" type="presParOf" srcId="{CB38B32D-4E07-4FB4-AAE1-040C45CA5DF8}" destId="{D95C7FF6-9B70-466D-A993-BA2BDA47C76D}" srcOrd="0" destOrd="0" presId="urn:microsoft.com/office/officeart/2018/2/layout/IconCircleList"/>
    <dgm:cxn modelId="{BA92A1F3-3295-410C-9694-9ED13495B7C9}" type="presParOf" srcId="{CB38B32D-4E07-4FB4-AAE1-040C45CA5DF8}" destId="{4974921F-3020-4348-A653-79DE925758AE}" srcOrd="1" destOrd="0" presId="urn:microsoft.com/office/officeart/2018/2/layout/IconCircleList"/>
    <dgm:cxn modelId="{DB39873E-5270-43AC-AA85-76F98ABC132D}" type="presParOf" srcId="{CB38B32D-4E07-4FB4-AAE1-040C45CA5DF8}" destId="{00AA2628-EFD2-4961-A304-41E7D977B2E8}" srcOrd="2" destOrd="0" presId="urn:microsoft.com/office/officeart/2018/2/layout/IconCircleList"/>
    <dgm:cxn modelId="{5C4F1A2D-8774-47FD-B1C2-FA1C21A61BEB}" type="presParOf" srcId="{CB38B32D-4E07-4FB4-AAE1-040C45CA5DF8}" destId="{ED0A161B-626B-4563-A018-59E56551EBA9}" srcOrd="3" destOrd="0" presId="urn:microsoft.com/office/officeart/2018/2/layout/IconCircleList"/>
    <dgm:cxn modelId="{ACD6C617-AB2C-4AD8-89EB-A18523C8EB2C}" type="presParOf" srcId="{7301C2D5-3980-4316-AD57-2F66BD69A31C}" destId="{AEFB4A8B-D31E-40E2-B75C-9FBCB097E4EE}" srcOrd="5" destOrd="0" presId="urn:microsoft.com/office/officeart/2018/2/layout/IconCircleList"/>
    <dgm:cxn modelId="{57D1FD03-EC79-4A45-B4BD-30164118D7D8}" type="presParOf" srcId="{7301C2D5-3980-4316-AD57-2F66BD69A31C}" destId="{F4F6693A-39EE-475B-96F8-1B428D35BF28}" srcOrd="6" destOrd="0" presId="urn:microsoft.com/office/officeart/2018/2/layout/IconCircleList"/>
    <dgm:cxn modelId="{0F7600A7-4398-4583-87E7-771B39FBF0F4}" type="presParOf" srcId="{F4F6693A-39EE-475B-96F8-1B428D35BF28}" destId="{7F1B73B5-5DEA-482E-AE51-7F4F08B27ED3}" srcOrd="0" destOrd="0" presId="urn:microsoft.com/office/officeart/2018/2/layout/IconCircleList"/>
    <dgm:cxn modelId="{2B1C53A2-B450-443D-8BCC-021ACB73D5CE}" type="presParOf" srcId="{F4F6693A-39EE-475B-96F8-1B428D35BF28}" destId="{AC12D27B-11C5-413F-AA30-F81EB8E642B8}" srcOrd="1" destOrd="0" presId="urn:microsoft.com/office/officeart/2018/2/layout/IconCircleList"/>
    <dgm:cxn modelId="{85E6C33F-2AD3-4FFF-A389-321D133170D7}" type="presParOf" srcId="{F4F6693A-39EE-475B-96F8-1B428D35BF28}" destId="{ABBB26F9-EB38-4C25-B209-5CF1CA27DDD7}" srcOrd="2" destOrd="0" presId="urn:microsoft.com/office/officeart/2018/2/layout/IconCircleList"/>
    <dgm:cxn modelId="{75ADC684-1251-4007-B8E1-841E3AC67DCB}" type="presParOf" srcId="{F4F6693A-39EE-475B-96F8-1B428D35BF28}" destId="{5BB198A7-E571-4959-995C-DDDAF566017A}" srcOrd="3" destOrd="0" presId="urn:microsoft.com/office/officeart/2018/2/layout/IconCircleList"/>
    <dgm:cxn modelId="{71EF7305-604C-465B-8276-92742437CB5F}" type="presParOf" srcId="{7301C2D5-3980-4316-AD57-2F66BD69A31C}" destId="{CD814E3D-F4ED-4B5C-9C5E-EB4362BA965E}" srcOrd="7" destOrd="0" presId="urn:microsoft.com/office/officeart/2018/2/layout/IconCircleList"/>
    <dgm:cxn modelId="{8C2DC6D5-EA09-43B8-8241-EB8F8EE7C356}" type="presParOf" srcId="{7301C2D5-3980-4316-AD57-2F66BD69A31C}" destId="{6F9730B6-250C-48C2-A4A0-E95B2A24DEBB}" srcOrd="8" destOrd="0" presId="urn:microsoft.com/office/officeart/2018/2/layout/IconCircleList"/>
    <dgm:cxn modelId="{C7714B3F-A266-43F7-A8D6-5B22D5CE54FC}" type="presParOf" srcId="{6F9730B6-250C-48C2-A4A0-E95B2A24DEBB}" destId="{6EDBD668-9725-4255-8179-F8B7AE212B53}" srcOrd="0" destOrd="0" presId="urn:microsoft.com/office/officeart/2018/2/layout/IconCircleList"/>
    <dgm:cxn modelId="{CAB37DAC-1D1E-4E97-91F9-8E88109C082B}" type="presParOf" srcId="{6F9730B6-250C-48C2-A4A0-E95B2A24DEBB}" destId="{D189917D-67D2-498C-A20B-597D08B8D908}" srcOrd="1" destOrd="0" presId="urn:microsoft.com/office/officeart/2018/2/layout/IconCircleList"/>
    <dgm:cxn modelId="{1DA666E1-9A1F-4714-88D0-6FAA690BEAE5}" type="presParOf" srcId="{6F9730B6-250C-48C2-A4A0-E95B2A24DEBB}" destId="{45E9A565-D8DC-4527-929C-DB4D17B267E6}" srcOrd="2" destOrd="0" presId="urn:microsoft.com/office/officeart/2018/2/layout/IconCircleList"/>
    <dgm:cxn modelId="{E8F60581-8582-4561-BD8B-320FEB48449C}" type="presParOf" srcId="{6F9730B6-250C-48C2-A4A0-E95B2A24DEBB}" destId="{7B5A4B82-69E9-4EF3-980E-B22ED6C6EBDC}"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3A8A46-3BA2-4CB0-AECF-4D398701EEE9}"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EA659B10-51E4-4384-8FC6-69E46CCC2EE9}">
      <dgm:prSet/>
      <dgm:spPr/>
      <dgm:t>
        <a:bodyPr/>
        <a:lstStyle/>
        <a:p>
          <a:r>
            <a:rPr lang="en-GB" b="0" i="0" baseline="0"/>
            <a:t>A “hack” was set up with all the key stakeholders from surgical and leadership teams to review the utilisation data. The threshold for routine inclusion in the final tray was agreed by the hack. Instruments with a zero utilisation were excluded if no objections raised. </a:t>
          </a:r>
          <a:endParaRPr lang="en-US"/>
        </a:p>
      </dgm:t>
    </dgm:pt>
    <dgm:pt modelId="{AA15D8C5-80EE-4658-9743-39295C2F3BB2}" type="parTrans" cxnId="{E5CAED21-16B4-403E-BAD5-C2CD9EA62A11}">
      <dgm:prSet/>
      <dgm:spPr/>
      <dgm:t>
        <a:bodyPr/>
        <a:lstStyle/>
        <a:p>
          <a:endParaRPr lang="en-US"/>
        </a:p>
      </dgm:t>
    </dgm:pt>
    <dgm:pt modelId="{EBF89F57-3A0D-415C-8ACC-1ACBA39AB0F5}" type="sibTrans" cxnId="{E5CAED21-16B4-403E-BAD5-C2CD9EA62A11}">
      <dgm:prSet/>
      <dgm:spPr/>
      <dgm:t>
        <a:bodyPr/>
        <a:lstStyle/>
        <a:p>
          <a:endParaRPr lang="en-US"/>
        </a:p>
      </dgm:t>
    </dgm:pt>
    <dgm:pt modelId="{321D58E7-4CE1-472A-B818-0377A85E853A}">
      <dgm:prSet/>
      <dgm:spPr/>
      <dgm:t>
        <a:bodyPr/>
        <a:lstStyle/>
        <a:p>
          <a:r>
            <a:rPr lang="en-GB" b="0" i="0" baseline="0"/>
            <a:t>A consensus by discussion was used to identify the remaining instruments to be routinely included or excluded or assigned a supplementary status if no consensus could be reached on their exclusion.</a:t>
          </a:r>
          <a:endParaRPr lang="en-US"/>
        </a:p>
      </dgm:t>
    </dgm:pt>
    <dgm:pt modelId="{34D77F95-59D0-4462-AE0A-75B31620E521}" type="parTrans" cxnId="{6B8E34CC-DF6D-4A53-8E54-7C7BF6BDAF2F}">
      <dgm:prSet/>
      <dgm:spPr/>
      <dgm:t>
        <a:bodyPr/>
        <a:lstStyle/>
        <a:p>
          <a:endParaRPr lang="en-US"/>
        </a:p>
      </dgm:t>
    </dgm:pt>
    <dgm:pt modelId="{526F4DC9-2F15-42CF-8118-835688FB1B74}" type="sibTrans" cxnId="{6B8E34CC-DF6D-4A53-8E54-7C7BF6BDAF2F}">
      <dgm:prSet/>
      <dgm:spPr/>
      <dgm:t>
        <a:bodyPr/>
        <a:lstStyle/>
        <a:p>
          <a:endParaRPr lang="en-US"/>
        </a:p>
      </dgm:t>
    </dgm:pt>
    <dgm:pt modelId="{D40761A3-B9BC-4CE1-90DB-92CCD36E7DD6}">
      <dgm:prSet/>
      <dgm:spPr/>
      <dgm:t>
        <a:bodyPr/>
        <a:lstStyle/>
        <a:p>
          <a:r>
            <a:rPr lang="en-GB" b="0" i="0" baseline="0"/>
            <a:t>The hack proposals were reviewed by the local sterilisation service to determine the optimal DIN basket/tray configuration against their respective off-site or on-site sterilisation facilities.</a:t>
          </a:r>
          <a:endParaRPr lang="en-US"/>
        </a:p>
      </dgm:t>
    </dgm:pt>
    <dgm:pt modelId="{166FFFD5-9368-4A58-BC34-327B41FDAB22}" type="parTrans" cxnId="{C986014A-46FB-4FC9-97D1-7F401E275D4C}">
      <dgm:prSet/>
      <dgm:spPr/>
      <dgm:t>
        <a:bodyPr/>
        <a:lstStyle/>
        <a:p>
          <a:endParaRPr lang="en-US"/>
        </a:p>
      </dgm:t>
    </dgm:pt>
    <dgm:pt modelId="{D06EF57B-3CCF-4C25-907D-7AE136E9587A}" type="sibTrans" cxnId="{C986014A-46FB-4FC9-97D1-7F401E275D4C}">
      <dgm:prSet/>
      <dgm:spPr/>
      <dgm:t>
        <a:bodyPr/>
        <a:lstStyle/>
        <a:p>
          <a:endParaRPr lang="en-US"/>
        </a:p>
      </dgm:t>
    </dgm:pt>
    <dgm:pt modelId="{BBBDEAA8-37A8-4DBC-90C6-6D25F4E9ECCB}">
      <dgm:prSet/>
      <dgm:spPr/>
      <dgm:t>
        <a:bodyPr/>
        <a:lstStyle/>
        <a:p>
          <a:r>
            <a:rPr lang="en-GB" b="0" i="0" baseline="0"/>
            <a:t>A green pilot tray recommendation was produced for the surgical teams, and an approved surgical tray and supplementary list was entered into surgical practice for cholecystectomy surgeries. Feedback was collected  from the pilot trays to determine if any further changes were required.</a:t>
          </a:r>
          <a:endParaRPr lang="en-US"/>
        </a:p>
      </dgm:t>
    </dgm:pt>
    <dgm:pt modelId="{A83338B4-C245-4C57-B543-6F626046E609}" type="parTrans" cxnId="{1CBF642A-2AFE-48F2-A58C-78F57ABE8C09}">
      <dgm:prSet/>
      <dgm:spPr/>
      <dgm:t>
        <a:bodyPr/>
        <a:lstStyle/>
        <a:p>
          <a:endParaRPr lang="en-US"/>
        </a:p>
      </dgm:t>
    </dgm:pt>
    <dgm:pt modelId="{648B8CA7-8A3B-42E2-AD62-269C7D5FEDB6}" type="sibTrans" cxnId="{1CBF642A-2AFE-48F2-A58C-78F57ABE8C09}">
      <dgm:prSet/>
      <dgm:spPr/>
      <dgm:t>
        <a:bodyPr/>
        <a:lstStyle/>
        <a:p>
          <a:endParaRPr lang="en-US"/>
        </a:p>
      </dgm:t>
    </dgm:pt>
    <dgm:pt modelId="{7BFD8B00-1695-4AE8-A949-E6F3C46FCDFB}" type="pres">
      <dgm:prSet presAssocID="{763A8A46-3BA2-4CB0-AECF-4D398701EEE9}" presName="root" presStyleCnt="0">
        <dgm:presLayoutVars>
          <dgm:dir/>
          <dgm:resizeHandles val="exact"/>
        </dgm:presLayoutVars>
      </dgm:prSet>
      <dgm:spPr/>
    </dgm:pt>
    <dgm:pt modelId="{ACFD16B4-49EA-4F92-88A2-6309D90C1F88}" type="pres">
      <dgm:prSet presAssocID="{763A8A46-3BA2-4CB0-AECF-4D398701EEE9}" presName="container" presStyleCnt="0">
        <dgm:presLayoutVars>
          <dgm:dir/>
          <dgm:resizeHandles val="exact"/>
        </dgm:presLayoutVars>
      </dgm:prSet>
      <dgm:spPr/>
    </dgm:pt>
    <dgm:pt modelId="{511FAE71-A014-4F4A-89C8-652C74805C08}" type="pres">
      <dgm:prSet presAssocID="{EA659B10-51E4-4384-8FC6-69E46CCC2EE9}" presName="compNode" presStyleCnt="0"/>
      <dgm:spPr/>
    </dgm:pt>
    <dgm:pt modelId="{DCF536DC-313C-4CC3-9AD2-76A363AFCA04}" type="pres">
      <dgm:prSet presAssocID="{EA659B10-51E4-4384-8FC6-69E46CCC2EE9}" presName="iconBgRect" presStyleLbl="bgShp" presStyleIdx="0" presStyleCnt="4"/>
      <dgm:spPr/>
    </dgm:pt>
    <dgm:pt modelId="{D7EF09E0-C902-4533-AE8F-6E037F5A5C56}" type="pres">
      <dgm:prSet presAssocID="{EA659B10-51E4-4384-8FC6-69E46CCC2EE9}" presName="iconRect" presStyleLbl="node1" presStyleIdx="0" presStyleCnt="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Teacher with solid fill"/>
        </a:ext>
      </dgm:extLst>
    </dgm:pt>
    <dgm:pt modelId="{29AAFFA1-7AD9-430D-BBD1-B75A022B15B6}" type="pres">
      <dgm:prSet presAssocID="{EA659B10-51E4-4384-8FC6-69E46CCC2EE9}" presName="spaceRect" presStyleCnt="0"/>
      <dgm:spPr/>
    </dgm:pt>
    <dgm:pt modelId="{495D1AC1-EAD8-4F67-8B09-B05438A8FF73}" type="pres">
      <dgm:prSet presAssocID="{EA659B10-51E4-4384-8FC6-69E46CCC2EE9}" presName="textRect" presStyleLbl="revTx" presStyleIdx="0" presStyleCnt="4">
        <dgm:presLayoutVars>
          <dgm:chMax val="1"/>
          <dgm:chPref val="1"/>
        </dgm:presLayoutVars>
      </dgm:prSet>
      <dgm:spPr/>
    </dgm:pt>
    <dgm:pt modelId="{7185B18B-7BB5-49E8-95F6-71DDA81F44CC}" type="pres">
      <dgm:prSet presAssocID="{EBF89F57-3A0D-415C-8ACC-1ACBA39AB0F5}" presName="sibTrans" presStyleLbl="sibTrans2D1" presStyleIdx="0" presStyleCnt="0"/>
      <dgm:spPr/>
    </dgm:pt>
    <dgm:pt modelId="{E4FA6A1D-FCBE-40F3-A0BA-DC034938D121}" type="pres">
      <dgm:prSet presAssocID="{321D58E7-4CE1-472A-B818-0377A85E853A}" presName="compNode" presStyleCnt="0"/>
      <dgm:spPr/>
    </dgm:pt>
    <dgm:pt modelId="{8872387A-735E-40F0-A866-9C24E64742F1}" type="pres">
      <dgm:prSet presAssocID="{321D58E7-4CE1-472A-B818-0377A85E853A}" presName="iconBgRect" presStyleLbl="bgShp" presStyleIdx="1" presStyleCnt="4"/>
      <dgm:spPr/>
    </dgm:pt>
    <dgm:pt modelId="{25B73941-F600-45D6-BF21-79BD380049A2}" type="pres">
      <dgm:prSet presAssocID="{321D58E7-4CE1-472A-B818-0377A85E853A}"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Processor with solid fill"/>
        </a:ext>
      </dgm:extLst>
    </dgm:pt>
    <dgm:pt modelId="{3EC56BB9-A7FD-497E-9B29-8F812B93D9EF}" type="pres">
      <dgm:prSet presAssocID="{321D58E7-4CE1-472A-B818-0377A85E853A}" presName="spaceRect" presStyleCnt="0"/>
      <dgm:spPr/>
    </dgm:pt>
    <dgm:pt modelId="{DECCD7CE-3588-45EB-87F1-27EDF5111549}" type="pres">
      <dgm:prSet presAssocID="{321D58E7-4CE1-472A-B818-0377A85E853A}" presName="textRect" presStyleLbl="revTx" presStyleIdx="1" presStyleCnt="4">
        <dgm:presLayoutVars>
          <dgm:chMax val="1"/>
          <dgm:chPref val="1"/>
        </dgm:presLayoutVars>
      </dgm:prSet>
      <dgm:spPr/>
    </dgm:pt>
    <dgm:pt modelId="{3EEAE356-3499-49CA-B3AF-FAE445CECF99}" type="pres">
      <dgm:prSet presAssocID="{526F4DC9-2F15-42CF-8118-835688FB1B74}" presName="sibTrans" presStyleLbl="sibTrans2D1" presStyleIdx="0" presStyleCnt="0"/>
      <dgm:spPr/>
    </dgm:pt>
    <dgm:pt modelId="{D702206C-F1C6-43DA-AE4D-3B59EA316921}" type="pres">
      <dgm:prSet presAssocID="{D40761A3-B9BC-4CE1-90DB-92CCD36E7DD6}" presName="compNode" presStyleCnt="0"/>
      <dgm:spPr/>
    </dgm:pt>
    <dgm:pt modelId="{39099524-7C9F-416E-B467-9A6B87853BE8}" type="pres">
      <dgm:prSet presAssocID="{D40761A3-B9BC-4CE1-90DB-92CCD36E7DD6}" presName="iconBgRect" presStyleLbl="bgShp" presStyleIdx="2" presStyleCnt="4"/>
      <dgm:spPr/>
    </dgm:pt>
    <dgm:pt modelId="{F9369C2B-7083-48BE-B2ED-98EE209DE5DA}" type="pres">
      <dgm:prSet presAssocID="{D40761A3-B9BC-4CE1-90DB-92CCD36E7DD6}" presName="iconRect" presStyleLbl="node1" presStyleIdx="2" presStyleCnt="4"/>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Good Inventory with solid fill"/>
        </a:ext>
      </dgm:extLst>
    </dgm:pt>
    <dgm:pt modelId="{4CE8B4DC-FFFB-48E4-A38D-3BB970E17F96}" type="pres">
      <dgm:prSet presAssocID="{D40761A3-B9BC-4CE1-90DB-92CCD36E7DD6}" presName="spaceRect" presStyleCnt="0"/>
      <dgm:spPr/>
    </dgm:pt>
    <dgm:pt modelId="{A1279AB2-138A-45DC-A7B8-17998981EE48}" type="pres">
      <dgm:prSet presAssocID="{D40761A3-B9BC-4CE1-90DB-92CCD36E7DD6}" presName="textRect" presStyleLbl="revTx" presStyleIdx="2" presStyleCnt="4">
        <dgm:presLayoutVars>
          <dgm:chMax val="1"/>
          <dgm:chPref val="1"/>
        </dgm:presLayoutVars>
      </dgm:prSet>
      <dgm:spPr/>
    </dgm:pt>
    <dgm:pt modelId="{84BA4E07-2F9F-44AE-8971-7FEF84C96CB2}" type="pres">
      <dgm:prSet presAssocID="{D06EF57B-3CCF-4C25-907D-7AE136E9587A}" presName="sibTrans" presStyleLbl="sibTrans2D1" presStyleIdx="0" presStyleCnt="0"/>
      <dgm:spPr/>
    </dgm:pt>
    <dgm:pt modelId="{7814DC4E-A879-4175-849D-67456CA81D97}" type="pres">
      <dgm:prSet presAssocID="{BBBDEAA8-37A8-4DBC-90C6-6D25F4E9ECCB}" presName="compNode" presStyleCnt="0"/>
      <dgm:spPr/>
    </dgm:pt>
    <dgm:pt modelId="{BB6212EA-2D93-477B-B83B-E3FC36290888}" type="pres">
      <dgm:prSet presAssocID="{BBBDEAA8-37A8-4DBC-90C6-6D25F4E9ECCB}" presName="iconBgRect" presStyleLbl="bgShp" presStyleIdx="3" presStyleCnt="4"/>
      <dgm:spPr/>
    </dgm:pt>
    <dgm:pt modelId="{E0DB0ABB-BA3A-4AC2-8BBE-C92D32898204}" type="pres">
      <dgm:prSet presAssocID="{BBBDEAA8-37A8-4DBC-90C6-6D25F4E9ECCB}"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lipboard Checked with solid fill"/>
        </a:ext>
      </dgm:extLst>
    </dgm:pt>
    <dgm:pt modelId="{BD9AE930-2146-43B7-9E1E-9AFAE367331A}" type="pres">
      <dgm:prSet presAssocID="{BBBDEAA8-37A8-4DBC-90C6-6D25F4E9ECCB}" presName="spaceRect" presStyleCnt="0"/>
      <dgm:spPr/>
    </dgm:pt>
    <dgm:pt modelId="{AA7A8BB8-C93D-45D7-9E9F-CB8536857329}" type="pres">
      <dgm:prSet presAssocID="{BBBDEAA8-37A8-4DBC-90C6-6D25F4E9ECCB}" presName="textRect" presStyleLbl="revTx" presStyleIdx="3" presStyleCnt="4">
        <dgm:presLayoutVars>
          <dgm:chMax val="1"/>
          <dgm:chPref val="1"/>
        </dgm:presLayoutVars>
      </dgm:prSet>
      <dgm:spPr/>
    </dgm:pt>
  </dgm:ptLst>
  <dgm:cxnLst>
    <dgm:cxn modelId="{E5CAED21-16B4-403E-BAD5-C2CD9EA62A11}" srcId="{763A8A46-3BA2-4CB0-AECF-4D398701EEE9}" destId="{EA659B10-51E4-4384-8FC6-69E46CCC2EE9}" srcOrd="0" destOrd="0" parTransId="{AA15D8C5-80EE-4658-9743-39295C2F3BB2}" sibTransId="{EBF89F57-3A0D-415C-8ACC-1ACBA39AB0F5}"/>
    <dgm:cxn modelId="{1CBF642A-2AFE-48F2-A58C-78F57ABE8C09}" srcId="{763A8A46-3BA2-4CB0-AECF-4D398701EEE9}" destId="{BBBDEAA8-37A8-4DBC-90C6-6D25F4E9ECCB}" srcOrd="3" destOrd="0" parTransId="{A83338B4-C245-4C57-B543-6F626046E609}" sibTransId="{648B8CA7-8A3B-42E2-AD62-269C7D5FEDB6}"/>
    <dgm:cxn modelId="{2B2FB562-9A7F-484B-9987-5E10FC2FD150}" type="presOf" srcId="{EBF89F57-3A0D-415C-8ACC-1ACBA39AB0F5}" destId="{7185B18B-7BB5-49E8-95F6-71DDA81F44CC}" srcOrd="0" destOrd="0" presId="urn:microsoft.com/office/officeart/2018/2/layout/IconCircleList"/>
    <dgm:cxn modelId="{C986014A-46FB-4FC9-97D1-7F401E275D4C}" srcId="{763A8A46-3BA2-4CB0-AECF-4D398701EEE9}" destId="{D40761A3-B9BC-4CE1-90DB-92CCD36E7DD6}" srcOrd="2" destOrd="0" parTransId="{166FFFD5-9368-4A58-BC34-327B41FDAB22}" sibTransId="{D06EF57B-3CCF-4C25-907D-7AE136E9587A}"/>
    <dgm:cxn modelId="{8FBE4E4B-255F-4601-854F-BA94609726FE}" type="presOf" srcId="{BBBDEAA8-37A8-4DBC-90C6-6D25F4E9ECCB}" destId="{AA7A8BB8-C93D-45D7-9E9F-CB8536857329}" srcOrd="0" destOrd="0" presId="urn:microsoft.com/office/officeart/2018/2/layout/IconCircleList"/>
    <dgm:cxn modelId="{CA9F2859-D2F1-431B-9ED7-2BA970EC24AF}" type="presOf" srcId="{526F4DC9-2F15-42CF-8118-835688FB1B74}" destId="{3EEAE356-3499-49CA-B3AF-FAE445CECF99}" srcOrd="0" destOrd="0" presId="urn:microsoft.com/office/officeart/2018/2/layout/IconCircleList"/>
    <dgm:cxn modelId="{9CAA57BD-2C6D-45C4-8039-2D97D11FE43E}" type="presOf" srcId="{D40761A3-B9BC-4CE1-90DB-92CCD36E7DD6}" destId="{A1279AB2-138A-45DC-A7B8-17998981EE48}" srcOrd="0" destOrd="0" presId="urn:microsoft.com/office/officeart/2018/2/layout/IconCircleList"/>
    <dgm:cxn modelId="{6B8E34CC-DF6D-4A53-8E54-7C7BF6BDAF2F}" srcId="{763A8A46-3BA2-4CB0-AECF-4D398701EEE9}" destId="{321D58E7-4CE1-472A-B818-0377A85E853A}" srcOrd="1" destOrd="0" parTransId="{34D77F95-59D0-4462-AE0A-75B31620E521}" sibTransId="{526F4DC9-2F15-42CF-8118-835688FB1B74}"/>
    <dgm:cxn modelId="{CB43EECD-63AA-46F6-84D6-BDCF9FD19727}" type="presOf" srcId="{D06EF57B-3CCF-4C25-907D-7AE136E9587A}" destId="{84BA4E07-2F9F-44AE-8971-7FEF84C96CB2}" srcOrd="0" destOrd="0" presId="urn:microsoft.com/office/officeart/2018/2/layout/IconCircleList"/>
    <dgm:cxn modelId="{5DA6E6F1-3884-43FC-BD24-04F6617D9B75}" type="presOf" srcId="{EA659B10-51E4-4384-8FC6-69E46CCC2EE9}" destId="{495D1AC1-EAD8-4F67-8B09-B05438A8FF73}" srcOrd="0" destOrd="0" presId="urn:microsoft.com/office/officeart/2018/2/layout/IconCircleList"/>
    <dgm:cxn modelId="{65D360F4-72A5-4D46-B88F-C0422D1E5AA8}" type="presOf" srcId="{763A8A46-3BA2-4CB0-AECF-4D398701EEE9}" destId="{7BFD8B00-1695-4AE8-A949-E6F3C46FCDFB}" srcOrd="0" destOrd="0" presId="urn:microsoft.com/office/officeart/2018/2/layout/IconCircleList"/>
    <dgm:cxn modelId="{1C4C46FC-0D76-488B-87F0-EE15E73F4A4F}" type="presOf" srcId="{321D58E7-4CE1-472A-B818-0377A85E853A}" destId="{DECCD7CE-3588-45EB-87F1-27EDF5111549}" srcOrd="0" destOrd="0" presId="urn:microsoft.com/office/officeart/2018/2/layout/IconCircleList"/>
    <dgm:cxn modelId="{376CADC4-C748-4B69-91A8-CB4730CD02FC}" type="presParOf" srcId="{7BFD8B00-1695-4AE8-A949-E6F3C46FCDFB}" destId="{ACFD16B4-49EA-4F92-88A2-6309D90C1F88}" srcOrd="0" destOrd="0" presId="urn:microsoft.com/office/officeart/2018/2/layout/IconCircleList"/>
    <dgm:cxn modelId="{DEF8AC1F-DA8C-43BD-97B7-E630FD9E27F3}" type="presParOf" srcId="{ACFD16B4-49EA-4F92-88A2-6309D90C1F88}" destId="{511FAE71-A014-4F4A-89C8-652C74805C08}" srcOrd="0" destOrd="0" presId="urn:microsoft.com/office/officeart/2018/2/layout/IconCircleList"/>
    <dgm:cxn modelId="{24FBA7DF-39F7-4825-B597-43FC3E8C0DA0}" type="presParOf" srcId="{511FAE71-A014-4F4A-89C8-652C74805C08}" destId="{DCF536DC-313C-4CC3-9AD2-76A363AFCA04}" srcOrd="0" destOrd="0" presId="urn:microsoft.com/office/officeart/2018/2/layout/IconCircleList"/>
    <dgm:cxn modelId="{96985440-1A09-4DCB-AD4D-D3C98044410B}" type="presParOf" srcId="{511FAE71-A014-4F4A-89C8-652C74805C08}" destId="{D7EF09E0-C902-4533-AE8F-6E037F5A5C56}" srcOrd="1" destOrd="0" presId="urn:microsoft.com/office/officeart/2018/2/layout/IconCircleList"/>
    <dgm:cxn modelId="{C9D63740-5533-4DBE-A969-A14FF22D8C58}" type="presParOf" srcId="{511FAE71-A014-4F4A-89C8-652C74805C08}" destId="{29AAFFA1-7AD9-430D-BBD1-B75A022B15B6}" srcOrd="2" destOrd="0" presId="urn:microsoft.com/office/officeart/2018/2/layout/IconCircleList"/>
    <dgm:cxn modelId="{8BB2CBAE-9D89-428A-8F7B-49D877F25AF4}" type="presParOf" srcId="{511FAE71-A014-4F4A-89C8-652C74805C08}" destId="{495D1AC1-EAD8-4F67-8B09-B05438A8FF73}" srcOrd="3" destOrd="0" presId="urn:microsoft.com/office/officeart/2018/2/layout/IconCircleList"/>
    <dgm:cxn modelId="{FDB2F309-A76A-4D75-802F-AC759EE0A395}" type="presParOf" srcId="{ACFD16B4-49EA-4F92-88A2-6309D90C1F88}" destId="{7185B18B-7BB5-49E8-95F6-71DDA81F44CC}" srcOrd="1" destOrd="0" presId="urn:microsoft.com/office/officeart/2018/2/layout/IconCircleList"/>
    <dgm:cxn modelId="{106C153A-0F8F-41B8-AF24-DD59C94881BE}" type="presParOf" srcId="{ACFD16B4-49EA-4F92-88A2-6309D90C1F88}" destId="{E4FA6A1D-FCBE-40F3-A0BA-DC034938D121}" srcOrd="2" destOrd="0" presId="urn:microsoft.com/office/officeart/2018/2/layout/IconCircleList"/>
    <dgm:cxn modelId="{7755B873-D5CF-433E-90B1-BE32890E39C2}" type="presParOf" srcId="{E4FA6A1D-FCBE-40F3-A0BA-DC034938D121}" destId="{8872387A-735E-40F0-A866-9C24E64742F1}" srcOrd="0" destOrd="0" presId="urn:microsoft.com/office/officeart/2018/2/layout/IconCircleList"/>
    <dgm:cxn modelId="{438BB16D-DAE8-4DB0-9B0A-F0506E736DEE}" type="presParOf" srcId="{E4FA6A1D-FCBE-40F3-A0BA-DC034938D121}" destId="{25B73941-F600-45D6-BF21-79BD380049A2}" srcOrd="1" destOrd="0" presId="urn:microsoft.com/office/officeart/2018/2/layout/IconCircleList"/>
    <dgm:cxn modelId="{770465A7-0AA8-44E5-AF41-A878D0A8418E}" type="presParOf" srcId="{E4FA6A1D-FCBE-40F3-A0BA-DC034938D121}" destId="{3EC56BB9-A7FD-497E-9B29-8F812B93D9EF}" srcOrd="2" destOrd="0" presId="urn:microsoft.com/office/officeart/2018/2/layout/IconCircleList"/>
    <dgm:cxn modelId="{3604240D-5901-48FB-AD9C-E2664BDA114B}" type="presParOf" srcId="{E4FA6A1D-FCBE-40F3-A0BA-DC034938D121}" destId="{DECCD7CE-3588-45EB-87F1-27EDF5111549}" srcOrd="3" destOrd="0" presId="urn:microsoft.com/office/officeart/2018/2/layout/IconCircleList"/>
    <dgm:cxn modelId="{F9D411BF-12A8-42C6-B9CE-488089C972CA}" type="presParOf" srcId="{ACFD16B4-49EA-4F92-88A2-6309D90C1F88}" destId="{3EEAE356-3499-49CA-B3AF-FAE445CECF99}" srcOrd="3" destOrd="0" presId="urn:microsoft.com/office/officeart/2018/2/layout/IconCircleList"/>
    <dgm:cxn modelId="{EB85F88E-50DE-4EC2-B3C0-D03C602C5455}" type="presParOf" srcId="{ACFD16B4-49EA-4F92-88A2-6309D90C1F88}" destId="{D702206C-F1C6-43DA-AE4D-3B59EA316921}" srcOrd="4" destOrd="0" presId="urn:microsoft.com/office/officeart/2018/2/layout/IconCircleList"/>
    <dgm:cxn modelId="{C8B6F2B0-F28C-46FE-B14D-C4AA4CB183AF}" type="presParOf" srcId="{D702206C-F1C6-43DA-AE4D-3B59EA316921}" destId="{39099524-7C9F-416E-B467-9A6B87853BE8}" srcOrd="0" destOrd="0" presId="urn:microsoft.com/office/officeart/2018/2/layout/IconCircleList"/>
    <dgm:cxn modelId="{FDFE8DFD-5A55-4BB6-8298-8CADDEB7B41F}" type="presParOf" srcId="{D702206C-F1C6-43DA-AE4D-3B59EA316921}" destId="{F9369C2B-7083-48BE-B2ED-98EE209DE5DA}" srcOrd="1" destOrd="0" presId="urn:microsoft.com/office/officeart/2018/2/layout/IconCircleList"/>
    <dgm:cxn modelId="{AFDE2CC7-16D5-4031-8C18-8C01753CCF61}" type="presParOf" srcId="{D702206C-F1C6-43DA-AE4D-3B59EA316921}" destId="{4CE8B4DC-FFFB-48E4-A38D-3BB970E17F96}" srcOrd="2" destOrd="0" presId="urn:microsoft.com/office/officeart/2018/2/layout/IconCircleList"/>
    <dgm:cxn modelId="{6F16EB54-50B2-4AB5-9033-9D431322831C}" type="presParOf" srcId="{D702206C-F1C6-43DA-AE4D-3B59EA316921}" destId="{A1279AB2-138A-45DC-A7B8-17998981EE48}" srcOrd="3" destOrd="0" presId="urn:microsoft.com/office/officeart/2018/2/layout/IconCircleList"/>
    <dgm:cxn modelId="{BFA4E383-55D2-4406-9C8D-B74BF610E3F2}" type="presParOf" srcId="{ACFD16B4-49EA-4F92-88A2-6309D90C1F88}" destId="{84BA4E07-2F9F-44AE-8971-7FEF84C96CB2}" srcOrd="5" destOrd="0" presId="urn:microsoft.com/office/officeart/2018/2/layout/IconCircleList"/>
    <dgm:cxn modelId="{B3E3113E-002B-464F-9797-0C0621CFFCCF}" type="presParOf" srcId="{ACFD16B4-49EA-4F92-88A2-6309D90C1F88}" destId="{7814DC4E-A879-4175-849D-67456CA81D97}" srcOrd="6" destOrd="0" presId="urn:microsoft.com/office/officeart/2018/2/layout/IconCircleList"/>
    <dgm:cxn modelId="{D13235C5-7F21-4E74-848C-DD059970B9F5}" type="presParOf" srcId="{7814DC4E-A879-4175-849D-67456CA81D97}" destId="{BB6212EA-2D93-477B-B83B-E3FC36290888}" srcOrd="0" destOrd="0" presId="urn:microsoft.com/office/officeart/2018/2/layout/IconCircleList"/>
    <dgm:cxn modelId="{068816C0-07EA-446F-B987-914965EE2774}" type="presParOf" srcId="{7814DC4E-A879-4175-849D-67456CA81D97}" destId="{E0DB0ABB-BA3A-4AC2-8BBE-C92D32898204}" srcOrd="1" destOrd="0" presId="urn:microsoft.com/office/officeart/2018/2/layout/IconCircleList"/>
    <dgm:cxn modelId="{3281BC3B-28A2-4DA4-A9BC-C2113D90CC1C}" type="presParOf" srcId="{7814DC4E-A879-4175-849D-67456CA81D97}" destId="{BD9AE930-2146-43B7-9E1E-9AFAE367331A}" srcOrd="2" destOrd="0" presId="urn:microsoft.com/office/officeart/2018/2/layout/IconCircleList"/>
    <dgm:cxn modelId="{EB4937A7-4E64-4628-A2F1-0314AEC07678}" type="presParOf" srcId="{7814DC4E-A879-4175-849D-67456CA81D97}" destId="{AA7A8BB8-C93D-45D7-9E9F-CB8536857329}"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5A019C-E8A9-4991-897F-5FFDAC3E0FD2}">
      <dsp:nvSpPr>
        <dsp:cNvPr id="0" name=""/>
        <dsp:cNvSpPr/>
      </dsp:nvSpPr>
      <dsp:spPr>
        <a:xfrm>
          <a:off x="458574" y="87212"/>
          <a:ext cx="1251185" cy="12511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4128E91-B9FF-4FC8-B8CE-2C70E936BB7B}">
      <dsp:nvSpPr>
        <dsp:cNvPr id="0" name=""/>
        <dsp:cNvSpPr/>
      </dsp:nvSpPr>
      <dsp:spPr>
        <a:xfrm>
          <a:off x="721323" y="349961"/>
          <a:ext cx="725687" cy="725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9DFB6A4-B9FB-487E-95FF-A657B4D27769}">
      <dsp:nvSpPr>
        <dsp:cNvPr id="0" name=""/>
        <dsp:cNvSpPr/>
      </dsp:nvSpPr>
      <dsp:spPr>
        <a:xfrm>
          <a:off x="1977870" y="87212"/>
          <a:ext cx="2949221" cy="125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b="0" i="0" kern="1200" baseline="0"/>
            <a:t>The </a:t>
          </a:r>
          <a:r>
            <a:rPr lang="en-GB" sz="1400" kern="1200"/>
            <a:t>pilot sites agreed a </a:t>
          </a:r>
          <a:r>
            <a:rPr lang="en-GB" sz="1400" b="0" i="0" kern="1200" baseline="0"/>
            <a:t>target surgical procedure of gallbladder removal (laparoscopic cholecystectomy). </a:t>
          </a:r>
          <a:endParaRPr lang="en-US" sz="1400" kern="1200"/>
        </a:p>
      </dsp:txBody>
      <dsp:txXfrm>
        <a:off x="1977870" y="87212"/>
        <a:ext cx="2949221" cy="1251185"/>
      </dsp:txXfrm>
    </dsp:sp>
    <dsp:sp modelId="{0FDF7D01-6B2E-4D06-ACE2-A69EE57694B2}">
      <dsp:nvSpPr>
        <dsp:cNvPr id="0" name=""/>
        <dsp:cNvSpPr/>
      </dsp:nvSpPr>
      <dsp:spPr>
        <a:xfrm>
          <a:off x="5440971" y="87212"/>
          <a:ext cx="1251185" cy="12511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49A238E-EF73-484B-9019-BDA2DD31631F}">
      <dsp:nvSpPr>
        <dsp:cNvPr id="0" name=""/>
        <dsp:cNvSpPr/>
      </dsp:nvSpPr>
      <dsp:spPr>
        <a:xfrm>
          <a:off x="5703720" y="349961"/>
          <a:ext cx="725687" cy="725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4CF0AD6-2A02-4BCF-B8DB-02D42BB2A8A3}">
      <dsp:nvSpPr>
        <dsp:cNvPr id="0" name=""/>
        <dsp:cNvSpPr/>
      </dsp:nvSpPr>
      <dsp:spPr>
        <a:xfrm>
          <a:off x="6960267" y="87212"/>
          <a:ext cx="2949221" cy="125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kern="1200"/>
            <a:t>A </a:t>
          </a:r>
          <a:r>
            <a:rPr lang="en-GB" sz="1400" b="0" i="0" kern="1200" baseline="0"/>
            <a:t>prospective audit of instrument use was undertaken </a:t>
          </a:r>
          <a:r>
            <a:rPr lang="en-GB" sz="1400" kern="1200"/>
            <a:t>(Jan</a:t>
          </a:r>
          <a:r>
            <a:rPr lang="en-GB" sz="1400" b="0" i="0" kern="1200" baseline="0"/>
            <a:t> – Mar 2023) and included Acute surgeries, Emergency General Surgery (EGS), Day Case surgery, and Hepato-</a:t>
          </a:r>
          <a:r>
            <a:rPr lang="en-GB" sz="1400" b="0" i="0" kern="1200" baseline="0" err="1"/>
            <a:t>Pancreatico</a:t>
          </a:r>
          <a:r>
            <a:rPr lang="en-GB" sz="1400" b="0" i="0" kern="1200" baseline="0"/>
            <a:t>-Biliary surgeries (HPB).</a:t>
          </a:r>
          <a:endParaRPr lang="en-US" sz="1400" kern="1200"/>
        </a:p>
      </dsp:txBody>
      <dsp:txXfrm>
        <a:off x="6960267" y="87212"/>
        <a:ext cx="2949221" cy="1251185"/>
      </dsp:txXfrm>
    </dsp:sp>
    <dsp:sp modelId="{D95C7FF6-9B70-466D-A993-BA2BDA47C76D}">
      <dsp:nvSpPr>
        <dsp:cNvPr id="0" name=""/>
        <dsp:cNvSpPr/>
      </dsp:nvSpPr>
      <dsp:spPr>
        <a:xfrm>
          <a:off x="458574" y="2350150"/>
          <a:ext cx="1251185" cy="12511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974921F-3020-4348-A653-79DE925758AE}">
      <dsp:nvSpPr>
        <dsp:cNvPr id="0" name=""/>
        <dsp:cNvSpPr/>
      </dsp:nvSpPr>
      <dsp:spPr>
        <a:xfrm>
          <a:off x="5788282" y="4622581"/>
          <a:ext cx="725687" cy="725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0A161B-626B-4563-A018-59E56551EBA9}">
      <dsp:nvSpPr>
        <dsp:cNvPr id="0" name=""/>
        <dsp:cNvSpPr/>
      </dsp:nvSpPr>
      <dsp:spPr>
        <a:xfrm>
          <a:off x="1977870" y="2350150"/>
          <a:ext cx="2949221" cy="125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b="0" i="0" kern="1200" baseline="0" dirty="0"/>
            <a:t>The mandated surgical tray checklists were used to record the actual instruments used during the procedure and note the redundant and supplementary instruments. </a:t>
          </a:r>
          <a:endParaRPr lang="en-US" sz="1400" kern="1200" dirty="0"/>
        </a:p>
      </dsp:txBody>
      <dsp:txXfrm>
        <a:off x="1977870" y="2350150"/>
        <a:ext cx="2949221" cy="1251185"/>
      </dsp:txXfrm>
    </dsp:sp>
    <dsp:sp modelId="{7F1B73B5-5DEA-482E-AE51-7F4F08B27ED3}">
      <dsp:nvSpPr>
        <dsp:cNvPr id="0" name=""/>
        <dsp:cNvSpPr/>
      </dsp:nvSpPr>
      <dsp:spPr>
        <a:xfrm>
          <a:off x="5440971" y="2350150"/>
          <a:ext cx="1251185" cy="12511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C12D27B-11C5-413F-AA30-F81EB8E642B8}">
      <dsp:nvSpPr>
        <dsp:cNvPr id="0" name=""/>
        <dsp:cNvSpPr/>
      </dsp:nvSpPr>
      <dsp:spPr>
        <a:xfrm>
          <a:off x="5703720" y="2612899"/>
          <a:ext cx="725687" cy="72568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BB198A7-E571-4959-995C-DDDAF566017A}">
      <dsp:nvSpPr>
        <dsp:cNvPr id="0" name=""/>
        <dsp:cNvSpPr/>
      </dsp:nvSpPr>
      <dsp:spPr>
        <a:xfrm>
          <a:off x="6960267" y="2350150"/>
          <a:ext cx="2949221" cy="125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b="0" i="0" kern="1200" baseline="0"/>
            <a:t>A minimum sample size of 50 was recommended with the final numbers of 70 cases in Leeds and 60 in Mid Yorkshire submitted for analysis. A utilisation rate was calculated against each instrument. </a:t>
          </a:r>
          <a:endParaRPr lang="en-US" sz="1400" kern="1200"/>
        </a:p>
      </dsp:txBody>
      <dsp:txXfrm>
        <a:off x="6960267" y="2350150"/>
        <a:ext cx="2949221" cy="1251185"/>
      </dsp:txXfrm>
    </dsp:sp>
    <dsp:sp modelId="{6EDBD668-9725-4255-8179-F8B7AE212B53}">
      <dsp:nvSpPr>
        <dsp:cNvPr id="0" name=""/>
        <dsp:cNvSpPr/>
      </dsp:nvSpPr>
      <dsp:spPr>
        <a:xfrm>
          <a:off x="0" y="4700300"/>
          <a:ext cx="1251185" cy="1251185"/>
        </a:xfrm>
        <a:prstGeom prst="ellipse">
          <a:avLst/>
        </a:prstGeom>
        <a:noFill/>
        <a:ln>
          <a:noFill/>
        </a:ln>
        <a:effectLst/>
      </dsp:spPr>
      <dsp:style>
        <a:lnRef idx="0">
          <a:scrgbClr r="0" g="0" b="0"/>
        </a:lnRef>
        <a:fillRef idx="1">
          <a:scrgbClr r="0" g="0" b="0"/>
        </a:fillRef>
        <a:effectRef idx="0">
          <a:scrgbClr r="0" g="0" b="0"/>
        </a:effectRef>
        <a:fontRef idx="minor"/>
      </dsp:style>
    </dsp:sp>
    <dsp:sp modelId="{D189917D-67D2-498C-A20B-597D08B8D908}">
      <dsp:nvSpPr>
        <dsp:cNvPr id="0" name=""/>
        <dsp:cNvSpPr/>
      </dsp:nvSpPr>
      <dsp:spPr>
        <a:xfrm>
          <a:off x="721323" y="2638477"/>
          <a:ext cx="725687" cy="72568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5A4B82-69E9-4EF3-980E-B22ED6C6EBDC}">
      <dsp:nvSpPr>
        <dsp:cNvPr id="0" name=""/>
        <dsp:cNvSpPr/>
      </dsp:nvSpPr>
      <dsp:spPr>
        <a:xfrm>
          <a:off x="6968248" y="4489871"/>
          <a:ext cx="2949221" cy="1251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GB" sz="1400" b="0" i="0" kern="1200" baseline="0"/>
            <a:t>The data was presented to an advisory surgical group who were asked to agree the instruments for routine instrument use and propose instruments for removal deemed redundant or from the same functional or common group.</a:t>
          </a:r>
          <a:endParaRPr lang="en-US" sz="1400" kern="1200"/>
        </a:p>
      </dsp:txBody>
      <dsp:txXfrm>
        <a:off x="6968248" y="4489871"/>
        <a:ext cx="2949221" cy="12511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F536DC-313C-4CC3-9AD2-76A363AFCA04}">
      <dsp:nvSpPr>
        <dsp:cNvPr id="0" name=""/>
        <dsp:cNvSpPr/>
      </dsp:nvSpPr>
      <dsp:spPr>
        <a:xfrm>
          <a:off x="43086" y="796411"/>
          <a:ext cx="1484397" cy="14843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EF09E0-C902-4533-AE8F-6E037F5A5C56}">
      <dsp:nvSpPr>
        <dsp:cNvPr id="0" name=""/>
        <dsp:cNvSpPr/>
      </dsp:nvSpPr>
      <dsp:spPr>
        <a:xfrm>
          <a:off x="354809" y="1108135"/>
          <a:ext cx="860950" cy="860950"/>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95D1AC1-EAD8-4F67-8B09-B05438A8FF73}">
      <dsp:nvSpPr>
        <dsp:cNvPr id="0" name=""/>
        <dsp:cNvSpPr/>
      </dsp:nvSpPr>
      <dsp:spPr>
        <a:xfrm>
          <a:off x="1845569" y="796411"/>
          <a:ext cx="3498937" cy="14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t>A “hack” was set up with all the key stakeholders from surgical and leadership teams to review the utilisation data. The threshold for routine inclusion in the final tray was agreed by the hack. Instruments with a zero utilisation were excluded if no objections raised. </a:t>
          </a:r>
          <a:endParaRPr lang="en-US" sz="1400" kern="1200"/>
        </a:p>
      </dsp:txBody>
      <dsp:txXfrm>
        <a:off x="1845569" y="796411"/>
        <a:ext cx="3498937" cy="1484397"/>
      </dsp:txXfrm>
    </dsp:sp>
    <dsp:sp modelId="{8872387A-735E-40F0-A866-9C24E64742F1}">
      <dsp:nvSpPr>
        <dsp:cNvPr id="0" name=""/>
        <dsp:cNvSpPr/>
      </dsp:nvSpPr>
      <dsp:spPr>
        <a:xfrm>
          <a:off x="5954169" y="796411"/>
          <a:ext cx="1484397" cy="14843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73941-F600-45D6-BF21-79BD380049A2}">
      <dsp:nvSpPr>
        <dsp:cNvPr id="0" name=""/>
        <dsp:cNvSpPr/>
      </dsp:nvSpPr>
      <dsp:spPr>
        <a:xfrm>
          <a:off x="6265893" y="1108135"/>
          <a:ext cx="860950" cy="860950"/>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ECCD7CE-3588-45EB-87F1-27EDF5111549}">
      <dsp:nvSpPr>
        <dsp:cNvPr id="0" name=""/>
        <dsp:cNvSpPr/>
      </dsp:nvSpPr>
      <dsp:spPr>
        <a:xfrm>
          <a:off x="7756652" y="796411"/>
          <a:ext cx="3498937" cy="14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t>A consensus by discussion was used to identify the remaining instruments to be routinely included or excluded or assigned a supplementary status if no consensus could be reached on their exclusion.</a:t>
          </a:r>
          <a:endParaRPr lang="en-US" sz="1400" kern="1200"/>
        </a:p>
      </dsp:txBody>
      <dsp:txXfrm>
        <a:off x="7756652" y="796411"/>
        <a:ext cx="3498937" cy="1484397"/>
      </dsp:txXfrm>
    </dsp:sp>
    <dsp:sp modelId="{39099524-7C9F-416E-B467-9A6B87853BE8}">
      <dsp:nvSpPr>
        <dsp:cNvPr id="0" name=""/>
        <dsp:cNvSpPr/>
      </dsp:nvSpPr>
      <dsp:spPr>
        <a:xfrm>
          <a:off x="43086" y="3215116"/>
          <a:ext cx="1484397" cy="14843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369C2B-7083-48BE-B2ED-98EE209DE5DA}">
      <dsp:nvSpPr>
        <dsp:cNvPr id="0" name=""/>
        <dsp:cNvSpPr/>
      </dsp:nvSpPr>
      <dsp:spPr>
        <a:xfrm>
          <a:off x="354809" y="3526840"/>
          <a:ext cx="860950" cy="860950"/>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1279AB2-138A-45DC-A7B8-17998981EE48}">
      <dsp:nvSpPr>
        <dsp:cNvPr id="0" name=""/>
        <dsp:cNvSpPr/>
      </dsp:nvSpPr>
      <dsp:spPr>
        <a:xfrm>
          <a:off x="1845569" y="3215116"/>
          <a:ext cx="3498937" cy="14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t>The hack proposals were reviewed by the local sterilisation service to determine the optimal DIN basket/tray configuration against their respective off-site or on-site sterilisation facilities.</a:t>
          </a:r>
          <a:endParaRPr lang="en-US" sz="1400" kern="1200"/>
        </a:p>
      </dsp:txBody>
      <dsp:txXfrm>
        <a:off x="1845569" y="3215116"/>
        <a:ext cx="3498937" cy="1484397"/>
      </dsp:txXfrm>
    </dsp:sp>
    <dsp:sp modelId="{BB6212EA-2D93-477B-B83B-E3FC36290888}">
      <dsp:nvSpPr>
        <dsp:cNvPr id="0" name=""/>
        <dsp:cNvSpPr/>
      </dsp:nvSpPr>
      <dsp:spPr>
        <a:xfrm>
          <a:off x="5954169" y="3215116"/>
          <a:ext cx="1484397" cy="1484397"/>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DB0ABB-BA3A-4AC2-8BBE-C92D32898204}">
      <dsp:nvSpPr>
        <dsp:cNvPr id="0" name=""/>
        <dsp:cNvSpPr/>
      </dsp:nvSpPr>
      <dsp:spPr>
        <a:xfrm>
          <a:off x="6265893" y="3526840"/>
          <a:ext cx="860950" cy="860950"/>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A7A8BB8-C93D-45D7-9E9F-CB8536857329}">
      <dsp:nvSpPr>
        <dsp:cNvPr id="0" name=""/>
        <dsp:cNvSpPr/>
      </dsp:nvSpPr>
      <dsp:spPr>
        <a:xfrm>
          <a:off x="7756652" y="3215116"/>
          <a:ext cx="3498937" cy="14843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90000"/>
            </a:lnSpc>
            <a:spcBef>
              <a:spcPct val="0"/>
            </a:spcBef>
            <a:spcAft>
              <a:spcPct val="35000"/>
            </a:spcAft>
            <a:buNone/>
          </a:pPr>
          <a:r>
            <a:rPr lang="en-GB" sz="1400" b="0" i="0" kern="1200" baseline="0"/>
            <a:t>A green pilot tray recommendation was produced for the surgical teams, and an approved surgical tray and supplementary list was entered into surgical practice for cholecystectomy surgeries. Feedback was collected  from the pilot trays to determine if any further changes were required.</a:t>
          </a:r>
          <a:endParaRPr lang="en-US" sz="1400" kern="1200"/>
        </a:p>
      </dsp:txBody>
      <dsp:txXfrm>
        <a:off x="7756652" y="3215116"/>
        <a:ext cx="3498937" cy="1484397"/>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12/10/2023</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12/10/2023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a:p>
        </p:txBody>
      </p:sp>
    </p:spTree>
    <p:extLst>
      <p:ext uri="{BB962C8B-B14F-4D97-AF65-F5344CB8AC3E}">
        <p14:creationId xmlns:p14="http://schemas.microsoft.com/office/powerpoint/2010/main" val="2475756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451080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721126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253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3049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6313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a:cs typeface="Arial"/>
            </a:endParaRPr>
          </a:p>
        </p:txBody>
      </p:sp>
    </p:spTree>
    <p:extLst>
      <p:ext uri="{BB962C8B-B14F-4D97-AF65-F5344CB8AC3E}">
        <p14:creationId xmlns:p14="http://schemas.microsoft.com/office/powerpoint/2010/main" val="2661431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26092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66734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29</a:t>
            </a:fld>
            <a:endParaRPr lang="en-GB"/>
          </a:p>
        </p:txBody>
      </p:sp>
    </p:spTree>
    <p:extLst>
      <p:ext uri="{BB962C8B-B14F-4D97-AF65-F5344CB8AC3E}">
        <p14:creationId xmlns:p14="http://schemas.microsoft.com/office/powerpoint/2010/main" val="29818046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183FF-015E-4BAA-BDEA-71DDEE9028B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0029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a:p>
        </p:txBody>
      </p:sp>
    </p:spTree>
    <p:extLst>
      <p:ext uri="{BB962C8B-B14F-4D97-AF65-F5344CB8AC3E}">
        <p14:creationId xmlns:p14="http://schemas.microsoft.com/office/powerpoint/2010/main" val="3728831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54270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i="1" dirty="0">
              <a:ea typeface="Calibri" panose="020F0502020204030204"/>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53255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67754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cs typeface="Calibri"/>
            </a:endParaRPr>
          </a:p>
        </p:txBody>
      </p:sp>
      <p:sp>
        <p:nvSpPr>
          <p:cNvPr id="4" name="Slide Number Placeholder 3"/>
          <p:cNvSpPr>
            <a:spLocks noGrp="1"/>
          </p:cNvSpPr>
          <p:nvPr>
            <p:ph type="sldNum" sz="quarter" idx="5"/>
          </p:nvPr>
        </p:nvSpPr>
        <p:spPr/>
        <p:txBody>
          <a:bodyPr/>
          <a:lstStyle/>
          <a:p>
            <a:fld id="{B441D9D4-CA5C-4489-B3DA-86B0FD926B60}" type="slidenum">
              <a:rPr lang="en-GB" smtClean="0"/>
              <a:t>8</a:t>
            </a:fld>
            <a:endParaRPr lang="en-GB"/>
          </a:p>
        </p:txBody>
      </p:sp>
    </p:spTree>
    <p:extLst>
      <p:ext uri="{BB962C8B-B14F-4D97-AF65-F5344CB8AC3E}">
        <p14:creationId xmlns:p14="http://schemas.microsoft.com/office/powerpoint/2010/main" val="28426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4EC7EF-95E1-3D44-A982-BC7A3E9C617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96147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8183FF-015E-4BAA-BDEA-71DDEE9028BB}" type="slidenum">
              <a:rPr kumimoji="0" lang="en-GB"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38320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41D9D4-CA5C-4489-B3DA-86B0FD926B60}"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61830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 Id="rId9" Type="http://schemas.openxmlformats.org/officeDocument/2006/relationships/image" Target="../media/image18.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2.xml"/><Relationship Id="rId1" Type="http://schemas.openxmlformats.org/officeDocument/2006/relationships/tags" Target="../tags/tag2.xml"/><Relationship Id="rId4" Type="http://schemas.openxmlformats.org/officeDocument/2006/relationships/image" Target="../media/image21.png"/></Relationships>
</file>

<file path=ppt/slideLayouts/_rels/slideLayout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2.xml"/><Relationship Id="rId1" Type="http://schemas.openxmlformats.org/officeDocument/2006/relationships/tags" Target="../tags/tag3.xml"/><Relationship Id="rId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2.xml"/><Relationship Id="rId1" Type="http://schemas.openxmlformats.org/officeDocument/2006/relationships/tags" Target="../tags/tag4.xml"/><Relationship Id="rId4" Type="http://schemas.openxmlformats.org/officeDocument/2006/relationships/image" Target="../media/image19.emf"/></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2.xml"/><Relationship Id="rId1" Type="http://schemas.openxmlformats.org/officeDocument/2006/relationships/tags" Target="../tags/tag5.xml"/><Relationship Id="rId4" Type="http://schemas.openxmlformats.org/officeDocument/2006/relationships/image" Target="../media/image19.emf"/></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2.xml"/><Relationship Id="rId1" Type="http://schemas.openxmlformats.org/officeDocument/2006/relationships/tags" Target="../tags/tag6.xml"/><Relationship Id="rId4" Type="http://schemas.openxmlformats.org/officeDocument/2006/relationships/image" Target="../media/image19.emf"/></Relationships>
</file>

<file path=ppt/slideLayouts/_rels/slideLayout34.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2.xml"/><Relationship Id="rId1" Type="http://schemas.openxmlformats.org/officeDocument/2006/relationships/tags" Target="../tags/tag7.xml"/><Relationship Id="rId4" Type="http://schemas.openxmlformats.org/officeDocument/2006/relationships/image" Target="../media/image19.emf"/></Relationships>
</file>

<file path=ppt/slideLayouts/_rels/slideLayout35.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2.xml"/><Relationship Id="rId1" Type="http://schemas.openxmlformats.org/officeDocument/2006/relationships/tags" Target="../tags/tag8.xml"/><Relationship Id="rId4" Type="http://schemas.openxmlformats.org/officeDocument/2006/relationships/image" Target="../media/image19.emf"/></Relationships>
</file>

<file path=ppt/slideLayouts/_rels/slideLayout36.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2.xml"/><Relationship Id="rId1" Type="http://schemas.openxmlformats.org/officeDocument/2006/relationships/tags" Target="../tags/tag9.xml"/><Relationship Id="rId4" Type="http://schemas.openxmlformats.org/officeDocument/2006/relationships/image" Target="../media/image19.emf"/></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2.xml"/><Relationship Id="rId1" Type="http://schemas.openxmlformats.org/officeDocument/2006/relationships/tags" Target="../tags/tag10.xml"/><Relationship Id="rId4" Type="http://schemas.openxmlformats.org/officeDocument/2006/relationships/image" Target="../media/image19.emf"/></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2.xml"/><Relationship Id="rId1" Type="http://schemas.openxmlformats.org/officeDocument/2006/relationships/tags" Target="../tags/tag11.xml"/><Relationship Id="rId4" Type="http://schemas.openxmlformats.org/officeDocument/2006/relationships/image" Target="../media/image19.emf"/></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Master" Target="../slideMasters/slideMaster3.xml"/><Relationship Id="rId1" Type="http://schemas.openxmlformats.org/officeDocument/2006/relationships/tags" Target="../tags/tag13.xml"/><Relationship Id="rId4" Type="http://schemas.openxmlformats.org/officeDocument/2006/relationships/image" Target="../media/image21.png"/></Relationships>
</file>

<file path=ppt/slideLayouts/_rels/slideLayout56.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Master" Target="../slideMasters/slideMaster3.xml"/><Relationship Id="rId1" Type="http://schemas.openxmlformats.org/officeDocument/2006/relationships/tags" Target="../tags/tag14.xml"/><Relationship Id="rId4" Type="http://schemas.openxmlformats.org/officeDocument/2006/relationships/image" Target="../media/image21.png"/></Relationships>
</file>

<file path=ppt/slideLayouts/_rels/slideLayout57.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Master" Target="../slideMasters/slideMaster3.xml"/><Relationship Id="rId1" Type="http://schemas.openxmlformats.org/officeDocument/2006/relationships/tags" Target="../tags/tag15.xml"/><Relationship Id="rId4" Type="http://schemas.openxmlformats.org/officeDocument/2006/relationships/image" Target="../media/image19.emf"/></Relationships>
</file>

<file path=ppt/slideLayouts/_rels/slideLayout58.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Master" Target="../slideMasters/slideMaster3.xml"/><Relationship Id="rId1" Type="http://schemas.openxmlformats.org/officeDocument/2006/relationships/tags" Target="../tags/tag16.xml"/><Relationship Id="rId4" Type="http://schemas.openxmlformats.org/officeDocument/2006/relationships/image" Target="../media/image19.emf"/></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Master" Target="../slideMasters/slideMaster3.xml"/><Relationship Id="rId1" Type="http://schemas.openxmlformats.org/officeDocument/2006/relationships/tags" Target="../tags/tag17.xml"/><Relationship Id="rId4" Type="http://schemas.openxmlformats.org/officeDocument/2006/relationships/image" Target="../media/image19.emf"/></Relationships>
</file>

<file path=ppt/slideLayouts/_rels/slideLayout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Master" Target="../slideMasters/slideMaster3.xml"/><Relationship Id="rId1" Type="http://schemas.openxmlformats.org/officeDocument/2006/relationships/tags" Target="../tags/tag18.xml"/><Relationship Id="rId4" Type="http://schemas.openxmlformats.org/officeDocument/2006/relationships/image" Target="../media/image19.emf"/></Relationships>
</file>

<file path=ppt/slideLayouts/_rels/slideLayout63.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Master" Target="../slideMasters/slideMaster3.xml"/><Relationship Id="rId1" Type="http://schemas.openxmlformats.org/officeDocument/2006/relationships/tags" Target="../tags/tag19.xml"/><Relationship Id="rId4" Type="http://schemas.openxmlformats.org/officeDocument/2006/relationships/image" Target="../media/image19.emf"/></Relationships>
</file>

<file path=ppt/slideLayouts/_rels/slideLayout64.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Master" Target="../slideMasters/slideMaster3.xml"/><Relationship Id="rId1" Type="http://schemas.openxmlformats.org/officeDocument/2006/relationships/tags" Target="../tags/tag20.xml"/><Relationship Id="rId4" Type="http://schemas.openxmlformats.org/officeDocument/2006/relationships/image" Target="../media/image19.emf"/></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Master" Target="../slideMasters/slideMaster3.xml"/><Relationship Id="rId1" Type="http://schemas.openxmlformats.org/officeDocument/2006/relationships/tags" Target="../tags/tag21.xml"/><Relationship Id="rId4" Type="http://schemas.openxmlformats.org/officeDocument/2006/relationships/image" Target="../media/image19.emf"/></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“Showcase quotation</a:t>
            </a:r>
            <a:br>
              <a:rPr lang="en-GB"/>
            </a:br>
            <a:r>
              <a:rPr lang="en-GB"/>
              <a:t>with left aligned text over multiple lines. Try to keep</a:t>
            </a:r>
            <a:br>
              <a:rPr lang="en-GB"/>
            </a:br>
            <a:r>
              <a:rPr lang="en-GB"/>
              <a:t>it to four lines if </a:t>
            </a:r>
            <a:r>
              <a:rPr lang="en-GB" err="1"/>
              <a:t>poss</a:t>
            </a:r>
            <a:r>
              <a:rPr lang="en-GB"/>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Name Surname,</a:t>
            </a:r>
            <a:br>
              <a:rPr lang="en-GB"/>
            </a:br>
            <a:r>
              <a:rPr lang="en-GB"/>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7745425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company/</a:t>
            </a:r>
            <a:r>
              <a:rPr kumimoji="0" lang="en-GB" sz="2400" b="1" i="0" u="none" strike="noStrike" kern="1200" cap="none" spc="20" normalizeH="0" baseline="0" noProof="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a:ln>
                  <a:noFill/>
                </a:ln>
                <a:solidFill>
                  <a:schemeClr val="tx1"/>
                </a:solidFill>
                <a:effectLst/>
                <a:uLnTx/>
                <a:uFillTx/>
                <a:latin typeface="+mn-lt"/>
                <a:ea typeface="+mn-ea"/>
                <a:cs typeface="+mn-cs"/>
              </a:rPr>
              <a:t>	england.nhs.uk</a:t>
            </a:r>
            <a:endParaRPr lang="en-GB" sz="2400" b="1">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33204451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rgbClr val="0070C0"/>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rgbClr val="0070C0"/>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394417324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7"/>
            <a:ext cx="56270"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3861723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256430" y="145344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5" y="5609882"/>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256430" y="903887"/>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83191962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6"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3"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244118033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5276534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6"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6"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579966"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6389095"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6" y="4491317"/>
            <a:ext cx="4845543"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35567288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3" y="243779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3" y="3166599"/>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3" y="38954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3" y="462420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3" y="170899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28883140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8208861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510039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92217705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33301363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799982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spTree>
    <p:extLst>
      <p:ext uri="{BB962C8B-B14F-4D97-AF65-F5344CB8AC3E}">
        <p14:creationId xmlns:p14="http://schemas.microsoft.com/office/powerpoint/2010/main" val="2491955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6027204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2427677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326770" y="226818"/>
            <a:ext cx="9969231" cy="831850"/>
          </a:xfrm>
        </p:spPr>
        <p:txBody>
          <a:bodyPr anchor="t"/>
          <a:lstStyle>
            <a:lvl1pPr>
              <a:defRPr/>
            </a:lvl1pPr>
          </a:lstStyle>
          <a:p>
            <a:r>
              <a:rPr lang="en-US"/>
              <a:t>Slide title</a:t>
            </a:r>
            <a:endParaRPr lang="en-GB"/>
          </a:p>
        </p:txBody>
      </p:sp>
      <p:sp>
        <p:nvSpPr>
          <p:cNvPr id="4" name="Text Placeholder 3"/>
          <p:cNvSpPr>
            <a:spLocks noGrp="1"/>
          </p:cNvSpPr>
          <p:nvPr>
            <p:ph type="body" sz="quarter" idx="12" hasCustomPrompt="1"/>
          </p:nvPr>
        </p:nvSpPr>
        <p:spPr>
          <a:xfrm>
            <a:off x="326770" y="749106"/>
            <a:ext cx="9969231" cy="309562"/>
          </a:xfr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67275740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93571475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21920051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516567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7166014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spTree>
    <p:extLst>
      <p:ext uri="{BB962C8B-B14F-4D97-AF65-F5344CB8AC3E}">
        <p14:creationId xmlns:p14="http://schemas.microsoft.com/office/powerpoint/2010/main" val="1151009486"/>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40030764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
        <p:nvSpPr>
          <p:cNvPr id="10" name="TextBox 9"/>
          <p:cNvSpPr txBox="1"/>
          <p:nvPr userDrawn="1"/>
        </p:nvSpPr>
        <p:spPr>
          <a:xfrm>
            <a:off x="4760538" y="96253"/>
            <a:ext cx="2670924" cy="246221"/>
          </a:xfrm>
          <a:prstGeom prst="rect">
            <a:avLst/>
          </a:prstGeom>
          <a:noFill/>
        </p:spPr>
        <p:txBody>
          <a:bodyPr wrap="none" rtlCol="0">
            <a:spAutoFit/>
          </a:bodyPr>
          <a:lstStyle/>
          <a:p>
            <a:r>
              <a:rPr lang="en-GB" sz="1000" b="1">
                <a:solidFill>
                  <a:srgbClr val="FF0000"/>
                </a:solidFill>
                <a:latin typeface="Arial" panose="020B0604020202020204" pitchFamily="34" charset="0"/>
                <a:cs typeface="Arial" panose="020B0604020202020204" pitchFamily="34" charset="0"/>
              </a:rPr>
              <a:t>[CONFIDENTIAL</a:t>
            </a:r>
            <a:r>
              <a:rPr lang="en-GB" sz="1000" b="1" baseline="0">
                <a:solidFill>
                  <a:srgbClr val="FF0000"/>
                </a:solidFill>
                <a:latin typeface="Arial" panose="020B0604020202020204" pitchFamily="34" charset="0"/>
                <a:cs typeface="Arial" panose="020B0604020202020204" pitchFamily="34" charset="0"/>
              </a:rPr>
              <a:t> – DO NOT DISTRIBUTE]</a:t>
            </a:r>
            <a:endParaRPr lang="en-GB" sz="1000" b="1">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5066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126022993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52530399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a:solidFill>
                <a:schemeClr val="tx1"/>
              </a:solidFill>
            </a:endParaRPr>
          </a:p>
        </p:txBody>
      </p:sp>
    </p:spTree>
    <p:extLst>
      <p:ext uri="{BB962C8B-B14F-4D97-AF65-F5344CB8AC3E}">
        <p14:creationId xmlns:p14="http://schemas.microsoft.com/office/powerpoint/2010/main" val="421356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cSld name="1_White text title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EAEB7B-BE80-4FBD-8012-45F7183ED3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effectLst>
                  <a:outerShdw blurRad="50800" dist="50800" dir="5400000" algn="ctr" rotWithShape="0">
                    <a:schemeClr val="accent2"/>
                  </a:outerShdw>
                </a:effectLs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lvl1pPr>
              <a:defRPr>
                <a:solidFill>
                  <a:schemeClr val="bg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lvl1pPr>
              <a:defRPr>
                <a:solidFill>
                  <a:schemeClr val="bg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22725344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chemeClr val="accent5"/>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chemeClr val="accent5"/>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178977794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1"/>
            </p:custDataLst>
          </p:nvPr>
        </p:nvGraphicFramePr>
        <p:xfrm>
          <a:off x="1" y="0"/>
          <a:ext cx="211666" cy="158750"/>
        </p:xfrm>
        <a:graphic>
          <a:graphicData uri="http://schemas.openxmlformats.org/presentationml/2006/ole">
            <mc:AlternateContent xmlns:mc="http://schemas.openxmlformats.org/markup-compatibility/2006">
              <mc:Choice xmlns:v="urn:schemas-microsoft-com:vml" Requires="v">
                <p:oleObj name="think-cell Slide" r:id="rId3" imgW="0" imgH="0" progId="TCLayout.ActiveDocument.1">
                  <p:embed/>
                </p:oleObj>
              </mc:Choice>
              <mc:Fallback>
                <p:oleObj name="think-cell Slide" r:id="rId3" imgW="0" imgH="0" progId="TCLayout.ActiveDocument.1">
                  <p:embed/>
                  <p:pic>
                    <p:nvPicPr>
                      <p:cNvPr id="24728" name="Rectangle 152" hidden="1"/>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 y="0"/>
                        <a:ext cx="211666"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itle 9"/>
          <p:cNvSpPr>
            <a:spLocks noGrp="1"/>
          </p:cNvSpPr>
          <p:nvPr>
            <p:ph type="title"/>
          </p:nvPr>
        </p:nvSpPr>
        <p:spPr>
          <a:xfrm>
            <a:off x="768355" y="1739902"/>
            <a:ext cx="10847915" cy="2160734"/>
          </a:xfrm>
        </p:spPr>
        <p:txBody>
          <a:bodyPr/>
          <a:lstStyle>
            <a:lvl1pPr>
              <a:defRPr sz="3000"/>
            </a:lvl1pPr>
          </a:lstStyle>
          <a:p>
            <a:r>
              <a:rPr lang="en-US"/>
              <a:t>Click to edit Master title style</a:t>
            </a:r>
            <a:endParaRPr lang="en-GB"/>
          </a:p>
        </p:txBody>
      </p:sp>
      <p:sp>
        <p:nvSpPr>
          <p:cNvPr id="26" name="Text Placeholder 11"/>
          <p:cNvSpPr>
            <a:spLocks noGrp="1"/>
          </p:cNvSpPr>
          <p:nvPr>
            <p:ph type="body" sz="quarter" idx="10"/>
          </p:nvPr>
        </p:nvSpPr>
        <p:spPr>
          <a:xfrm>
            <a:off x="768355" y="4209053"/>
            <a:ext cx="10847915" cy="991523"/>
          </a:xfrm>
        </p:spPr>
        <p:txBody>
          <a:bodyPr/>
          <a:lstStyle>
            <a:lvl1pPr>
              <a:defRPr sz="2800" b="0">
                <a:solidFill>
                  <a:srgbClr val="0070C0"/>
                </a:solidFill>
              </a:defRPr>
            </a:lvl1pPr>
          </a:lstStyle>
          <a:p>
            <a:pPr lvl="0"/>
            <a:r>
              <a:rPr lang="en-US"/>
              <a:t>Click to edit Master text styles</a:t>
            </a:r>
          </a:p>
        </p:txBody>
      </p:sp>
      <p:sp>
        <p:nvSpPr>
          <p:cNvPr id="27" name="Text Placeholder 14"/>
          <p:cNvSpPr>
            <a:spLocks noGrp="1"/>
          </p:cNvSpPr>
          <p:nvPr>
            <p:ph type="body" sz="quarter" idx="11" hasCustomPrompt="1"/>
          </p:nvPr>
        </p:nvSpPr>
        <p:spPr>
          <a:xfrm>
            <a:off x="768355" y="5244719"/>
            <a:ext cx="10847915" cy="361030"/>
          </a:xfrm>
        </p:spPr>
        <p:txBody>
          <a:bodyPr/>
          <a:lstStyle>
            <a:lvl1pPr>
              <a:defRPr b="0">
                <a:solidFill>
                  <a:srgbClr val="0070C0"/>
                </a:solidFill>
              </a:defRPr>
            </a:lvl1pPr>
          </a:lstStyle>
          <a:p>
            <a:pPr lvl="0"/>
            <a:r>
              <a:rPr lang="en-US"/>
              <a:t>Date</a:t>
            </a:r>
            <a:endParaRPr lang="en-GB"/>
          </a:p>
        </p:txBody>
      </p:sp>
      <p:sp>
        <p:nvSpPr>
          <p:cNvPr id="13" name="Text Box 4">
            <a:extLst>
              <a:ext uri="{FF2B5EF4-FFF2-40B4-BE49-F238E27FC236}">
                <a16:creationId xmlns:a16="http://schemas.microsoft.com/office/drawing/2014/main" id="{A417D43C-71BF-4282-9311-FD671FD2CBBC}"/>
              </a:ext>
            </a:extLst>
          </p:cNvPr>
          <p:cNvSpPr txBox="1"/>
          <p:nvPr userDrawn="1"/>
        </p:nvSpPr>
        <p:spPr>
          <a:xfrm>
            <a:off x="3461991" y="5917796"/>
            <a:ext cx="4914314"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pic>
        <p:nvPicPr>
          <p:cNvPr id="14" name="Picture 13">
            <a:extLst>
              <a:ext uri="{FF2B5EF4-FFF2-40B4-BE49-F238E27FC236}">
                <a16:creationId xmlns:a16="http://schemas.microsoft.com/office/drawing/2014/main" id="{62FB508E-9943-4F90-AC00-3404C60FC22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 y="6324196"/>
            <a:ext cx="12191999" cy="438478"/>
          </a:xfrm>
          <a:prstGeom prst="rect">
            <a:avLst/>
          </a:prstGeom>
        </p:spPr>
      </p:pic>
    </p:spTree>
    <p:extLst>
      <p:ext uri="{BB962C8B-B14F-4D97-AF65-F5344CB8AC3E}">
        <p14:creationId xmlns:p14="http://schemas.microsoft.com/office/powerpoint/2010/main" val="11415849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2" name="Rectangle 1">
            <a:extLst>
              <a:ext uri="{FF2B5EF4-FFF2-40B4-BE49-F238E27FC236}">
                <a16:creationId xmlns:a16="http://schemas.microsoft.com/office/drawing/2014/main" id="{E7AFB36E-E76D-4EE7-AC8C-9621E77E9B9E}"/>
              </a:ext>
            </a:extLst>
          </p:cNvPr>
          <p:cNvSpPr/>
          <p:nvPr userDrawn="1"/>
        </p:nvSpPr>
        <p:spPr bwMode="auto">
          <a:xfrm>
            <a:off x="11934520" y="232757"/>
            <a:ext cx="56270" cy="59851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Tree>
    <p:extLst>
      <p:ext uri="{BB962C8B-B14F-4D97-AF65-F5344CB8AC3E}">
        <p14:creationId xmlns:p14="http://schemas.microsoft.com/office/powerpoint/2010/main" val="12874110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ext slide with takeawa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1029316" y="226818"/>
            <a:ext cx="9969231"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256430" y="1453443"/>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36"/>
          <p:cNvSpPr>
            <a:spLocks noGrp="1"/>
          </p:cNvSpPr>
          <p:nvPr>
            <p:ph type="body" sz="quarter" idx="4294967295" hasCustomPrompt="1"/>
          </p:nvPr>
        </p:nvSpPr>
        <p:spPr>
          <a:xfrm>
            <a:off x="2634685" y="5609882"/>
            <a:ext cx="6922631" cy="669027"/>
          </a:xfrm>
          <a:prstGeom prst="rect">
            <a:avLst/>
          </a:prstGeom>
          <a:solidFill>
            <a:schemeClr val="accent4"/>
          </a:solidFill>
          <a:ln w="9525" cap="flat" cmpd="sng" algn="ctr">
            <a:noFill/>
            <a:prstDash val="solid"/>
            <a:round/>
            <a:headEnd type="none" w="med" len="med"/>
            <a:tailEnd type="none" w="med" len="med"/>
          </a:ln>
          <a:effectLst/>
        </p:spPr>
        <p:txBody>
          <a:bodyPr vert="horz" wrap="square" lIns="108000" tIns="91440" rIns="108000" bIns="91440" numCol="1" rtlCol="0" anchor="ctr" anchorCtr="0" compatLnSpc="1">
            <a:prstTxWarp prst="textNoShape">
              <a:avLst/>
            </a:prstTxWarp>
            <a:noAutofit/>
          </a:bodyPr>
          <a:lstStyle>
            <a:lvl1pPr algn="ctr">
              <a:defRPr kumimoji="0" lang="en-US" i="0" u="none" strike="noStrike" kern="1200" cap="none" normalizeH="0" baseline="0" smtClean="0">
                <a:solidFill>
                  <a:schemeClr val="bg1"/>
                </a:solidFill>
                <a:effectLst/>
              </a:defRPr>
            </a:lvl1pPr>
            <a:lvl2pPr>
              <a:defRPr lang="en-US" sz="1400" kern="1200" smtClean="0">
                <a:ea typeface="+mn-ea"/>
              </a:defRPr>
            </a:lvl2pPr>
            <a:lvl3pPr>
              <a:defRPr lang="en-US" sz="1400" kern="1200" smtClean="0">
                <a:ea typeface="+mn-ea"/>
              </a:defRPr>
            </a:lvl3pPr>
            <a:lvl4pPr>
              <a:defRPr lang="en-US" sz="1400" kern="1200" smtClean="0">
                <a:ea typeface="+mn-ea"/>
              </a:defRPr>
            </a:lvl4pPr>
            <a:lvl5pPr>
              <a:defRPr lang="en-GB" sz="1400" kern="1200">
                <a:ea typeface="+mn-ea"/>
              </a:defRPr>
            </a:lvl5pPr>
          </a:lstStyle>
          <a:p>
            <a:pPr marL="0" marR="0" lvl="0" indent="0" algn="ctr" latinLnBrk="0"/>
            <a:r>
              <a:rPr lang="en-US"/>
              <a:t>Click to edit text. Use this ‘takeaway box’ to </a:t>
            </a:r>
            <a:r>
              <a:rPr lang="en-US" err="1"/>
              <a:t>summarise</a:t>
            </a:r>
            <a:r>
              <a:rPr lang="en-US"/>
              <a:t> the key message of the slide</a:t>
            </a:r>
            <a:endParaRPr lang="en-GB"/>
          </a:p>
        </p:txBody>
      </p:sp>
      <p:sp>
        <p:nvSpPr>
          <p:cNvPr id="4" name="Text Placeholder 3"/>
          <p:cNvSpPr>
            <a:spLocks noGrp="1"/>
          </p:cNvSpPr>
          <p:nvPr>
            <p:ph type="body" sz="quarter" idx="12" hasCustomPrompt="1"/>
          </p:nvPr>
        </p:nvSpPr>
        <p:spPr>
          <a:xfrm>
            <a:off x="1029316" y="903887"/>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600" b="0" kern="0" dirty="0" smtClean="0">
                <a:solidFill>
                  <a:schemeClr val="tx2"/>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143117218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6" y="1568495"/>
            <a:ext cx="3756193" cy="529246"/>
          </a:xfrm>
          <a:prstGeom prst="homePlate">
            <a:avLst>
              <a:gd name="adj" fmla="val 37104"/>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3"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2" y="1568495"/>
            <a:ext cx="3756193" cy="529246"/>
          </a:xfrm>
          <a:prstGeom prst="chevron">
            <a:avLst>
              <a:gd name="adj" fmla="val 37296"/>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Tree>
    <p:extLst>
      <p:ext uri="{BB962C8B-B14F-4D97-AF65-F5344CB8AC3E}">
        <p14:creationId xmlns:p14="http://schemas.microsoft.com/office/powerpoint/2010/main" val="3286557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6603540" y="2286001"/>
            <a:ext cx="4766464"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5" y="1568496"/>
            <a:ext cx="4873849"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tIns="91440" bIns="91440" rtlCol="0" anchor="b" anchorCtr="0">
            <a:noAutofit/>
          </a:bodyPr>
          <a:lstStyle>
            <a:lvl1pPr algn="ctr">
              <a:defRPr lang="en-US" kern="1200" dirty="0" smtClean="0">
                <a:solidFill>
                  <a:srgbClr val="000000"/>
                </a:solidFill>
              </a:defRPr>
            </a:lvl1pPr>
          </a:lstStyle>
          <a:p>
            <a:pPr lvl="0" algn="ctr"/>
            <a:r>
              <a:rPr lang="en-US"/>
              <a:t>Click to edit Box 1</a:t>
            </a:r>
          </a:p>
        </p:txBody>
      </p:sp>
      <p:sp>
        <p:nvSpPr>
          <p:cNvPr id="12" name="Text Placeholder 20"/>
          <p:cNvSpPr>
            <a:spLocks noGrp="1"/>
          </p:cNvSpPr>
          <p:nvPr>
            <p:ph type="body" sz="quarter" idx="14" hasCustomPrompt="1"/>
          </p:nvPr>
        </p:nvSpPr>
        <p:spPr>
          <a:xfrm>
            <a:off x="579968" y="2286001"/>
            <a:ext cx="4873846" cy="3998683"/>
          </a:xfrm>
          <a:prstGeom prst="rect">
            <a:avLst/>
          </a:prstGeom>
        </p:spPr>
        <p:txBody>
          <a:bodyPr lIns="72000"/>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6603540" y="1568496"/>
            <a:ext cx="4766464" cy="569587"/>
          </a:xfrm>
          <a:prstGeom prst="rect">
            <a:avLst/>
          </a:prstGeom>
          <a:solidFill>
            <a:schemeClr val="bg1"/>
          </a:solidFill>
          <a:ln w="9525" algn="ctr">
            <a:noFill/>
            <a:miter lim="800000"/>
            <a:headEnd type="none" w="lg" len="lg"/>
            <a:tailEnd type="none" w="lg" len="lg"/>
          </a:ln>
          <a:effectLst>
            <a:outerShdw dist="25400" dir="5400000" sx="99000" sy="99000" algn="ctr" rotWithShape="0">
              <a:schemeClr val="tx2"/>
            </a:outerShdw>
          </a:effectLst>
        </p:spPr>
        <p:txBody>
          <a:bodyPr vert="horz" wrap="square" lIns="0" tIns="91440" rIns="0" bIns="91440" numCol="1" rtlCol="0" anchor="b" anchorCtr="0" compatLnSpc="1">
            <a:prstTxWarp prst="textNoShape">
              <a:avLst/>
            </a:prstTxWarp>
            <a:noAutofit/>
          </a:bodyPr>
          <a:lstStyle>
            <a:lvl1pPr algn="ctr">
              <a:defRPr lang="en-US" kern="1200" dirty="0" smtClean="0">
                <a:solidFill>
                  <a:srgbClr val="000000"/>
                </a:solidFill>
              </a:defRPr>
            </a:lvl1pPr>
          </a:lstStyle>
          <a:p>
            <a:pPr lvl="0" algn="ctr"/>
            <a:r>
              <a:rPr lang="en-US"/>
              <a:t>Click to edit Box 2</a:t>
            </a:r>
          </a:p>
        </p:txBody>
      </p:sp>
    </p:spTree>
    <p:extLst>
      <p:ext uri="{BB962C8B-B14F-4D97-AF65-F5344CB8AC3E}">
        <p14:creationId xmlns:p14="http://schemas.microsoft.com/office/powerpoint/2010/main" val="34728292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3" name="Object 2"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6" name="Text Placeholder 10"/>
          <p:cNvSpPr>
            <a:spLocks noGrp="1"/>
          </p:cNvSpPr>
          <p:nvPr>
            <p:ph type="body" idx="1"/>
          </p:nvPr>
        </p:nvSpPr>
        <p:spPr>
          <a:xfrm>
            <a:off x="579966"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57" name="Text Placeholder 12"/>
          <p:cNvSpPr>
            <a:spLocks noGrp="1"/>
          </p:cNvSpPr>
          <p:nvPr>
            <p:ph type="body" sz="quarter" idx="14"/>
          </p:nvPr>
        </p:nvSpPr>
        <p:spPr>
          <a:xfrm>
            <a:off x="579967"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58"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61" name="Text Placeholder 10"/>
          <p:cNvSpPr>
            <a:spLocks noGrp="1"/>
          </p:cNvSpPr>
          <p:nvPr>
            <p:ph type="body" idx="15"/>
          </p:nvPr>
        </p:nvSpPr>
        <p:spPr>
          <a:xfrm>
            <a:off x="6389095" y="1568495"/>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2" name="Text Placeholder 12"/>
          <p:cNvSpPr>
            <a:spLocks noGrp="1"/>
          </p:cNvSpPr>
          <p:nvPr>
            <p:ph type="body" sz="quarter" idx="16"/>
          </p:nvPr>
        </p:nvSpPr>
        <p:spPr>
          <a:xfrm>
            <a:off x="6389096" y="2097741"/>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3" name="Text Placeholder 10"/>
          <p:cNvSpPr>
            <a:spLocks noGrp="1"/>
          </p:cNvSpPr>
          <p:nvPr>
            <p:ph type="body" idx="17"/>
          </p:nvPr>
        </p:nvSpPr>
        <p:spPr>
          <a:xfrm>
            <a:off x="579966"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4" name="Text Placeholder 12"/>
          <p:cNvSpPr>
            <a:spLocks noGrp="1"/>
          </p:cNvSpPr>
          <p:nvPr>
            <p:ph type="body" sz="quarter" idx="18"/>
          </p:nvPr>
        </p:nvSpPr>
        <p:spPr>
          <a:xfrm>
            <a:off x="579967" y="4491317"/>
            <a:ext cx="4845543" cy="1614466"/>
          </a:xfrm>
          <a:solidFill>
            <a:schemeClr val="bg1">
              <a:lumMod val="95000"/>
            </a:schemeClr>
          </a:solidFill>
        </p:spPr>
        <p:txBody>
          <a:bodyPr lIns="72000" tIns="90000" rIns="72000" bIns="72000"/>
          <a:lstStyle>
            <a:lvl1pPr>
              <a:defRPr sz="1400"/>
            </a:lvl1pPr>
          </a:lstStyle>
          <a:p>
            <a:r>
              <a:rPr lang="en-GB"/>
              <a:t>Box</a:t>
            </a:r>
          </a:p>
        </p:txBody>
      </p:sp>
      <p:sp>
        <p:nvSpPr>
          <p:cNvPr id="65" name="Text Placeholder 10"/>
          <p:cNvSpPr>
            <a:spLocks noGrp="1"/>
          </p:cNvSpPr>
          <p:nvPr>
            <p:ph type="body" idx="19"/>
          </p:nvPr>
        </p:nvSpPr>
        <p:spPr>
          <a:xfrm>
            <a:off x="6389095" y="3962071"/>
            <a:ext cx="4845545" cy="529246"/>
          </a:xfrm>
          <a:prstGeom prst="rect">
            <a:avLst/>
          </a:prstGeom>
          <a:solidFill>
            <a:schemeClr val="accent4"/>
          </a:solidFill>
        </p:spPr>
        <p:txBody>
          <a:bodyPr anchor="ctr"/>
          <a:lstStyle>
            <a:lvl1pPr algn="ctr">
              <a:defRPr>
                <a:solidFill>
                  <a:schemeClr val="bg1"/>
                </a:solidFill>
              </a:defRPr>
            </a:lvl1pPr>
          </a:lstStyle>
          <a:p>
            <a:r>
              <a:rPr lang="en-GB"/>
              <a:t>Box</a:t>
            </a:r>
          </a:p>
        </p:txBody>
      </p:sp>
      <p:sp>
        <p:nvSpPr>
          <p:cNvPr id="66" name="Text Placeholder 12"/>
          <p:cNvSpPr>
            <a:spLocks noGrp="1"/>
          </p:cNvSpPr>
          <p:nvPr>
            <p:ph type="body" sz="quarter" idx="20"/>
          </p:nvPr>
        </p:nvSpPr>
        <p:spPr>
          <a:xfrm>
            <a:off x="6389096" y="4491317"/>
            <a:ext cx="4845543" cy="1614466"/>
          </a:xfrm>
          <a:solidFill>
            <a:schemeClr val="bg1">
              <a:lumMod val="95000"/>
            </a:schemeClr>
          </a:solidFill>
        </p:spPr>
        <p:txBody>
          <a:bodyPr lIns="72000" tIns="90000" rIns="72000" bIns="72000"/>
          <a:lstStyle>
            <a:lvl1pPr>
              <a:defRPr sz="1400"/>
            </a:lvl1pPr>
          </a:lstStyle>
          <a:p>
            <a:r>
              <a:rPr lang="en-GB"/>
              <a:t>Box</a:t>
            </a:r>
          </a:p>
        </p:txBody>
      </p:sp>
    </p:spTree>
    <p:extLst>
      <p:ext uri="{BB962C8B-B14F-4D97-AF65-F5344CB8AC3E}">
        <p14:creationId xmlns:p14="http://schemas.microsoft.com/office/powerpoint/2010/main" val="1130701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 Placeholder 4"/>
          <p:cNvSpPr>
            <a:spLocks noGrp="1"/>
          </p:cNvSpPr>
          <p:nvPr>
            <p:ph type="body" sz="quarter" idx="10" hasCustomPrompt="1"/>
          </p:nvPr>
        </p:nvSpPr>
        <p:spPr>
          <a:xfrm>
            <a:off x="580293" y="2437796"/>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2</a:t>
            </a:r>
            <a:endParaRPr lang="en-GB"/>
          </a:p>
        </p:txBody>
      </p:sp>
      <p:sp>
        <p:nvSpPr>
          <p:cNvPr id="13" name="Text Placeholder 4"/>
          <p:cNvSpPr>
            <a:spLocks noGrp="1"/>
          </p:cNvSpPr>
          <p:nvPr>
            <p:ph type="body" sz="quarter" idx="11" hasCustomPrompt="1"/>
          </p:nvPr>
        </p:nvSpPr>
        <p:spPr>
          <a:xfrm>
            <a:off x="580293" y="3166599"/>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3</a:t>
            </a:r>
            <a:endParaRPr lang="en-GB"/>
          </a:p>
        </p:txBody>
      </p:sp>
      <p:sp>
        <p:nvSpPr>
          <p:cNvPr id="14" name="Text Placeholder 4"/>
          <p:cNvSpPr>
            <a:spLocks noGrp="1"/>
          </p:cNvSpPr>
          <p:nvPr>
            <p:ph type="body" sz="quarter" idx="12" hasCustomPrompt="1"/>
          </p:nvPr>
        </p:nvSpPr>
        <p:spPr>
          <a:xfrm>
            <a:off x="580293" y="3895401"/>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tx2"/>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This section</a:t>
            </a:r>
            <a:endParaRPr lang="en-GB"/>
          </a:p>
        </p:txBody>
      </p:sp>
      <p:sp>
        <p:nvSpPr>
          <p:cNvPr id="15" name="Text Placeholder 4"/>
          <p:cNvSpPr>
            <a:spLocks noGrp="1"/>
          </p:cNvSpPr>
          <p:nvPr>
            <p:ph type="body" sz="quarter" idx="13" hasCustomPrompt="1"/>
          </p:nvPr>
        </p:nvSpPr>
        <p:spPr>
          <a:xfrm>
            <a:off x="580293" y="462420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5</a:t>
            </a:r>
            <a:endParaRPr lang="en-GB"/>
          </a:p>
        </p:txBody>
      </p:sp>
      <p:sp>
        <p:nvSpPr>
          <p:cNvPr id="16" name="Text Placeholder 4"/>
          <p:cNvSpPr>
            <a:spLocks noGrp="1"/>
          </p:cNvSpPr>
          <p:nvPr>
            <p:ph type="body" sz="quarter" idx="14" hasCustomPrompt="1"/>
          </p:nvPr>
        </p:nvSpPr>
        <p:spPr>
          <a:xfrm>
            <a:off x="580293" y="1708993"/>
            <a:ext cx="10300677" cy="644525"/>
          </a:xfrm>
          <a:noFill/>
          <a:ln w="9525" algn="ctr">
            <a:noFill/>
            <a:miter lim="800000"/>
            <a:headEnd/>
            <a:tailEnd/>
          </a:ln>
          <a:effectLst/>
        </p:spPr>
        <p:txBody>
          <a:bodyPr vert="horz" wrap="square" lIns="0" tIns="44439" rIns="0" bIns="44439" numCol="1" anchor="ctr" anchorCtr="0" compatLnSpc="1">
            <a:prstTxWarp prst="textNoShape">
              <a:avLst/>
            </a:prstTxWarp>
          </a:bodyPr>
          <a:lstStyle>
            <a:lvl1pPr>
              <a:defRPr lang="en-US" sz="2000" baseline="0" smtClean="0">
                <a:solidFill>
                  <a:schemeClr val="bg1">
                    <a:lumMod val="75000"/>
                  </a:schemeClr>
                </a:solidFill>
                <a:latin typeface="+mj-lt"/>
                <a:ea typeface="+mj-ea"/>
                <a:cs typeface="+mj-cs"/>
              </a:defRPr>
            </a:lvl1pPr>
            <a:lvl2pPr>
              <a:defRPr lang="en-US" sz="2400" b="1" smtClean="0">
                <a:solidFill>
                  <a:schemeClr val="tx2"/>
                </a:solidFill>
                <a:latin typeface="Trebuchet MS" pitchFamily="34" charset="0"/>
                <a:cs typeface="Arial" charset="0"/>
              </a:defRPr>
            </a:lvl2pPr>
            <a:lvl3pPr>
              <a:defRPr lang="en-US" sz="2400" b="1" smtClean="0">
                <a:solidFill>
                  <a:schemeClr val="tx2"/>
                </a:solidFill>
                <a:latin typeface="Trebuchet MS" pitchFamily="34" charset="0"/>
                <a:cs typeface="Arial" charset="0"/>
              </a:defRPr>
            </a:lvl3pPr>
            <a:lvl4pPr>
              <a:defRPr lang="en-US" sz="2400" b="1" smtClean="0">
                <a:solidFill>
                  <a:schemeClr val="tx2"/>
                </a:solidFill>
                <a:latin typeface="Trebuchet MS" pitchFamily="34" charset="0"/>
                <a:cs typeface="Arial" charset="0"/>
              </a:defRPr>
            </a:lvl4pPr>
            <a:lvl5pPr>
              <a:defRPr lang="en-GB" sz="2400" b="1">
                <a:solidFill>
                  <a:schemeClr val="tx2"/>
                </a:solidFill>
                <a:latin typeface="Trebuchet MS" pitchFamily="34" charset="0"/>
                <a:cs typeface="Arial" charset="0"/>
              </a:defRPr>
            </a:lvl5pPr>
          </a:lstStyle>
          <a:p>
            <a:pPr lvl="0">
              <a:spcBef>
                <a:spcPct val="0"/>
              </a:spcBef>
            </a:pPr>
            <a:r>
              <a:rPr lang="en-US"/>
              <a:t>Section 1</a:t>
            </a:r>
            <a:endParaRPr lang="en-GB"/>
          </a:p>
        </p:txBody>
      </p:sp>
    </p:spTree>
    <p:extLst>
      <p:ext uri="{BB962C8B-B14F-4D97-AF65-F5344CB8AC3E}">
        <p14:creationId xmlns:p14="http://schemas.microsoft.com/office/powerpoint/2010/main" val="64624529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256430" y="226818"/>
            <a:ext cx="9969231" cy="831850"/>
          </a:xfrm>
        </p:spPr>
        <p:txBody>
          <a:bodyPr anchor="t"/>
          <a:lstStyle>
            <a:lvl1pPr>
              <a:defRPr/>
            </a:lvl1pPr>
          </a:lstStyle>
          <a:p>
            <a:r>
              <a:rPr lang="en-US"/>
              <a:t>Slide title</a:t>
            </a:r>
            <a:endParaRPr lang="en-GB"/>
          </a:p>
        </p:txBody>
      </p:sp>
    </p:spTree>
    <p:extLst>
      <p:ext uri="{BB962C8B-B14F-4D97-AF65-F5344CB8AC3E}">
        <p14:creationId xmlns:p14="http://schemas.microsoft.com/office/powerpoint/2010/main" val="244999395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2" name="Object 1"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235444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9FCB08CE-B749-4A34-8E38-256DAB23FDA3}"/>
              </a:ext>
            </a:extLst>
          </p:cNvPr>
          <p:cNvSpPr txBox="1"/>
          <p:nvPr userDrawn="1"/>
        </p:nvSpPr>
        <p:spPr>
          <a:xfrm>
            <a:off x="291313" y="6372536"/>
            <a:ext cx="647362" cy="242374"/>
          </a:xfrm>
          <a:prstGeom prst="rect">
            <a:avLst/>
          </a:prstGeom>
          <a:noFill/>
        </p:spPr>
        <p:txBody>
          <a:bodyPr wrap="square" rtlCol="0">
            <a:spAutoFit/>
          </a:bodyPr>
          <a:lstStyle/>
          <a:p>
            <a:pPr algn="l"/>
            <a:fld id="{34F92BC6-D7C3-584B-87F2-0B845776A5AD}" type="slidenum">
              <a:rPr lang="en-US" sz="975"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975">
                <a:solidFill>
                  <a:schemeClr val="accent3">
                    <a:lumMod val="60000"/>
                    <a:lumOff val="40000"/>
                  </a:schemeClr>
                </a:solidFill>
                <a:latin typeface="Arial" panose="020B0604020202020204" pitchFamily="34" charset="0"/>
                <a:cs typeface="Arial" panose="020B0604020202020204" pitchFamily="34" charset="0"/>
              </a:rPr>
              <a:t> </a:t>
            </a:r>
            <a:r>
              <a:rPr lang="en-US" sz="975">
                <a:solidFill>
                  <a:schemeClr val="accent3"/>
                </a:solidFill>
                <a:latin typeface="Arial" panose="020B0604020202020204" pitchFamily="34" charset="0"/>
                <a:cs typeface="Arial" panose="020B0604020202020204" pitchFamily="34" charset="0"/>
              </a:rPr>
              <a:t>  </a:t>
            </a:r>
            <a:r>
              <a:rPr lang="en-US" sz="975">
                <a:solidFill>
                  <a:srgbClr val="005EB8"/>
                </a:solidFill>
                <a:latin typeface="Arial" panose="020B0604020202020204" pitchFamily="34" charset="0"/>
                <a:cs typeface="Arial" panose="020B0604020202020204" pitchFamily="34" charset="0"/>
              </a:rPr>
              <a:t>|</a:t>
            </a:r>
            <a:endParaRPr lang="en-US" sz="975">
              <a:solidFill>
                <a:schemeClr val="accent3"/>
              </a:solidFill>
              <a:latin typeface="Arial" panose="020B0604020202020204" pitchFamily="34" charset="0"/>
              <a:cs typeface="Arial" panose="020B0604020202020204" pitchFamily="34" charset="0"/>
            </a:endParaRPr>
          </a:p>
        </p:txBody>
      </p:sp>
      <p:sp>
        <p:nvSpPr>
          <p:cNvPr id="12" name="Title 10">
            <a:extLst>
              <a:ext uri="{FF2B5EF4-FFF2-40B4-BE49-F238E27FC236}">
                <a16:creationId xmlns:a16="http://schemas.microsoft.com/office/drawing/2014/main" id="{22B34758-9E88-47CF-97D6-6500D97D9E41}"/>
              </a:ext>
            </a:extLst>
          </p:cNvPr>
          <p:cNvSpPr>
            <a:spLocks noGrp="1"/>
          </p:cNvSpPr>
          <p:nvPr>
            <p:ph type="title"/>
          </p:nvPr>
        </p:nvSpPr>
        <p:spPr>
          <a:xfrm>
            <a:off x="781877" y="1037981"/>
            <a:ext cx="10641498" cy="611649"/>
          </a:xfrm>
          <a:prstGeom prst="rect">
            <a:avLst/>
          </a:prstGeom>
        </p:spPr>
        <p:txBody>
          <a:bodyPr/>
          <a:lstStyle>
            <a:lvl1pPr>
              <a:defRPr sz="2925"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275">
              <a:solidFill>
                <a:srgbClr val="005EB8"/>
              </a:solidFill>
              <a:latin typeface="Arial" charset="0"/>
              <a:ea typeface="Arial" charset="0"/>
              <a:cs typeface="Arial" charset="0"/>
            </a:endParaRPr>
          </a:p>
        </p:txBody>
      </p:sp>
      <p:sp>
        <p:nvSpPr>
          <p:cNvPr id="13" name="Content Placeholder 9">
            <a:extLst>
              <a:ext uri="{FF2B5EF4-FFF2-40B4-BE49-F238E27FC236}">
                <a16:creationId xmlns:a16="http://schemas.microsoft.com/office/drawing/2014/main" id="{34C2919C-3AD4-436F-A0CC-4F48C43AA521}"/>
              </a:ext>
            </a:extLst>
          </p:cNvPr>
          <p:cNvSpPr>
            <a:spLocks noGrp="1"/>
          </p:cNvSpPr>
          <p:nvPr>
            <p:ph sz="quarter" idx="10"/>
          </p:nvPr>
        </p:nvSpPr>
        <p:spPr>
          <a:xfrm>
            <a:off x="781879" y="1833143"/>
            <a:ext cx="10641498" cy="2244128"/>
          </a:xfrm>
          <a:prstGeom prst="rect">
            <a:avLst/>
          </a:prstGeom>
        </p:spPr>
        <p:txBody>
          <a:bodyPr/>
          <a:lstStyle>
            <a:lvl1pPr>
              <a:defRPr sz="1138">
                <a:latin typeface="Arial" panose="020B0604020202020204" pitchFamily="34" charset="0"/>
                <a:cs typeface="Arial" panose="020B0604020202020204" pitchFamily="34" charset="0"/>
              </a:defRPr>
            </a:lvl1pPr>
            <a:lvl2pPr>
              <a:defRPr sz="1138">
                <a:latin typeface="Arial" panose="020B0604020202020204" pitchFamily="34" charset="0"/>
                <a:cs typeface="Arial" panose="020B0604020202020204" pitchFamily="34" charset="0"/>
              </a:defRPr>
            </a:lvl2pPr>
            <a:lvl3pPr>
              <a:defRPr sz="1138">
                <a:latin typeface="Arial" panose="020B0604020202020204" pitchFamily="34" charset="0"/>
                <a:cs typeface="Arial" panose="020B0604020202020204" pitchFamily="34" charset="0"/>
              </a:defRPr>
            </a:lvl3pPr>
            <a:lvl4pPr>
              <a:defRPr sz="1138">
                <a:latin typeface="Arial" panose="020B0604020202020204" pitchFamily="34" charset="0"/>
                <a:cs typeface="Arial" panose="020B0604020202020204" pitchFamily="34" charset="0"/>
              </a:defRPr>
            </a:lvl4pPr>
            <a:lvl5pPr>
              <a:defRPr sz="1138">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Footer Placeholder 2">
            <a:extLst>
              <a:ext uri="{FF2B5EF4-FFF2-40B4-BE49-F238E27FC236}">
                <a16:creationId xmlns:a16="http://schemas.microsoft.com/office/drawing/2014/main" id="{5AB091A9-979F-438D-A004-40CFB3EAC3A7}"/>
              </a:ext>
            </a:extLst>
          </p:cNvPr>
          <p:cNvSpPr>
            <a:spLocks noGrp="1"/>
          </p:cNvSpPr>
          <p:nvPr>
            <p:ph type="ftr" sz="quarter" idx="3"/>
          </p:nvPr>
        </p:nvSpPr>
        <p:spPr>
          <a:xfrm>
            <a:off x="690676" y="6333441"/>
            <a:ext cx="5723164" cy="365125"/>
          </a:xfrm>
          <a:prstGeom prst="rect">
            <a:avLst/>
          </a:prstGeom>
        </p:spPr>
        <p:txBody>
          <a:bodyPr vert="horz" lIns="91440" tIns="45720" rIns="91440" bIns="45720" rtlCol="0" anchor="ctr"/>
          <a:lstStyle>
            <a:lvl1pPr algn="l">
              <a:defRPr sz="975" b="0">
                <a:solidFill>
                  <a:schemeClr val="accent3">
                    <a:lumMod val="60000"/>
                    <a:lumOff val="40000"/>
                  </a:schemeClr>
                </a:solidFill>
                <a:latin typeface="Arial" charset="0"/>
                <a:ea typeface="Arial" charset="0"/>
                <a:cs typeface="Arial" charset="0"/>
              </a:defRPr>
            </a:lvl1pPr>
          </a:lstStyle>
          <a:p>
            <a:r>
              <a:rPr lang="en-US"/>
              <a:t>Presentation title</a:t>
            </a:r>
          </a:p>
        </p:txBody>
      </p:sp>
    </p:spTree>
    <p:extLst>
      <p:ext uri="{BB962C8B-B14F-4D97-AF65-F5344CB8AC3E}">
        <p14:creationId xmlns:p14="http://schemas.microsoft.com/office/powerpoint/2010/main" val="152055729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20240" y="1649628"/>
            <a:ext cx="10316898"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14921" y="278156"/>
            <a:ext cx="8756074"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8"/>
            <a:ext cx="863150"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1" y="6333441"/>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Interim NZ report outline</a:t>
            </a:r>
          </a:p>
        </p:txBody>
      </p:sp>
    </p:spTree>
    <p:extLst>
      <p:ext uri="{BB962C8B-B14F-4D97-AF65-F5344CB8AC3E}">
        <p14:creationId xmlns:p14="http://schemas.microsoft.com/office/powerpoint/2010/main" val="42438381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5425145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10"/>
          <p:cNvSpPr>
            <a:spLocks noGrp="1"/>
          </p:cNvSpPr>
          <p:nvPr>
            <p:ph type="title"/>
          </p:nvPr>
        </p:nvSpPr>
        <p:spPr>
          <a:xfrm>
            <a:off x="609601" y="548641"/>
            <a:ext cx="8756073" cy="611649"/>
          </a:xfrm>
          <a:prstGeom prst="rect">
            <a:avLst/>
          </a:prstGeom>
        </p:spPr>
        <p:txBody>
          <a:bodyPr/>
          <a:lstStyle>
            <a:lvl1pPr>
              <a:defRPr sz="32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a:solidFill>
                  <a:schemeClr val="accent3">
                    <a:lumMod val="60000"/>
                    <a:lumOff val="40000"/>
                  </a:schemeClr>
                </a:solidFill>
                <a:latin typeface="Arial" panose="020B0604020202020204" pitchFamily="34" charset="0"/>
                <a:cs typeface="Arial" panose="020B0604020202020204" pitchFamily="34" charset="0"/>
              </a:rPr>
              <a:t> </a:t>
            </a:r>
            <a:r>
              <a:rPr lang="en-US" sz="1200">
                <a:solidFill>
                  <a:schemeClr val="accent3"/>
                </a:solidFill>
                <a:latin typeface="Arial" panose="020B0604020202020204" pitchFamily="34" charset="0"/>
                <a:cs typeface="Arial" panose="020B0604020202020204" pitchFamily="34" charset="0"/>
              </a:rPr>
              <a:t>  </a:t>
            </a:r>
            <a:r>
              <a:rPr lang="en-US" sz="1200">
                <a:solidFill>
                  <a:srgbClr val="005EB8"/>
                </a:solidFill>
                <a:latin typeface="Arial" panose="020B0604020202020204" pitchFamily="34" charset="0"/>
                <a:cs typeface="Arial" panose="020B0604020202020204" pitchFamily="34" charset="0"/>
              </a:rPr>
              <a:t>|</a:t>
            </a:r>
            <a:endParaRPr lang="en-US" sz="1200">
              <a:solidFill>
                <a:schemeClr val="accent3"/>
              </a:solidFill>
              <a:latin typeface="Arial" panose="020B0604020202020204" pitchFamily="34" charset="0"/>
              <a:cs typeface="Arial" panose="020B0604020202020204" pitchFamily="34" charset="0"/>
            </a:endParaRPr>
          </a:p>
        </p:txBody>
      </p:sp>
      <p:sp>
        <p:nvSpPr>
          <p:cNvPr id="13"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a:t>ICT Design Reference Group: Kick off call</a:t>
            </a:r>
          </a:p>
        </p:txBody>
      </p:sp>
    </p:spTree>
    <p:extLst>
      <p:ext uri="{BB962C8B-B14F-4D97-AF65-F5344CB8AC3E}">
        <p14:creationId xmlns:p14="http://schemas.microsoft.com/office/powerpoint/2010/main" val="38350207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cSld name="Title, Subhead">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b="0" spc="-75" dirty="0">
                <a:latin typeface="+mj-lt"/>
              </a:defRPr>
            </a:lvl1pPr>
          </a:lstStyle>
          <a:p>
            <a:pPr lvl="0" defTabSz="685783">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594" lvl="0" indent="-228594">
              <a:lnSpc>
                <a:spcPct val="130000"/>
              </a:lnSpc>
            </a:pPr>
            <a:r>
              <a:rPr lang="en-US"/>
              <a:t>Click to edit Master text styles</a:t>
            </a:r>
          </a:p>
        </p:txBody>
      </p:sp>
    </p:spTree>
    <p:extLst>
      <p:ext uri="{BB962C8B-B14F-4D97-AF65-F5344CB8AC3E}">
        <p14:creationId xmlns:p14="http://schemas.microsoft.com/office/powerpoint/2010/main" val="20546763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a:t>Click to edit Master text styles</a:t>
            </a:r>
          </a:p>
          <a:p>
            <a:pPr lvl="1"/>
            <a:r>
              <a:rPr lang="en-GB"/>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2EF97DD-9D8B-4D53-B1F5-2C8F691D2E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6">
            <a:extLst>
              <a:ext uri="{FF2B5EF4-FFF2-40B4-BE49-F238E27FC236}">
                <a16:creationId xmlns:a16="http://schemas.microsoft.com/office/drawing/2014/main" id="{66475151-B9DE-4723-BD8B-DD6DC409EC9D}"/>
              </a:ext>
            </a:extLst>
          </p:cNvPr>
          <p:cNvSpPr>
            <a:spLocks noGrp="1"/>
          </p:cNvSpPr>
          <p:nvPr>
            <p:ph type="title"/>
          </p:nvPr>
        </p:nvSpPr>
        <p:spPr/>
        <p:txBody>
          <a:bodyPr anchor="ctr" anchorCtr="0"/>
          <a:lstStyle>
            <a:lvl1pPr>
              <a:defRPr sz="2800"/>
            </a:lvl1pPr>
          </a:lstStyle>
          <a:p>
            <a:r>
              <a:rPr lang="en-US"/>
              <a:t>Click to edit Master title style</a:t>
            </a:r>
            <a:endParaRPr lang="en-GB"/>
          </a:p>
        </p:txBody>
      </p:sp>
    </p:spTree>
    <p:extLst>
      <p:ext uri="{BB962C8B-B14F-4D97-AF65-F5344CB8AC3E}">
        <p14:creationId xmlns:p14="http://schemas.microsoft.com/office/powerpoint/2010/main" val="352458769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1_Value chai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9965" y="161366"/>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15" name="Text Placeholder 2"/>
          <p:cNvSpPr>
            <a:spLocks noGrp="1"/>
          </p:cNvSpPr>
          <p:nvPr>
            <p:ph type="body" idx="1"/>
          </p:nvPr>
        </p:nvSpPr>
        <p:spPr>
          <a:xfrm>
            <a:off x="579967" y="1568495"/>
            <a:ext cx="3503254" cy="529246"/>
          </a:xfrm>
          <a:prstGeom prst="homePlate">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2" name="Text Placeholder 20"/>
          <p:cNvSpPr>
            <a:spLocks noGrp="1"/>
          </p:cNvSpPr>
          <p:nvPr>
            <p:ph type="body" sz="quarter" idx="14" hasCustomPrompt="1"/>
          </p:nvPr>
        </p:nvSpPr>
        <p:spPr>
          <a:xfrm>
            <a:off x="579967"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0" name="Text Placeholder 2"/>
          <p:cNvSpPr>
            <a:spLocks noGrp="1"/>
          </p:cNvSpPr>
          <p:nvPr>
            <p:ph type="body" idx="20"/>
          </p:nvPr>
        </p:nvSpPr>
        <p:spPr>
          <a:xfrm>
            <a:off x="4166684"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4" name="Text Placeholder 2"/>
          <p:cNvSpPr>
            <a:spLocks noGrp="1"/>
          </p:cNvSpPr>
          <p:nvPr>
            <p:ph type="body" idx="21"/>
          </p:nvPr>
        </p:nvSpPr>
        <p:spPr>
          <a:xfrm>
            <a:off x="7758083" y="1568495"/>
            <a:ext cx="3503254" cy="529246"/>
          </a:xfrm>
          <a:prstGeom prst="chevron">
            <a:avLst>
              <a:gd name="adj" fmla="val 0"/>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a:t>
            </a:r>
          </a:p>
        </p:txBody>
      </p:sp>
      <p:sp>
        <p:nvSpPr>
          <p:cNvPr id="16" name="Text Placeholder 20"/>
          <p:cNvSpPr>
            <a:spLocks noGrp="1"/>
          </p:cNvSpPr>
          <p:nvPr>
            <p:ph type="body" sz="quarter" idx="22" hasCustomPrompt="1"/>
          </p:nvPr>
        </p:nvSpPr>
        <p:spPr>
          <a:xfrm>
            <a:off x="4199783"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17" name="Text Placeholder 20"/>
          <p:cNvSpPr>
            <a:spLocks noGrp="1"/>
          </p:cNvSpPr>
          <p:nvPr>
            <p:ph type="body" sz="quarter" idx="23" hasCustomPrompt="1"/>
          </p:nvPr>
        </p:nvSpPr>
        <p:spPr>
          <a:xfrm>
            <a:off x="7803048" y="2193260"/>
            <a:ext cx="3458288" cy="3562081"/>
          </a:xfrm>
          <a:prstGeom prst="rect">
            <a:avLst/>
          </a:prstGeom>
        </p:spPr>
        <p:txBody>
          <a:bodyP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Courier New" panose="02070309020205020404" pitchFamily="49" charset="0"/>
              <a:buChar char="o"/>
              <a:defRPr sz="1400" baseline="0"/>
            </a:lvl3pPr>
          </a:lstStyle>
          <a:p>
            <a:pPr lvl="0"/>
            <a:r>
              <a:rPr lang="en-US"/>
              <a:t>Text box (click to edit content)</a:t>
            </a:r>
          </a:p>
          <a:p>
            <a:pPr lvl="1"/>
            <a:r>
              <a:rPr lang="en-US"/>
              <a:t>First level bullet</a:t>
            </a:r>
          </a:p>
          <a:p>
            <a:pPr lvl="2"/>
            <a:r>
              <a:rPr lang="en-US"/>
              <a:t>Second level bullet</a:t>
            </a:r>
          </a:p>
        </p:txBody>
      </p:sp>
      <p:sp>
        <p:nvSpPr>
          <p:cNvPr id="9" name="Text Placeholder 3"/>
          <p:cNvSpPr>
            <a:spLocks noGrp="1"/>
          </p:cNvSpPr>
          <p:nvPr>
            <p:ph type="body" sz="quarter" idx="12" hasCustomPrompt="1"/>
          </p:nvPr>
        </p:nvSpPr>
        <p:spPr>
          <a:xfrm>
            <a:off x="580292" y="995363"/>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26461321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cSld name="Title, Subhead &amp; Breadcrumb">
    <p:spTree>
      <p:nvGrpSpPr>
        <p:cNvPr id="1" name=""/>
        <p:cNvGrpSpPr/>
        <p:nvPr/>
      </p:nvGrpSpPr>
      <p:grpSpPr>
        <a:xfrm>
          <a:off x="0" y="0"/>
          <a:ext cx="0" cy="0"/>
          <a:chOff x="0" y="0"/>
          <a:chExt cx="0" cy="0"/>
        </a:xfrm>
      </p:grpSpPr>
      <p:sp>
        <p:nvSpPr>
          <p:cNvPr id="2" name="Title 1"/>
          <p:cNvSpPr>
            <a:spLocks noGrp="1"/>
          </p:cNvSpPr>
          <p:nvPr>
            <p:ph type="title"/>
          </p:nvPr>
        </p:nvSpPr>
        <p:spPr>
          <a:xfrm>
            <a:off x="914400" y="694944"/>
            <a:ext cx="10363200" cy="594360"/>
          </a:xfrm>
        </p:spPr>
        <p:txBody>
          <a:bodyPr vert="horz" lIns="0" tIns="45720" rIns="0" bIns="0" rtlCol="0" anchor="b" anchorCtr="0">
            <a:noAutofit/>
          </a:bodyPr>
          <a:lstStyle>
            <a:lvl1pPr>
              <a:defRPr lang="en-US" sz="3600" spc="-75" dirty="0">
                <a:latin typeface="+mj-lt"/>
              </a:defRPr>
            </a:lvl1pPr>
          </a:lstStyle>
          <a:p>
            <a:pPr lvl="0" defTabSz="685800">
              <a:lnSpc>
                <a:spcPct val="85000"/>
              </a:lnSpc>
            </a:pPr>
            <a:r>
              <a:rPr lang="en-US"/>
              <a:t>Click to edit Master title style</a:t>
            </a:r>
          </a:p>
        </p:txBody>
      </p:sp>
      <p:sp>
        <p:nvSpPr>
          <p:cNvPr id="4" name="Text Placeholder 8"/>
          <p:cNvSpPr>
            <a:spLocks noGrp="1"/>
          </p:cNvSpPr>
          <p:nvPr>
            <p:ph type="body" sz="quarter" idx="14"/>
          </p:nvPr>
        </p:nvSpPr>
        <p:spPr>
          <a:xfrm>
            <a:off x="914721" y="1353312"/>
            <a:ext cx="10362880" cy="475488"/>
          </a:xfrm>
        </p:spPr>
        <p:txBody>
          <a:bodyPr vert="horz" lIns="0" tIns="0" rIns="0" bIns="0" rtlCol="0">
            <a:noAutofit/>
          </a:bodyPr>
          <a:lstStyle>
            <a:lvl1pPr marL="0" indent="0">
              <a:buNone/>
              <a:defRPr lang="en-US" sz="1200"/>
            </a:lvl1pPr>
          </a:lstStyle>
          <a:p>
            <a:pPr marL="228600" lvl="0" indent="-228600">
              <a:lnSpc>
                <a:spcPct val="130000"/>
              </a:lnSpc>
            </a:pPr>
            <a:r>
              <a:rPr lang="en-US"/>
              <a:t>Edit Master text styles</a:t>
            </a:r>
          </a:p>
        </p:txBody>
      </p:sp>
      <p:sp>
        <p:nvSpPr>
          <p:cNvPr id="8" name="Text Placeholder 5"/>
          <p:cNvSpPr>
            <a:spLocks noGrp="1"/>
          </p:cNvSpPr>
          <p:nvPr>
            <p:ph type="body" sz="quarter" idx="15" hasCustomPrompt="1"/>
          </p:nvPr>
        </p:nvSpPr>
        <p:spPr>
          <a:xfrm>
            <a:off x="914971" y="466344"/>
            <a:ext cx="3355848" cy="203200"/>
          </a:xfrm>
        </p:spPr>
        <p:txBody>
          <a:bodyPr vert="horz" lIns="0" tIns="0" rIns="0" bIns="0" rtlCol="0">
            <a:noAutofit/>
          </a:bodyPr>
          <a:lstStyle>
            <a:lvl1pPr marL="0" indent="0">
              <a:buNone/>
              <a:defRPr lang="en-US" sz="900" b="1" kern="0" cap="all" spc="250" baseline="0" dirty="0">
                <a:solidFill>
                  <a:schemeClr val="accent5">
                    <a:lumMod val="60000"/>
                    <a:lumOff val="40000"/>
                  </a:schemeClr>
                </a:solidFill>
                <a:ea typeface="Nexa Black" charset="0"/>
                <a:cs typeface="Nexa Black" charset="0"/>
              </a:defRPr>
            </a:lvl1pPr>
          </a:lstStyle>
          <a:p>
            <a:pPr marL="228600" lvl="0" indent="-228600"/>
            <a:r>
              <a:rPr lang="en-US"/>
              <a:t>BREADCRUMBS</a:t>
            </a:r>
          </a:p>
        </p:txBody>
      </p:sp>
    </p:spTree>
    <p:extLst>
      <p:ext uri="{BB962C8B-B14F-4D97-AF65-F5344CB8AC3E}">
        <p14:creationId xmlns:p14="http://schemas.microsoft.com/office/powerpoint/2010/main" val="8666848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quarter" idx="12" hasCustomPrompt="1"/>
          </p:nvPr>
        </p:nvSpPr>
        <p:spPr>
          <a:xfrm>
            <a:off x="256411" y="851500"/>
            <a:ext cx="9969231" cy="309562"/>
          </a:xfrm>
          <a:noFill/>
          <a:ln w="9525" algn="ctr">
            <a:noFill/>
            <a:miter lim="800000"/>
            <a:headEnd/>
            <a:tailEnd/>
          </a:ln>
          <a:effectLst/>
        </p:spPr>
        <p:txBody>
          <a:bodyPr vert="horz" wrap="square" lIns="0" tIns="44439" rIns="0" bIns="44439" numCol="1" anchor="b" anchorCtr="0" compatLnSpc="1">
            <a:prstTxWarp prst="textNoShape">
              <a:avLst/>
            </a:prstTxWarp>
          </a:bodyPr>
          <a:lstStyle>
            <a:lvl1pPr>
              <a:defRPr lang="en-US" sz="1400" b="0" kern="0" dirty="0" smtClean="0">
                <a:solidFill>
                  <a:schemeClr val="tx1">
                    <a:lumMod val="50000"/>
                    <a:lumOff val="50000"/>
                  </a:schemeClr>
                </a:solidFill>
                <a:latin typeface="+mj-lt"/>
                <a:ea typeface="+mj-ea"/>
                <a:cs typeface="+mj-cs"/>
              </a:defRPr>
            </a:lvl1pPr>
            <a:lvl2pPr>
              <a:defRPr lang="en-US" sz="1600" b="0" kern="1200" dirty="0" smtClean="0">
                <a:solidFill>
                  <a:schemeClr val="tx2"/>
                </a:solidFill>
                <a:latin typeface="Trebuchet MS" pitchFamily="34" charset="0"/>
                <a:ea typeface="+mn-ea"/>
                <a:cs typeface="Arial" charset="0"/>
              </a:defRPr>
            </a:lvl2pPr>
            <a:lvl3pPr>
              <a:defRPr lang="en-US" sz="1600" b="0" kern="1200" dirty="0" smtClean="0">
                <a:solidFill>
                  <a:schemeClr val="tx2"/>
                </a:solidFill>
                <a:latin typeface="Trebuchet MS" pitchFamily="34" charset="0"/>
                <a:ea typeface="+mn-ea"/>
                <a:cs typeface="Arial" charset="0"/>
              </a:defRPr>
            </a:lvl3pPr>
            <a:lvl4pPr>
              <a:defRPr lang="en-US" sz="1600" b="0" kern="1200" dirty="0" smtClean="0">
                <a:solidFill>
                  <a:schemeClr val="tx2"/>
                </a:solidFill>
                <a:latin typeface="Trebuchet MS" pitchFamily="34" charset="0"/>
                <a:ea typeface="+mn-ea"/>
                <a:cs typeface="Arial" charset="0"/>
              </a:defRPr>
            </a:lvl4pPr>
            <a:lvl5pPr>
              <a:defRPr lang="en-GB" sz="1600" b="0" kern="1200" dirty="0">
                <a:solidFill>
                  <a:schemeClr val="tx2"/>
                </a:solidFill>
                <a:latin typeface="Trebuchet MS" pitchFamily="34" charset="0"/>
                <a:ea typeface="+mn-ea"/>
                <a:cs typeface="Arial" charset="0"/>
              </a:defRPr>
            </a:lvl5pPr>
          </a:lstStyle>
          <a:p>
            <a:pPr lvl="0">
              <a:spcBef>
                <a:spcPct val="0"/>
              </a:spcBef>
            </a:pPr>
            <a:r>
              <a:rPr lang="en-US"/>
              <a:t>Subtitle</a:t>
            </a:r>
            <a:endParaRPr lang="en-GB"/>
          </a:p>
        </p:txBody>
      </p:sp>
    </p:spTree>
    <p:extLst>
      <p:ext uri="{BB962C8B-B14F-4D97-AF65-F5344CB8AC3E}">
        <p14:creationId xmlns:p14="http://schemas.microsoft.com/office/powerpoint/2010/main" val="35884534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1"/>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 imgW="360" imgH="360" progId="TCLayout.ActiveDocument.1">
                  <p:embed/>
                </p:oleObj>
              </mc:Choice>
              <mc:Fallback>
                <p:oleObj name="think-cell Slide" r:id="rId3" imgW="360" imgH="360" progId="TCLayout.ActiveDocument.1">
                  <p:embed/>
                  <p:pic>
                    <p:nvPicPr>
                      <p:cNvPr id="6" name="Object 5" hidde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a:xfrm>
            <a:off x="579967" y="197161"/>
            <a:ext cx="9763136" cy="831850"/>
          </a:xfrm>
        </p:spPr>
        <p:txBody>
          <a:bodyPr/>
          <a:lstStyle>
            <a:lvl1pPr>
              <a:defRPr/>
            </a:lvl1pPr>
          </a:lstStyle>
          <a:p>
            <a:r>
              <a:rPr lang="en-US"/>
              <a:t>Slide title</a:t>
            </a:r>
            <a:endParaRPr lang="en-GB"/>
          </a:p>
        </p:txBody>
      </p:sp>
      <p:sp>
        <p:nvSpPr>
          <p:cNvPr id="5" name="Text Placeholder 4"/>
          <p:cNvSpPr>
            <a:spLocks noGrp="1"/>
          </p:cNvSpPr>
          <p:nvPr>
            <p:ph type="body" sz="quarter" idx="10" hasCustomPrompt="1"/>
          </p:nvPr>
        </p:nvSpPr>
        <p:spPr>
          <a:xfrm>
            <a:off x="579987" y="1509714"/>
            <a:ext cx="11032068" cy="4613275"/>
          </a:xfrm>
        </p:spPr>
        <p:txBody>
          <a:bodyPr/>
          <a:lstStyle>
            <a:lvl1pPr>
              <a:defRPr baseline="0"/>
            </a:lvl1pPr>
          </a:lstStyle>
          <a:p>
            <a:pPr lvl="0"/>
            <a:r>
              <a:rPr lang="en-US"/>
              <a:t>Body text</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0780327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80005" y="828575"/>
            <a:ext cx="11208625" cy="627864"/>
          </a:xfrm>
        </p:spPr>
        <p:txBody>
          <a:bodyPr/>
          <a:lstStyle>
            <a:lvl1pPr>
              <a:defRPr lang="en-US" sz="3315" dirty="0"/>
            </a:lvl1pPr>
          </a:lstStyle>
          <a:p>
            <a:r>
              <a:rPr lang="en-US"/>
              <a:t>Click to edit Master title style</a:t>
            </a:r>
          </a:p>
        </p:txBody>
      </p:sp>
      <p:sp>
        <p:nvSpPr>
          <p:cNvPr id="3" name="Content Placeholder 2"/>
          <p:cNvSpPr>
            <a:spLocks noGrp="1"/>
          </p:cNvSpPr>
          <p:nvPr>
            <p:ph sz="half" idx="1"/>
          </p:nvPr>
        </p:nvSpPr>
        <p:spPr>
          <a:xfrm>
            <a:off x="480000" y="1799999"/>
            <a:ext cx="5496000" cy="4608000"/>
          </a:xfrm>
        </p:spPr>
        <p:txBody>
          <a:bodyPr/>
          <a:lstStyle>
            <a:lvl1pPr>
              <a:defRPr lang="en-US" sz="1950" dirty="0" smtClean="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197600" y="1799999"/>
            <a:ext cx="5496000" cy="4608000"/>
          </a:xfrm>
        </p:spPr>
        <p:txBody>
          <a:bodyPr/>
          <a:lstStyle>
            <a:lvl1pPr>
              <a:defRPr sz="1950" baseline="0"/>
            </a:lvl1pPr>
            <a:lvl2pPr>
              <a:defRPr sz="1950">
                <a:solidFill>
                  <a:srgbClr val="E30514"/>
                </a:solidFill>
              </a:defRPr>
            </a:lvl2pPr>
            <a:lvl3pPr>
              <a:defRPr sz="1950"/>
            </a:lvl3pPr>
            <a:lvl4pPr>
              <a:defRPr sz="1950"/>
            </a:lvl4pPr>
            <a:lvl5pPr>
              <a:defRPr sz="1950"/>
            </a:lvl5pPr>
            <a:lvl6pPr>
              <a:defRPr sz="1755"/>
            </a:lvl6pPr>
            <a:lvl7pPr>
              <a:defRPr sz="1755"/>
            </a:lvl7pPr>
            <a:lvl8pPr>
              <a:defRPr sz="1755"/>
            </a:lvl8pPr>
            <a:lvl9pPr>
              <a:defRPr sz="1755"/>
            </a:lvl9pPr>
          </a:lstStyle>
          <a:p>
            <a:pPr lvl="0"/>
            <a:r>
              <a:rPr lang="en-GB"/>
              <a:t>Click to add copy or image</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11"/>
          </p:nvPr>
        </p:nvSpPr>
        <p:spPr/>
        <p:txBody>
          <a:bodyPr/>
          <a:lstStyle>
            <a:lvl1pPr>
              <a:defRPr sz="1024"/>
            </a:lvl1pPr>
          </a:lstStyle>
          <a:p>
            <a:endParaRPr lang="en-US"/>
          </a:p>
        </p:txBody>
      </p:sp>
      <p:sp>
        <p:nvSpPr>
          <p:cNvPr id="7" name="Slide Number Placeholder 6"/>
          <p:cNvSpPr>
            <a:spLocks noGrp="1"/>
          </p:cNvSpPr>
          <p:nvPr>
            <p:ph type="sldNum" sz="quarter" idx="12"/>
          </p:nvPr>
        </p:nvSpPr>
        <p:spPr/>
        <p:txBody>
          <a:bodyPr/>
          <a:lstStyle/>
          <a:p>
            <a:endParaRPr lang="en-US"/>
          </a:p>
        </p:txBody>
      </p:sp>
      <p:pic>
        <p:nvPicPr>
          <p:cNvPr id="9" name="Picture 8" descr="logosmall600.png">
            <a:extLst>
              <a:ext uri="{FF2B5EF4-FFF2-40B4-BE49-F238E27FC236}">
                <a16:creationId xmlns:a16="http://schemas.microsoft.com/office/drawing/2014/main" id="{7EA12A54-0E00-4FBA-AC7D-FEC9D944185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3613" y="379120"/>
            <a:ext cx="1543066" cy="408431"/>
          </a:xfrm>
          <a:prstGeom prst="rect">
            <a:avLst/>
          </a:prstGeom>
        </p:spPr>
      </p:pic>
    </p:spTree>
    <p:extLst>
      <p:ext uri="{BB962C8B-B14F-4D97-AF65-F5344CB8AC3E}">
        <p14:creationId xmlns:p14="http://schemas.microsoft.com/office/powerpoint/2010/main" val="946497630"/>
      </p:ext>
    </p:extLst>
  </p:cSld>
  <p:clrMapOvr>
    <a:masterClrMapping/>
  </p:clrMapOvr>
  <mc:AlternateContent xmlns:mc="http://schemas.openxmlformats.org/markup-compatibility/2006" xmlns:p14="http://schemas.microsoft.com/office/powerpoint/2010/main">
    <mc:Choice Requires="p14">
      <p:transition spd="slow" p14:dur="1125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Horizontal box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1220" y="246159"/>
            <a:ext cx="9969231" cy="833998"/>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defRPr lang="en-GB" dirty="0"/>
            </a:lvl1pPr>
          </a:lstStyle>
          <a:p>
            <a:pPr lvl="0"/>
            <a:r>
              <a:rPr lang="en-US"/>
              <a:t>Narrative title style (no more than two lines long)</a:t>
            </a:r>
            <a:endParaRPr lang="en-GB"/>
          </a:p>
        </p:txBody>
      </p:sp>
      <p:sp>
        <p:nvSpPr>
          <p:cNvPr id="21" name="Text Placeholder 20"/>
          <p:cNvSpPr>
            <a:spLocks noGrp="1"/>
          </p:cNvSpPr>
          <p:nvPr>
            <p:ph type="body" sz="quarter" idx="10" hasCustomPrompt="1"/>
          </p:nvPr>
        </p:nvSpPr>
        <p:spPr>
          <a:xfrm>
            <a:off x="2639615" y="3210391"/>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5" name="Text Placeholder 2"/>
          <p:cNvSpPr>
            <a:spLocks noGrp="1"/>
          </p:cNvSpPr>
          <p:nvPr>
            <p:ph type="body" idx="1" hasCustomPrompt="1"/>
          </p:nvPr>
        </p:nvSpPr>
        <p:spPr>
          <a:xfrm>
            <a:off x="579966" y="1568496"/>
            <a:ext cx="1971024" cy="1393065"/>
          </a:xfrm>
          <a:prstGeom prst="rect">
            <a:avLst/>
          </a:prstGeom>
          <a:solidFill>
            <a:schemeClr val="accent4"/>
          </a:solidFill>
          <a:ln>
            <a:noFill/>
          </a:ln>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1</a:t>
            </a:r>
          </a:p>
        </p:txBody>
      </p:sp>
      <p:sp>
        <p:nvSpPr>
          <p:cNvPr id="12" name="Text Placeholder 20"/>
          <p:cNvSpPr>
            <a:spLocks noGrp="1"/>
          </p:cNvSpPr>
          <p:nvPr>
            <p:ph type="body" sz="quarter" idx="14" hasCustomPrompt="1"/>
          </p:nvPr>
        </p:nvSpPr>
        <p:spPr>
          <a:xfrm>
            <a:off x="2639615" y="1568496"/>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8" name="Text Placeholder 2"/>
          <p:cNvSpPr>
            <a:spLocks noGrp="1"/>
          </p:cNvSpPr>
          <p:nvPr>
            <p:ph type="body" idx="15" hasCustomPrompt="1"/>
          </p:nvPr>
        </p:nvSpPr>
        <p:spPr>
          <a:xfrm>
            <a:off x="579966" y="3210391"/>
            <a:ext cx="1971024" cy="1393065"/>
          </a:xfrm>
          <a:prstGeom prst="rect">
            <a:avLst/>
          </a:prstGeom>
          <a:solidFill>
            <a:schemeClr val="accent4"/>
          </a:solidFill>
        </p:spPr>
        <p:txBody>
          <a:bodyPr lIns="72000" rIns="72000" anchor="ctr"/>
          <a:lstStyle>
            <a:lvl1pPr marL="0" indent="0" algn="ctr">
              <a:spcBef>
                <a:spcPts val="0"/>
              </a:spcBef>
              <a:buNone/>
              <a:defRPr sz="1600" b="1" u="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2</a:t>
            </a:r>
          </a:p>
        </p:txBody>
      </p:sp>
      <p:sp>
        <p:nvSpPr>
          <p:cNvPr id="11" name="Text Placeholder 20"/>
          <p:cNvSpPr>
            <a:spLocks noGrp="1"/>
          </p:cNvSpPr>
          <p:nvPr>
            <p:ph type="body" sz="quarter" idx="18" hasCustomPrompt="1"/>
          </p:nvPr>
        </p:nvSpPr>
        <p:spPr>
          <a:xfrm>
            <a:off x="2639615" y="4852288"/>
            <a:ext cx="8730389" cy="1393065"/>
          </a:xfrm>
          <a:prstGeom prst="rect">
            <a:avLst/>
          </a:prstGeom>
        </p:spPr>
        <p:txBody>
          <a:bodyPr anchor="ctr"/>
          <a:lstStyle>
            <a:lvl1pPr marL="0" indent="0">
              <a:buFont typeface="Arial" panose="020B0604020202020204" pitchFamily="34" charset="0"/>
              <a:buNone/>
              <a:defRPr sz="1400" b="1"/>
            </a:lvl1pPr>
            <a:lvl2pPr marL="360363" indent="-184150">
              <a:buFont typeface="Arial" panose="020B0604020202020204" pitchFamily="34" charset="0"/>
              <a:buChar char="•"/>
              <a:defRPr sz="1400"/>
            </a:lvl2pPr>
            <a:lvl3pPr marL="720725" indent="-277813">
              <a:buFont typeface="Arial" panose="020B0604020202020204" pitchFamily="34" charset="0"/>
              <a:buChar char="•"/>
              <a:defRPr sz="1400" baseline="0"/>
            </a:lvl3pPr>
          </a:lstStyle>
          <a:p>
            <a:pPr lvl="0"/>
            <a:r>
              <a:rPr lang="en-US"/>
              <a:t>Text box (click to edit content)</a:t>
            </a:r>
          </a:p>
          <a:p>
            <a:pPr lvl="1"/>
            <a:r>
              <a:rPr lang="en-US"/>
              <a:t>First level bullet</a:t>
            </a:r>
          </a:p>
          <a:p>
            <a:pPr lvl="2"/>
            <a:r>
              <a:rPr lang="en-US"/>
              <a:t>Second level bullet</a:t>
            </a:r>
          </a:p>
        </p:txBody>
      </p:sp>
      <p:sp>
        <p:nvSpPr>
          <p:cNvPr id="13" name="Text Placeholder 2"/>
          <p:cNvSpPr>
            <a:spLocks noGrp="1"/>
          </p:cNvSpPr>
          <p:nvPr>
            <p:ph type="body" idx="19" hasCustomPrompt="1"/>
          </p:nvPr>
        </p:nvSpPr>
        <p:spPr>
          <a:xfrm>
            <a:off x="579966" y="4852288"/>
            <a:ext cx="1971024" cy="1393065"/>
          </a:xfrm>
          <a:prstGeom prst="rect">
            <a:avLst/>
          </a:prstGeom>
          <a:solidFill>
            <a:schemeClr val="accent4"/>
          </a:solidFill>
        </p:spPr>
        <p:txBody>
          <a:bodyPr lIns="72000" rIns="72000" anchor="ctr"/>
          <a:lstStyle>
            <a:lvl1pPr marL="0" indent="0" algn="ctr">
              <a:spcBef>
                <a:spcPts val="0"/>
              </a:spcBef>
              <a:buNone/>
              <a:defRPr sz="1600" b="1" u="none">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Box 3</a:t>
            </a:r>
          </a:p>
        </p:txBody>
      </p:sp>
    </p:spTree>
    <p:extLst>
      <p:ext uri="{BB962C8B-B14F-4D97-AF65-F5344CB8AC3E}">
        <p14:creationId xmlns:p14="http://schemas.microsoft.com/office/powerpoint/2010/main" val="2749435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userDrawn="1">
  <p:cSld name="3_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Date</a:t>
            </a:r>
          </a:p>
        </p:txBody>
      </p:sp>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4097309" y="5792942"/>
            <a:ext cx="3997382"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GB" sz="180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554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slide" type="title">
  <p:cSld name="2_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224373637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rmAutofit/>
          </a:bodyPr>
          <a:lstStyle>
            <a:lvl1pPr marL="609585" lvl="0" indent="-457189">
              <a:spcBef>
                <a:spcPts val="0"/>
              </a:spcBef>
              <a:spcAft>
                <a:spcPts val="0"/>
              </a:spcAft>
              <a:buSzPts val="1800"/>
              <a:buChar char="●"/>
              <a:defRPr/>
            </a:lvl1pPr>
            <a:lvl2pPr marL="1219170" lvl="1" indent="-423323">
              <a:spcBef>
                <a:spcPts val="0"/>
              </a:spcBef>
              <a:spcAft>
                <a:spcPts val="0"/>
              </a:spcAft>
              <a:buSzPts val="1400"/>
              <a:buChar char="○"/>
              <a:defRPr/>
            </a:lvl2pPr>
            <a:lvl3pPr marL="1828754" lvl="2" indent="-423323">
              <a:spcBef>
                <a:spcPts val="0"/>
              </a:spcBef>
              <a:spcAft>
                <a:spcPts val="0"/>
              </a:spcAft>
              <a:buSzPts val="1400"/>
              <a:buChar char="■"/>
              <a:defRPr/>
            </a:lvl3pPr>
            <a:lvl4pPr marL="2438339" lvl="3" indent="-423323">
              <a:spcBef>
                <a:spcPts val="0"/>
              </a:spcBef>
              <a:spcAft>
                <a:spcPts val="0"/>
              </a:spcAft>
              <a:buSzPts val="1400"/>
              <a:buChar char="●"/>
              <a:defRPr/>
            </a:lvl4pPr>
            <a:lvl5pPr marL="3047924" lvl="4" indent="-423323">
              <a:spcBef>
                <a:spcPts val="0"/>
              </a:spcBef>
              <a:spcAft>
                <a:spcPts val="0"/>
              </a:spcAft>
              <a:buSzPts val="1400"/>
              <a:buChar char="○"/>
              <a:defRPr/>
            </a:lvl5pPr>
            <a:lvl6pPr marL="3657509" lvl="5" indent="-423323">
              <a:spcBef>
                <a:spcPts val="0"/>
              </a:spcBef>
              <a:spcAft>
                <a:spcPts val="0"/>
              </a:spcAft>
              <a:buSzPts val="1400"/>
              <a:buChar char="■"/>
              <a:defRPr/>
            </a:lvl6pPr>
            <a:lvl7pPr marL="4267093" lvl="6" indent="-423323">
              <a:spcBef>
                <a:spcPts val="0"/>
              </a:spcBef>
              <a:spcAft>
                <a:spcPts val="0"/>
              </a:spcAft>
              <a:buSzPts val="1400"/>
              <a:buChar char="●"/>
              <a:defRPr/>
            </a:lvl7pPr>
            <a:lvl8pPr marL="4876678" lvl="7" indent="-423323">
              <a:spcBef>
                <a:spcPts val="0"/>
              </a:spcBef>
              <a:spcAft>
                <a:spcPts val="0"/>
              </a:spcAft>
              <a:buSzPts val="1400"/>
              <a:buChar char="○"/>
              <a:defRPr/>
            </a:lvl8pPr>
            <a:lvl9pPr marL="5486263" lvl="8" indent="-423323">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GB" smtClean="0"/>
              <a:pPr algn="r"/>
              <a:t>‹#›</a:t>
            </a:fld>
            <a:endParaRPr lang="en-GB"/>
          </a:p>
        </p:txBody>
      </p:sp>
    </p:spTree>
    <p:extLst>
      <p:ext uri="{BB962C8B-B14F-4D97-AF65-F5344CB8AC3E}">
        <p14:creationId xmlns:p14="http://schemas.microsoft.com/office/powerpoint/2010/main" val="349668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a:t>Headline over a number of lines,</a:t>
            </a:r>
            <a:br>
              <a:rPr lang="en-GB"/>
            </a:br>
            <a:r>
              <a:rPr lang="en-GB"/>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White tex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37A4-8469-451A-9ED9-76141DC84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A1C064-6E36-4DD3-824B-70C552284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F6609D-7081-469E-ADAE-6413B5A24FC5}"/>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07FC3381-97DB-411C-9A7F-E163223E5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73F87-85F6-4A0E-A6AB-8BDC3965A25E}"/>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263709567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White text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281D-046F-424F-9C64-752226A82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FEA25D-7566-459F-89E0-DD286E71F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6B7E6-6C26-421F-9EF2-BA74434A7D61}"/>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4878119C-3C94-4ED3-8A00-F2BEEF4C3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355EA-74E3-432B-9AFA-C1417736FD7D}"/>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325897859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White text tit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lvl1pPr>
              <a:defRPr>
                <a:solidFill>
                  <a:schemeClr val="bg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lvl1pPr>
              <a:defRPr>
                <a:solidFill>
                  <a:schemeClr val="bg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11617423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1_White text title2">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EAEB7B-BE80-4FBD-8012-45F7183ED3C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effectLst>
                  <a:outerShdw blurRad="50800" dist="50800" dir="5400000" algn="ctr" rotWithShape="0">
                    <a:schemeClr val="accent2"/>
                  </a:outerShdw>
                </a:effectLs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lvl1pPr>
              <a:defRPr>
                <a:solidFill>
                  <a:schemeClr val="bg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lvl1pPr>
              <a:defRPr>
                <a:solidFill>
                  <a:schemeClr val="bg1"/>
                </a:solidFill>
              </a:defRPr>
            </a:lvl1p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lvl1pPr>
              <a:defRPr>
                <a:solidFill>
                  <a:schemeClr val="bg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123349670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White text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BED-9E37-4EF5-B1CE-E1D8AFB30B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A2D5F-F88C-4465-90C5-2FFBE0405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FDD0C8-2557-48B1-AB83-768EB1C9FC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5FFA04-744B-404C-9357-2BDE5540FF8E}"/>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6" name="Footer Placeholder 5">
            <a:extLst>
              <a:ext uri="{FF2B5EF4-FFF2-40B4-BE49-F238E27FC236}">
                <a16:creationId xmlns:a16="http://schemas.microsoft.com/office/drawing/2014/main" id="{606577CA-2818-4DB9-AE25-3E7ACA625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8F537-317C-433A-8E3B-C8B1B8D8018F}"/>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173516093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Black tex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37A4-8469-451A-9ED9-76141DC84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A1C064-6E36-4DD3-824B-70C552284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F6609D-7081-469E-ADAE-6413B5A24FC5}"/>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07FC3381-97DB-411C-9A7F-E163223E5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73F87-85F6-4A0E-A6AB-8BDC3965A25E}"/>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183886226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Black text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281D-046F-424F-9C64-752226A82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FEA25D-7566-459F-89E0-DD286E71FDB7}"/>
              </a:ext>
            </a:extLst>
          </p:cNvPr>
          <p:cNvSpPr>
            <a:spLocks noGrp="1"/>
          </p:cNvSpPr>
          <p:nvPr>
            <p:ph idx="1"/>
          </p:nvPr>
        </p:nvSpPr>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6B7E6-6C26-421F-9EF2-BA74434A7D61}"/>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4878119C-3C94-4ED3-8A00-F2BEEF4C3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355EA-74E3-432B-9AFA-C1417736FD7D}"/>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285638092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Black text tit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108859050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Black text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BED-9E37-4EF5-B1CE-E1D8AFB30B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A2D5F-F88C-4465-90C5-2FFBE040546B}"/>
              </a:ext>
            </a:extLst>
          </p:cNvPr>
          <p:cNvSpPr>
            <a:spLocks noGrp="1"/>
          </p:cNvSpPr>
          <p:nvPr>
            <p:ph sz="half" idx="1"/>
          </p:nvPr>
        </p:nvSpPr>
        <p:spPr>
          <a:xfrm>
            <a:off x="838200" y="1825625"/>
            <a:ext cx="5181600" cy="435133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FDD0C8-2557-48B1-AB83-768EB1C9FCFE}"/>
              </a:ext>
            </a:extLst>
          </p:cNvPr>
          <p:cNvSpPr>
            <a:spLocks noGrp="1"/>
          </p:cNvSpPr>
          <p:nvPr>
            <p:ph sz="half" idx="2"/>
          </p:nvPr>
        </p:nvSpPr>
        <p:spPr>
          <a:xfrm>
            <a:off x="6172200" y="1825625"/>
            <a:ext cx="5181600" cy="4351338"/>
          </a:xfrm>
        </p:spPr>
        <p:txBody>
          <a:bodyPr/>
          <a:lstStyle>
            <a:lvl1pPr>
              <a:buClr>
                <a:schemeClr val="accent2"/>
              </a:buClr>
              <a:defRPr/>
            </a:lvl1pPr>
            <a:lvl2pPr>
              <a:buClr>
                <a:schemeClr val="accent2"/>
              </a:buClr>
              <a:defRPr/>
            </a:lvl2pPr>
            <a:lvl3pPr>
              <a:buClr>
                <a:schemeClr val="accent2"/>
              </a:buClr>
              <a:defRPr/>
            </a:lvl3pPr>
            <a:lvl4pPr>
              <a:buClr>
                <a:schemeClr val="accent2"/>
              </a:buClr>
              <a:defRPr/>
            </a:lvl4pPr>
            <a:lvl5pPr>
              <a:buClr>
                <a:schemeClr val="accent2"/>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5FFA04-744B-404C-9357-2BDE5540FF8E}"/>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6" name="Footer Placeholder 5">
            <a:extLst>
              <a:ext uri="{FF2B5EF4-FFF2-40B4-BE49-F238E27FC236}">
                <a16:creationId xmlns:a16="http://schemas.microsoft.com/office/drawing/2014/main" id="{606577CA-2818-4DB9-AE25-3E7ACA625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8F537-317C-433A-8E3B-C8B1B8D8018F}"/>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1168902476"/>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White text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37A4-8469-451A-9ED9-76141DC84A2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1A1C064-6E36-4DD3-824B-70C5522847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FF6609D-7081-469E-ADAE-6413B5A24FC5}"/>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07FC3381-97DB-411C-9A7F-E163223E5D9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B273F87-85F6-4A0E-A6AB-8BDC3965A25E}"/>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415850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White text gener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D281D-046F-424F-9C64-752226A8214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3FEA25D-7566-459F-89E0-DD286E71FDB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16B7E6-6C26-421F-9EF2-BA74434A7D61}"/>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4878119C-3C94-4ED3-8A00-F2BEEF4C35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19355EA-74E3-432B-9AFA-C1417736FD7D}"/>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254199637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White text title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313853432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1_White text title2">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8086C05-65FE-4A75-8702-263E940BED0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9F619C38-F3F2-4BC9-8253-CC561F809D0B}"/>
              </a:ext>
            </a:extLst>
          </p:cNvPr>
          <p:cNvSpPr>
            <a:spLocks noGrp="1"/>
          </p:cNvSpPr>
          <p:nvPr>
            <p:ph type="title"/>
          </p:nvPr>
        </p:nvSpPr>
        <p:spPr>
          <a:xfrm>
            <a:off x="831850" y="1709738"/>
            <a:ext cx="10515600" cy="2852737"/>
          </a:xfrm>
        </p:spPr>
        <p:txBody>
          <a:bodyPr anchor="b"/>
          <a:lstStyle>
            <a:lvl1pPr>
              <a:defRPr sz="6000">
                <a:effectLst>
                  <a:outerShdw blurRad="50800" dist="50800" dir="5400000" algn="ctr" rotWithShape="0">
                    <a:schemeClr val="accent1"/>
                  </a:outerShdw>
                </a:effectLst>
              </a:defRPr>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76EFBE9-8211-4B2A-8053-7AA4A0B2FA2B}"/>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C49C431-5230-4A1E-866A-4BD9F71A14DC}"/>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5" name="Footer Placeholder 4">
            <a:extLst>
              <a:ext uri="{FF2B5EF4-FFF2-40B4-BE49-F238E27FC236}">
                <a16:creationId xmlns:a16="http://schemas.microsoft.com/office/drawing/2014/main" id="{C6FBC44F-2162-4405-A2C2-50BF9FB477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71DFEB7-2804-4DBD-AE6E-9F2AA76B2615}"/>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92077796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White text spli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2EBED-9E37-4EF5-B1CE-E1D8AFB30B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ABA2D5F-F88C-4465-90C5-2FFBE04054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AFDD0C8-2557-48B1-AB83-768EB1C9FCF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5FFA04-744B-404C-9357-2BDE5540FF8E}"/>
              </a:ext>
            </a:extLst>
          </p:cNvPr>
          <p:cNvSpPr>
            <a:spLocks noGrp="1"/>
          </p:cNvSpPr>
          <p:nvPr>
            <p:ph type="dt" sz="half" idx="10"/>
          </p:nvPr>
        </p:nvSpPr>
        <p:spPr/>
        <p:txBody>
          <a:bodyPr/>
          <a:lstStyle/>
          <a:p>
            <a:fld id="{5AB2D348-4AFA-4CB3-ACA9-64DB3B54419E}" type="datetimeFigureOut">
              <a:rPr lang="en-GB" smtClean="0"/>
              <a:t>12/10/2023</a:t>
            </a:fld>
            <a:endParaRPr lang="en-GB"/>
          </a:p>
        </p:txBody>
      </p:sp>
      <p:sp>
        <p:nvSpPr>
          <p:cNvPr id="6" name="Footer Placeholder 5">
            <a:extLst>
              <a:ext uri="{FF2B5EF4-FFF2-40B4-BE49-F238E27FC236}">
                <a16:creationId xmlns:a16="http://schemas.microsoft.com/office/drawing/2014/main" id="{606577CA-2818-4DB9-AE25-3E7ACA6258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D8F537-317C-433A-8E3B-C8B1B8D8018F}"/>
              </a:ext>
            </a:extLst>
          </p:cNvPr>
          <p:cNvSpPr>
            <a:spLocks noGrp="1"/>
          </p:cNvSpPr>
          <p:nvPr>
            <p:ph type="sldNum" sz="quarter" idx="12"/>
          </p:nvPr>
        </p:nvSpPr>
        <p:spPr/>
        <p:txBody>
          <a:bodyPr/>
          <a:lstStyle/>
          <a:p>
            <a:fld id="{50328316-8BF3-4B79-9393-44A47358F55A}" type="slidenum">
              <a:rPr lang="en-GB" smtClean="0"/>
              <a:t>‹#›</a:t>
            </a:fld>
            <a:endParaRPr lang="en-GB"/>
          </a:p>
        </p:txBody>
      </p:sp>
    </p:spTree>
    <p:extLst>
      <p:ext uri="{BB962C8B-B14F-4D97-AF65-F5344CB8AC3E}">
        <p14:creationId xmlns:p14="http://schemas.microsoft.com/office/powerpoint/2010/main" val="9734245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33" Type="http://schemas.openxmlformats.org/officeDocument/2006/relationships/image" Target="../media/image20.jpeg"/><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theme" Target="../theme/theme2.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32" Type="http://schemas.openxmlformats.org/officeDocument/2006/relationships/image" Target="../media/image19.emf"/><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slideLayout" Target="../slideLayouts/slideLayout54.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31" Type="http://schemas.openxmlformats.org/officeDocument/2006/relationships/oleObject" Target="../embeddings/oleObject1.bin"/><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 Id="rId30" Type="http://schemas.openxmlformats.org/officeDocument/2006/relationships/tags" Target="../tags/tag1.xml"/><Relationship Id="rId8"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26" Type="http://schemas.openxmlformats.org/officeDocument/2006/relationships/theme" Target="../theme/theme3.xml"/><Relationship Id="rId3" Type="http://schemas.openxmlformats.org/officeDocument/2006/relationships/slideLayout" Target="../slideLayouts/slideLayout57.xml"/><Relationship Id="rId21" Type="http://schemas.openxmlformats.org/officeDocument/2006/relationships/slideLayout" Target="../slideLayouts/slideLayout75.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5" Type="http://schemas.openxmlformats.org/officeDocument/2006/relationships/slideLayout" Target="../slideLayouts/slideLayout79.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slideLayout" Target="../slideLayouts/slideLayout74.xml"/><Relationship Id="rId29" Type="http://schemas.openxmlformats.org/officeDocument/2006/relationships/image" Target="../media/image19.emf"/><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24" Type="http://schemas.openxmlformats.org/officeDocument/2006/relationships/slideLayout" Target="../slideLayouts/slideLayout78.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23" Type="http://schemas.openxmlformats.org/officeDocument/2006/relationships/slideLayout" Target="../slideLayouts/slideLayout77.xml"/><Relationship Id="rId28" Type="http://schemas.openxmlformats.org/officeDocument/2006/relationships/oleObject" Target="../embeddings/oleObject12.bin"/><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 Id="rId22" Type="http://schemas.openxmlformats.org/officeDocument/2006/relationships/slideLayout" Target="../slideLayouts/slideLayout76.xml"/><Relationship Id="rId27" Type="http://schemas.openxmlformats.org/officeDocument/2006/relationships/tags" Target="../tags/tag12.xml"/><Relationship Id="rId30" Type="http://schemas.openxmlformats.org/officeDocument/2006/relationships/image" Target="../media/image20.jpeg"/></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82.xml"/><Relationship Id="rId7" Type="http://schemas.openxmlformats.org/officeDocument/2006/relationships/image" Target="../media/image25.png"/><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theme" Target="../theme/theme4.xml"/><Relationship Id="rId5" Type="http://schemas.openxmlformats.org/officeDocument/2006/relationships/slideLayout" Target="../slideLayouts/slideLayout84.xml"/><Relationship Id="rId4" Type="http://schemas.openxmlformats.org/officeDocument/2006/relationships/slideLayout" Target="../slideLayouts/slideLayout8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87.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image" Target="../media/image26.png"/><Relationship Id="rId5" Type="http://schemas.openxmlformats.org/officeDocument/2006/relationships/theme" Target="../theme/theme5.xml"/><Relationship Id="rId4" Type="http://schemas.openxmlformats.org/officeDocument/2006/relationships/slideLayout" Target="../slideLayouts/slideLayout8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91.xml"/><Relationship Id="rId7" Type="http://schemas.openxmlformats.org/officeDocument/2006/relationships/image" Target="../media/image27.png"/><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theme" Target="../theme/theme6.xml"/><Relationship Id="rId5" Type="http://schemas.openxmlformats.org/officeDocument/2006/relationships/slideLayout" Target="../slideLayouts/slideLayout93.xml"/><Relationship Id="rId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12/10/2023</a:t>
            </a:fld>
            <a:endParaRPr lang="en-GB"/>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785" r:id="rId2"/>
    <p:sldLayoutId id="2147483833" r:id="rId3"/>
    <p:sldLayoutId id="2147483834" r:id="rId4"/>
    <p:sldLayoutId id="2147483826" r:id="rId5"/>
    <p:sldLayoutId id="2147483931" r:id="rId6"/>
    <p:sldLayoutId id="2147483827" r:id="rId7"/>
    <p:sldLayoutId id="2147483818" r:id="rId8"/>
    <p:sldLayoutId id="2147483813" r:id="rId9"/>
    <p:sldLayoutId id="2147483814" r:id="rId10"/>
    <p:sldLayoutId id="2147483815" r:id="rId11"/>
    <p:sldLayoutId id="2147483719" r:id="rId12"/>
    <p:sldLayoutId id="2147483938" r:id="rId13"/>
    <p:sldLayoutId id="2147483939" r:id="rId14"/>
    <p:sldLayoutId id="2147483933" r:id="rId15"/>
    <p:sldLayoutId id="2147483824" r:id="rId16"/>
    <p:sldLayoutId id="2147483926" r:id="rId17"/>
    <p:sldLayoutId id="2147483927" r:id="rId18"/>
    <p:sldLayoutId id="2147483929" r:id="rId19"/>
    <p:sldLayoutId id="2147483928" r:id="rId20"/>
    <p:sldLayoutId id="2147483930" r:id="rId21"/>
    <p:sldLayoutId id="2147483924" r:id="rId22"/>
    <p:sldLayoutId id="2147483940" r:id="rId23"/>
    <p:sldLayoutId id="2147483934" r:id="rId24"/>
    <p:sldLayoutId id="2147483937" r:id="rId25"/>
    <p:sldLayoutId id="2147483825" r:id="rId2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30"/>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31" imgW="360" imgH="360" progId="TCLayout.ActiveDocument.1">
                  <p:embed/>
                </p:oleObj>
              </mc:Choice>
              <mc:Fallback>
                <p:oleObj name="think-cell Slide" r:id="rId31" imgW="360" imgH="360" progId="TCLayout.ActiveDocument.1">
                  <p:embed/>
                  <p:pic>
                    <p:nvPicPr>
                      <p:cNvPr id="16" name="Object 15" hidden="1"/>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256430" y="226818"/>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256411" y="1573019"/>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0"/>
            <a:ext cx="704389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0" y="6372537"/>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1"/>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pic>
        <p:nvPicPr>
          <p:cNvPr id="10" name="Picture 9" descr="A picture containing clipart&#10;&#10;Description generated with very high confidence">
            <a:extLst>
              <a:ext uri="{FF2B5EF4-FFF2-40B4-BE49-F238E27FC236}">
                <a16:creationId xmlns:a16="http://schemas.microsoft.com/office/drawing/2014/main" id="{E31986C7-9B56-4580-AF57-AEEC87A29E2D}"/>
              </a:ext>
            </a:extLst>
          </p:cNvPr>
          <p:cNvPicPr>
            <a:picLocks noChangeAspect="1"/>
          </p:cNvPicPr>
          <p:nvPr userDrawn="1"/>
        </p:nvPicPr>
        <p:blipFill>
          <a:blip r:embed="rId33"/>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707596832"/>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 id="2147483948" r:id="rId7"/>
    <p:sldLayoutId id="2147483949" r:id="rId8"/>
    <p:sldLayoutId id="2147483950" r:id="rId9"/>
    <p:sldLayoutId id="2147483951" r:id="rId10"/>
    <p:sldLayoutId id="2147483952" r:id="rId11"/>
    <p:sldLayoutId id="2147483953" r:id="rId12"/>
    <p:sldLayoutId id="2147483954" r:id="rId13"/>
    <p:sldLayoutId id="2147483955" r:id="rId14"/>
    <p:sldLayoutId id="2147483956" r:id="rId15"/>
    <p:sldLayoutId id="2147483957" r:id="rId16"/>
    <p:sldLayoutId id="2147483958" r:id="rId17"/>
    <p:sldLayoutId id="2147483959" r:id="rId18"/>
    <p:sldLayoutId id="2147483960" r:id="rId19"/>
    <p:sldLayoutId id="2147483961" r:id="rId20"/>
    <p:sldLayoutId id="2147483962" r:id="rId21"/>
    <p:sldLayoutId id="2147483966" r:id="rId22"/>
    <p:sldLayoutId id="2147483968" r:id="rId23"/>
    <p:sldLayoutId id="2147483970" r:id="rId24"/>
    <p:sldLayoutId id="2147483971" r:id="rId25"/>
    <p:sldLayoutId id="2147483972" r:id="rId26"/>
    <p:sldLayoutId id="2147484022" r:id="rId27"/>
    <p:sldLayoutId id="2147484023" r:id="rId28"/>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16" name="Object 15" hidden="1"/>
          <p:cNvGraphicFramePr>
            <a:graphicFrameLocks noChangeAspect="1"/>
          </p:cNvGraphicFramePr>
          <p:nvPr>
            <p:custDataLst>
              <p:tags r:id="rId27"/>
            </p:custDataLst>
          </p:nvPr>
        </p:nvGraphicFramePr>
        <p:xfrm>
          <a:off x="1972" y="1593"/>
          <a:ext cx="1953" cy="1587"/>
        </p:xfrm>
        <a:graphic>
          <a:graphicData uri="http://schemas.openxmlformats.org/presentationml/2006/ole">
            <mc:AlternateContent xmlns:mc="http://schemas.openxmlformats.org/markup-compatibility/2006">
              <mc:Choice xmlns:v="urn:schemas-microsoft-com:vml" Requires="v">
                <p:oleObj name="think-cell Slide" r:id="rId28" imgW="360" imgH="360" progId="TCLayout.ActiveDocument.1">
                  <p:embed/>
                </p:oleObj>
              </mc:Choice>
              <mc:Fallback>
                <p:oleObj name="think-cell Slide" r:id="rId28" imgW="360" imgH="360" progId="TCLayout.ActiveDocument.1">
                  <p:embed/>
                  <p:pic>
                    <p:nvPicPr>
                      <p:cNvPr id="16" name="Object 15" hidden="1"/>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1972" y="1593"/>
                        <a:ext cx="1953"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26" name="Rectangle 2"/>
          <p:cNvSpPr>
            <a:spLocks noGrp="1" noChangeArrowheads="1"/>
          </p:cNvSpPr>
          <p:nvPr>
            <p:ph type="title"/>
          </p:nvPr>
        </p:nvSpPr>
        <p:spPr bwMode="auto">
          <a:xfrm>
            <a:off x="256430" y="226818"/>
            <a:ext cx="9863870"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p>
            <a:pPr lvl="0"/>
            <a:r>
              <a:rPr lang="en-GB"/>
              <a:t>Slide title</a:t>
            </a:r>
          </a:p>
        </p:txBody>
      </p:sp>
      <p:sp>
        <p:nvSpPr>
          <p:cNvPr id="1034" name="Rectangle 10"/>
          <p:cNvSpPr>
            <a:spLocks noGrp="1" noChangeArrowheads="1"/>
          </p:cNvSpPr>
          <p:nvPr>
            <p:ph type="body" idx="1"/>
          </p:nvPr>
        </p:nvSpPr>
        <p:spPr bwMode="auto">
          <a:xfrm>
            <a:off x="256411" y="1573019"/>
            <a:ext cx="11032066" cy="4613275"/>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bodyPr>
          <a:lstStyle/>
          <a:p>
            <a:pPr lvl="0"/>
            <a:r>
              <a:rPr lang="en-GB"/>
              <a:t>Body text</a:t>
            </a:r>
          </a:p>
          <a:p>
            <a:pPr lvl="1"/>
            <a:r>
              <a:rPr lang="en-GB"/>
              <a:t>First level</a:t>
            </a:r>
          </a:p>
          <a:p>
            <a:pPr lvl="2"/>
            <a:r>
              <a:rPr lang="en-GB"/>
              <a:t>Second level</a:t>
            </a:r>
          </a:p>
          <a:p>
            <a:pPr lvl="3"/>
            <a:r>
              <a:rPr lang="en-GB"/>
              <a:t>Third level</a:t>
            </a:r>
          </a:p>
          <a:p>
            <a:pPr lvl="4"/>
            <a:r>
              <a:rPr lang="en-GB"/>
              <a:t>Quotation level</a:t>
            </a:r>
          </a:p>
        </p:txBody>
      </p:sp>
      <p:sp>
        <p:nvSpPr>
          <p:cNvPr id="1036" name="Text Box 12"/>
          <p:cNvSpPr txBox="1">
            <a:spLocks noChangeArrowheads="1"/>
          </p:cNvSpPr>
          <p:nvPr/>
        </p:nvSpPr>
        <p:spPr bwMode="auto">
          <a:xfrm>
            <a:off x="11385551" y="6675438"/>
            <a:ext cx="234949" cy="131762"/>
          </a:xfrm>
          <a:prstGeom prst="rect">
            <a:avLst/>
          </a:prstGeom>
          <a:noFill/>
          <a:ln w="9525" algn="ctr">
            <a:noFill/>
            <a:miter lim="800000"/>
            <a:headEnd/>
            <a:tailEnd/>
          </a:ln>
          <a:effectLst/>
        </p:spPr>
        <p:txBody>
          <a:bodyPr wrap="none" lIns="0" tIns="0" rIns="0" bIns="0"/>
          <a:lstStyle/>
          <a:p>
            <a:pPr algn="r" defTabSz="889000">
              <a:spcBef>
                <a:spcPct val="0"/>
              </a:spcBef>
            </a:pPr>
            <a:endParaRPr lang="en-GB" sz="900">
              <a:solidFill>
                <a:schemeClr val="tx2"/>
              </a:solidFill>
              <a:latin typeface="+mn-lt"/>
            </a:endParaRPr>
          </a:p>
        </p:txBody>
      </p:sp>
      <p:sp>
        <p:nvSpPr>
          <p:cNvPr id="12" name="Footer Placeholder 2">
            <a:extLst>
              <a:ext uri="{FF2B5EF4-FFF2-40B4-BE49-F238E27FC236}">
                <a16:creationId xmlns:a16="http://schemas.microsoft.com/office/drawing/2014/main" id="{F250122E-B000-45CB-BADF-7C0A85EFECD0}"/>
              </a:ext>
            </a:extLst>
          </p:cNvPr>
          <p:cNvSpPr txBox="1">
            <a:spLocks/>
          </p:cNvSpPr>
          <p:nvPr userDrawn="1"/>
        </p:nvSpPr>
        <p:spPr>
          <a:xfrm>
            <a:off x="1007621" y="6333440"/>
            <a:ext cx="7043894" cy="365125"/>
          </a:xfrm>
          <a:prstGeom prst="rect">
            <a:avLst/>
          </a:prstGeom>
        </p:spPr>
        <p:txBody>
          <a:bodyPr vert="horz" lIns="91440" tIns="45720" rIns="91440" bIns="45720" rtlCol="0" anchor="ctr"/>
          <a:lstStyle>
            <a:defPPr>
              <a:defRPr lang="en-US"/>
            </a:defPPr>
            <a:lvl1pPr marL="0" algn="l" defTabSz="914400" rtl="0" eaLnBrk="1" latinLnBrk="0" hangingPunct="1">
              <a:defRPr sz="1200" b="0" kern="1200">
                <a:solidFill>
                  <a:schemeClr val="accent3">
                    <a:lumMod val="60000"/>
                    <a:lumOff val="40000"/>
                  </a:schemeClr>
                </a:solidFill>
                <a:latin typeface="Arial" charset="0"/>
                <a:ea typeface="Arial" charset="0"/>
                <a:cs typeface="Arial"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2"/>
                </a:solidFill>
                <a:effectLst/>
                <a:uLnTx/>
                <a:uFillTx/>
                <a:latin typeface="Arial" charset="0"/>
                <a:cs typeface="Arial" charset="0"/>
              </a:rPr>
              <a:t>For a Greener NHS</a:t>
            </a:r>
          </a:p>
        </p:txBody>
      </p:sp>
      <p:sp>
        <p:nvSpPr>
          <p:cNvPr id="14" name="TextBox 13">
            <a:extLst>
              <a:ext uri="{FF2B5EF4-FFF2-40B4-BE49-F238E27FC236}">
                <a16:creationId xmlns:a16="http://schemas.microsoft.com/office/drawing/2014/main" id="{CE78A5F8-DE9B-4D18-AF3E-F87BEFA388E5}"/>
              </a:ext>
            </a:extLst>
          </p:cNvPr>
          <p:cNvSpPr txBox="1"/>
          <p:nvPr userDrawn="1"/>
        </p:nvSpPr>
        <p:spPr>
          <a:xfrm>
            <a:off x="358540" y="6372537"/>
            <a:ext cx="796753" cy="276999"/>
          </a:xfrm>
          <a:prstGeom prst="rect">
            <a:avLst/>
          </a:prstGeom>
          <a:noFill/>
        </p:spPr>
        <p:txBody>
          <a:bodyPr wrap="square" rtlCol="0">
            <a:spAutoFit/>
          </a:bodyPr>
          <a:lstStyle/>
          <a:p>
            <a:pPr algn="l" fontAlgn="auto"/>
            <a:fld id="{34F92BC6-D7C3-584B-87F2-0B845776A5AD}" type="slidenum">
              <a:rPr lang="en-US" sz="1200" smtClean="0">
                <a:solidFill>
                  <a:srgbClr val="768692">
                    <a:lumMod val="60000"/>
                    <a:lumOff val="40000"/>
                  </a:srgbClr>
                </a:solidFill>
                <a:cs typeface="Arial" panose="020B0604020202020204" pitchFamily="34" charset="0"/>
              </a:rPr>
              <a:pPr algn="l" fontAlgn="auto"/>
              <a:t>‹#›</a:t>
            </a:fld>
            <a:r>
              <a:rPr lang="en-US" sz="1200">
                <a:solidFill>
                  <a:srgbClr val="768692">
                    <a:lumMod val="60000"/>
                    <a:lumOff val="40000"/>
                  </a:srgbClr>
                </a:solidFill>
                <a:cs typeface="Arial" panose="020B0604020202020204" pitchFamily="34" charset="0"/>
              </a:rPr>
              <a:t> </a:t>
            </a:r>
            <a:r>
              <a:rPr lang="en-US" sz="1200">
                <a:solidFill>
                  <a:srgbClr val="768692"/>
                </a:solidFill>
                <a:cs typeface="Arial" panose="020B0604020202020204" pitchFamily="34" charset="0"/>
              </a:rPr>
              <a:t>  </a:t>
            </a:r>
            <a:r>
              <a:rPr lang="en-US" sz="1200">
                <a:solidFill>
                  <a:srgbClr val="005EB8"/>
                </a:solidFill>
                <a:cs typeface="Arial" panose="020B0604020202020204" pitchFamily="34" charset="0"/>
              </a:rPr>
              <a:t>|</a:t>
            </a:r>
            <a:endParaRPr lang="en-US" sz="1200">
              <a:solidFill>
                <a:srgbClr val="768692"/>
              </a:solidFill>
              <a:cs typeface="Arial" panose="020B0604020202020204" pitchFamily="34" charset="0"/>
            </a:endParaRPr>
          </a:p>
        </p:txBody>
      </p:sp>
      <p:sp>
        <p:nvSpPr>
          <p:cNvPr id="4" name="Rectangle 3">
            <a:extLst>
              <a:ext uri="{FF2B5EF4-FFF2-40B4-BE49-F238E27FC236}">
                <a16:creationId xmlns:a16="http://schemas.microsoft.com/office/drawing/2014/main" id="{2CD58B5C-5F0C-4554-85D8-AC304F033AEF}"/>
              </a:ext>
            </a:extLst>
          </p:cNvPr>
          <p:cNvSpPr/>
          <p:nvPr userDrawn="1"/>
        </p:nvSpPr>
        <p:spPr bwMode="auto">
          <a:xfrm>
            <a:off x="11950074" y="302931"/>
            <a:ext cx="84276" cy="577811"/>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pic>
        <p:nvPicPr>
          <p:cNvPr id="9" name="Picture 8" descr="A picture containing clipart&#10;&#10;Description generated with very high confidence">
            <a:extLst>
              <a:ext uri="{FF2B5EF4-FFF2-40B4-BE49-F238E27FC236}">
                <a16:creationId xmlns:a16="http://schemas.microsoft.com/office/drawing/2014/main" id="{4DB4549F-F105-4258-AACD-15B285321B29}"/>
              </a:ext>
            </a:extLst>
          </p:cNvPr>
          <p:cNvPicPr>
            <a:picLocks noChangeAspect="1"/>
          </p:cNvPicPr>
          <p:nvPr userDrawn="1"/>
        </p:nvPicPr>
        <p:blipFill>
          <a:blip r:embed="rId30"/>
          <a:stretch>
            <a:fillRect/>
          </a:stretch>
        </p:blipFill>
        <p:spPr>
          <a:xfrm>
            <a:off x="10535749" y="365910"/>
            <a:ext cx="1308943" cy="528611"/>
          </a:xfrm>
          <a:prstGeom prst="rect">
            <a:avLst/>
          </a:prstGeom>
        </p:spPr>
      </p:pic>
    </p:spTree>
    <p:extLst>
      <p:ext uri="{BB962C8B-B14F-4D97-AF65-F5344CB8AC3E}">
        <p14:creationId xmlns:p14="http://schemas.microsoft.com/office/powerpoint/2010/main" val="2818638178"/>
      </p:ext>
    </p:extLst>
  </p:cSld>
  <p:clrMap bg1="lt1" tx1="dk1" bg2="lt2" tx2="dk2" accent1="accent1" accent2="accent2" accent3="accent3" accent4="accent4" accent5="accent5" accent6="accent6" hlink="hlink" folHlink="folHlink"/>
  <p:sldLayoutIdLst>
    <p:sldLayoutId id="2147483974" r:id="rId1"/>
    <p:sldLayoutId id="2147483975" r:id="rId2"/>
    <p:sldLayoutId id="2147483976" r:id="rId3"/>
    <p:sldLayoutId id="2147483977" r:id="rId4"/>
    <p:sldLayoutId id="2147483978" r:id="rId5"/>
    <p:sldLayoutId id="2147483979" r:id="rId6"/>
    <p:sldLayoutId id="2147483980" r:id="rId7"/>
    <p:sldLayoutId id="2147483981" r:id="rId8"/>
    <p:sldLayoutId id="2147483982" r:id="rId9"/>
    <p:sldLayoutId id="2147483983" r:id="rId10"/>
    <p:sldLayoutId id="2147483984" r:id="rId11"/>
    <p:sldLayoutId id="2147483985" r:id="rId12"/>
    <p:sldLayoutId id="2147483986" r:id="rId13"/>
    <p:sldLayoutId id="2147483987" r:id="rId14"/>
    <p:sldLayoutId id="2147483988" r:id="rId15"/>
    <p:sldLayoutId id="2147483989" r:id="rId16"/>
    <p:sldLayoutId id="2147483991" r:id="rId17"/>
    <p:sldLayoutId id="2147483992" r:id="rId18"/>
    <p:sldLayoutId id="2147483993" r:id="rId19"/>
    <p:sldLayoutId id="2147483994" r:id="rId20"/>
    <p:sldLayoutId id="2147483998" r:id="rId21"/>
    <p:sldLayoutId id="2147484000" r:id="rId22"/>
    <p:sldLayoutId id="2147484002" r:id="rId23"/>
    <p:sldLayoutId id="2147484003" r:id="rId24"/>
    <p:sldLayoutId id="2147484004" r:id="rId25"/>
  </p:sldLayoutIdLst>
  <p:txStyles>
    <p:title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p:titleStyle>
    <p:bodyStyle>
      <a:lvl1pPr algn="l" defTabSz="889000" rtl="0" eaLnBrk="1" fontAlgn="base" hangingPunct="1">
        <a:spcBef>
          <a:spcPct val="20000"/>
        </a:spcBef>
        <a:spcAft>
          <a:spcPct val="0"/>
        </a:spcAft>
        <a:defRPr sz="1600" b="1">
          <a:solidFill>
            <a:schemeClr val="tx1"/>
          </a:solidFill>
          <a:latin typeface="+mn-lt"/>
          <a:ea typeface="+mn-ea"/>
          <a:cs typeface="+mn-cs"/>
        </a:defRPr>
      </a:lvl1pPr>
      <a:lvl2pPr marL="444500" indent="-222250" algn="l" defTabSz="889000" rtl="0" eaLnBrk="1" fontAlgn="base" hangingPunct="1">
        <a:spcBef>
          <a:spcPct val="20000"/>
        </a:spcBef>
        <a:spcAft>
          <a:spcPct val="0"/>
        </a:spcAft>
        <a:buClrTx/>
        <a:buChar char="•"/>
        <a:defRPr sz="1600">
          <a:solidFill>
            <a:schemeClr val="tx1"/>
          </a:solidFill>
          <a:latin typeface="+mn-lt"/>
          <a:cs typeface="+mn-cs"/>
        </a:defRPr>
      </a:lvl2pPr>
      <a:lvl3pPr marL="889000" indent="-222250" algn="l" defTabSz="889000" rtl="0" eaLnBrk="1" fontAlgn="base" hangingPunct="1">
        <a:spcBef>
          <a:spcPct val="20000"/>
        </a:spcBef>
        <a:spcAft>
          <a:spcPct val="0"/>
        </a:spcAft>
        <a:buClrTx/>
        <a:buFont typeface="Arial" panose="020B0604020202020204" pitchFamily="34" charset="0"/>
        <a:buChar char="•"/>
        <a:defRPr sz="1600">
          <a:solidFill>
            <a:schemeClr val="tx1"/>
          </a:solidFill>
          <a:latin typeface="+mn-lt"/>
          <a:cs typeface="+mn-cs"/>
        </a:defRPr>
      </a:lvl3pPr>
      <a:lvl4pPr marL="1338263" indent="-22701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4pPr>
      <a:lvl5pPr marL="1998663" indent="-220663" algn="l" defTabSz="889000" rtl="0" eaLnBrk="1" fontAlgn="base" hangingPunct="1">
        <a:spcBef>
          <a:spcPct val="20000"/>
        </a:spcBef>
        <a:spcAft>
          <a:spcPct val="0"/>
        </a:spcAft>
        <a:buClrTx/>
        <a:buFont typeface="Trebuchet MS" pitchFamily="34" charset="0"/>
        <a:buChar char="–"/>
        <a:defRPr sz="1600">
          <a:solidFill>
            <a:schemeClr val="tx1"/>
          </a:solidFill>
          <a:latin typeface="+mn-lt"/>
          <a:cs typeface="+mn-cs"/>
        </a:defRPr>
      </a:lvl5pPr>
      <a:lvl6pPr marL="24558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6pPr>
      <a:lvl7pPr marL="29130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7pPr>
      <a:lvl8pPr marL="33702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8pPr>
      <a:lvl9pPr marL="3827463" indent="-220663" algn="l" defTabSz="889000" rtl="0" eaLnBrk="1" fontAlgn="base" hangingPunct="1">
        <a:spcBef>
          <a:spcPct val="20000"/>
        </a:spcBef>
        <a:spcAft>
          <a:spcPct val="0"/>
        </a:spcAft>
        <a:buClr>
          <a:schemeClr val="tx2"/>
        </a:buClr>
        <a:buFont typeface="Trebuchet MS" pitchFamily="34" charset="0"/>
        <a:buChar char="–"/>
        <a:defRPr sz="16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9EECCDB-5A3C-405D-94FE-E652DE74B80D}"/>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B5A8233-5D8F-49EE-A6BB-0872EDB98A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C43C2-3A60-4CE1-A46C-4B871D5D5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33EE7-7E98-470A-9757-2CF0A0165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D09EAD79-F794-4523-AEDA-6B957EAE6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4FCE0879-8479-4D3B-9F8A-493E0022D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2669525818"/>
      </p:ext>
    </p:extLst>
  </p:cSld>
  <p:clrMap bg1="lt1" tx1="dk1" bg2="lt2" tx2="dk2" accent1="accent1" accent2="accent2" accent3="accent3" accent4="accent4" accent5="accent5" accent6="accent6" hlink="hlink" folHlink="folHlink"/>
  <p:sldLayoutIdLst>
    <p:sldLayoutId id="2147484006" r:id="rId1"/>
    <p:sldLayoutId id="2147484007" r:id="rId2"/>
    <p:sldLayoutId id="2147484008" r:id="rId3"/>
    <p:sldLayoutId id="2147484009" r:id="rId4"/>
    <p:sldLayoutId id="2147484010"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F86B06-501F-4ACB-A9C6-4C229143BE24}"/>
              </a:ext>
            </a:extLst>
          </p:cNvPr>
          <p:cNvPicPr>
            <a:picLocks noChangeAspect="1"/>
          </p:cNvPicPr>
          <p:nvPr userDrawn="1"/>
        </p:nvPicPr>
        <p:blipFill>
          <a:blip r:embed="rId6"/>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B5A8233-5D8F-49EE-A6BB-0872EDB98A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C43C2-3A60-4CE1-A46C-4B871D5D5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33EE7-7E98-470A-9757-2CF0A0165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D09EAD79-F794-4523-AEDA-6B957EAE6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4FCE0879-8479-4D3B-9F8A-493E0022D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1039265938"/>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4F319EE-E694-4316-8D49-9221D3E9D008}"/>
              </a:ext>
            </a:extLst>
          </p:cNvPr>
          <p:cNvPicPr>
            <a:picLocks noChangeAspect="1"/>
          </p:cNvPicPr>
          <p:nvPr userDrawn="1"/>
        </p:nvPicPr>
        <p:blipFill>
          <a:blip r:embed="rId7"/>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5B5A8233-5D8F-49EE-A6BB-0872EDB98A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37C43C2-3A60-4CE1-A46C-4B871D5D5FE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7433EE7-7E98-470A-9757-2CF0A0165D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solidFill>
              </a:defRPr>
            </a:lvl1pPr>
          </a:lstStyle>
          <a:p>
            <a:fld id="{5AB2D348-4AFA-4CB3-ACA9-64DB3B54419E}" type="datetimeFigureOut">
              <a:rPr lang="en-GB" smtClean="0"/>
              <a:pPr/>
              <a:t>12/10/2023</a:t>
            </a:fld>
            <a:endParaRPr lang="en-GB"/>
          </a:p>
        </p:txBody>
      </p:sp>
      <p:sp>
        <p:nvSpPr>
          <p:cNvPr id="5" name="Footer Placeholder 4">
            <a:extLst>
              <a:ext uri="{FF2B5EF4-FFF2-40B4-BE49-F238E27FC236}">
                <a16:creationId xmlns:a16="http://schemas.microsoft.com/office/drawing/2014/main" id="{D09EAD79-F794-4523-AEDA-6B957EAE6BE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en-GB"/>
          </a:p>
        </p:txBody>
      </p:sp>
      <p:sp>
        <p:nvSpPr>
          <p:cNvPr id="6" name="Slide Number Placeholder 5">
            <a:extLst>
              <a:ext uri="{FF2B5EF4-FFF2-40B4-BE49-F238E27FC236}">
                <a16:creationId xmlns:a16="http://schemas.microsoft.com/office/drawing/2014/main" id="{4FCE0879-8479-4D3B-9F8A-493E0022DB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1"/>
                </a:solidFill>
              </a:defRPr>
            </a:lvl1pPr>
          </a:lstStyle>
          <a:p>
            <a:fld id="{50328316-8BF3-4B79-9393-44A47358F55A}" type="slidenum">
              <a:rPr lang="en-GB" smtClean="0"/>
              <a:pPr/>
              <a:t>‹#›</a:t>
            </a:fld>
            <a:endParaRPr lang="en-GB"/>
          </a:p>
        </p:txBody>
      </p:sp>
    </p:spTree>
    <p:extLst>
      <p:ext uri="{BB962C8B-B14F-4D97-AF65-F5344CB8AC3E}">
        <p14:creationId xmlns:p14="http://schemas.microsoft.com/office/powerpoint/2010/main" val="3171110952"/>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Lst>
  <p:txStyles>
    <p:titleStyle>
      <a:lvl1pPr algn="l" defTabSz="914400"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8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8.xml"/><Relationship Id="rId1" Type="http://schemas.openxmlformats.org/officeDocument/2006/relationships/slideLayout" Target="../slideLayouts/slideLayout86.xml"/></Relationships>
</file>

<file path=ppt/slides/_rels/slide1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53.xml"/></Relationships>
</file>

<file path=ppt/slides/_rels/slide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43.xml"/><Relationship Id="rId4" Type="http://schemas.openxmlformats.org/officeDocument/2006/relationships/image" Target="../media/image74.jpeg"/></Relationships>
</file>

<file path=ppt/slides/_rels/slide1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0.xml"/><Relationship Id="rId1" Type="http://schemas.openxmlformats.org/officeDocument/2006/relationships/slideLayout" Target="../slideLayouts/slideLayout43.xml"/><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1.xml"/><Relationship Id="rId1" Type="http://schemas.openxmlformats.org/officeDocument/2006/relationships/slideLayout" Target="../slideLayouts/slideLayout43.xml"/><Relationship Id="rId5" Type="http://schemas.openxmlformats.org/officeDocument/2006/relationships/image" Target="../media/image76.jpeg"/><Relationship Id="rId4" Type="http://schemas.openxmlformats.org/officeDocument/2006/relationships/hyperlink" Target="https://www.innovationagencynwc.nhs.uk/media/News/2023/SURGICAL%20TRAY%20RATIONALISATION%20REPORT%20-%20FINAL.pdf"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3.xml"/><Relationship Id="rId1" Type="http://schemas.openxmlformats.org/officeDocument/2006/relationships/slideLayout" Target="../slideLayouts/slideLayout4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4.xml"/><Relationship Id="rId1" Type="http://schemas.openxmlformats.org/officeDocument/2006/relationships/slideLayout" Target="../slideLayouts/slideLayout43.xml"/><Relationship Id="rId6" Type="http://schemas.openxmlformats.org/officeDocument/2006/relationships/slide" Target="slide7.xml"/><Relationship Id="rId5" Type="http://schemas.openxmlformats.org/officeDocument/2006/relationships/image" Target="../media/image74.jpeg"/><Relationship Id="rId4" Type="http://schemas.openxmlformats.org/officeDocument/2006/relationships/image" Target="../media/image73.png"/></Relationships>
</file>

<file path=ppt/slides/_rels/slide21.xml.rels><?xml version="1.0" encoding="UTF-8" standalone="yes"?>
<Relationships xmlns="http://schemas.openxmlformats.org/package/2006/relationships"><Relationship Id="rId8" Type="http://schemas.openxmlformats.org/officeDocument/2006/relationships/image" Target="../media/image82.svg"/><Relationship Id="rId13" Type="http://schemas.openxmlformats.org/officeDocument/2006/relationships/image" Target="../media/image87.png"/><Relationship Id="rId3" Type="http://schemas.openxmlformats.org/officeDocument/2006/relationships/image" Target="../media/image77.png"/><Relationship Id="rId7" Type="http://schemas.openxmlformats.org/officeDocument/2006/relationships/image" Target="../media/image81.png"/><Relationship Id="rId12" Type="http://schemas.openxmlformats.org/officeDocument/2006/relationships/image" Target="../media/image86.svg"/><Relationship Id="rId17" Type="http://schemas.openxmlformats.org/officeDocument/2006/relationships/hyperlink" Target="https://www.healthinnovationnwc.nhs.uk/media/News/2023/SURGICAL%20TRAY%20RATIONALISATION%20REPORT%20-%20FINAL.pdf" TargetMode="External"/><Relationship Id="rId2" Type="http://schemas.openxmlformats.org/officeDocument/2006/relationships/notesSlide" Target="../notesSlides/notesSlide15.xml"/><Relationship Id="rId16" Type="http://schemas.openxmlformats.org/officeDocument/2006/relationships/image" Target="../media/image88.jpeg"/><Relationship Id="rId1" Type="http://schemas.openxmlformats.org/officeDocument/2006/relationships/slideLayout" Target="../slideLayouts/slideLayout43.xml"/><Relationship Id="rId6" Type="http://schemas.openxmlformats.org/officeDocument/2006/relationships/image" Target="../media/image80.svg"/><Relationship Id="rId11" Type="http://schemas.openxmlformats.org/officeDocument/2006/relationships/image" Target="../media/image85.png"/><Relationship Id="rId5" Type="http://schemas.openxmlformats.org/officeDocument/2006/relationships/image" Target="../media/image79.png"/><Relationship Id="rId15" Type="http://schemas.openxmlformats.org/officeDocument/2006/relationships/image" Target="../media/image76.jpe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 Id="rId14" Type="http://schemas.microsoft.com/office/2007/relationships/hdphoto" Target="../media/hdphoto5.wdp"/></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4.xml.rels><?xml version="1.0" encoding="UTF-8" standalone="yes"?>
<Relationships xmlns="http://schemas.openxmlformats.org/package/2006/relationships"><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slideLayout" Target="../slideLayouts/slideLayout86.xml"/><Relationship Id="rId5" Type="http://schemas.openxmlformats.org/officeDocument/2006/relationships/image" Target="../media/image92.svg"/><Relationship Id="rId4" Type="http://schemas.openxmlformats.org/officeDocument/2006/relationships/image" Target="../media/image9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27.xml.rels><?xml version="1.0" encoding="UTF-8" standalone="yes"?>
<Relationships xmlns="http://schemas.openxmlformats.org/package/2006/relationships"><Relationship Id="rId3" Type="http://schemas.openxmlformats.org/officeDocument/2006/relationships/image" Target="../media/image94.svg"/><Relationship Id="rId2" Type="http://schemas.openxmlformats.org/officeDocument/2006/relationships/image" Target="../media/image93.pn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notesSlide" Target="../notesSlides/notesSlide17.xml"/><Relationship Id="rId1" Type="http://schemas.openxmlformats.org/officeDocument/2006/relationships/slideLayout" Target="../slideLayouts/slideLayout43.xml"/><Relationship Id="rId4" Type="http://schemas.openxmlformats.org/officeDocument/2006/relationships/image" Target="../media/image96.png"/></Relationships>
</file>

<file path=ppt/slides/_rels/slide29.xml.rels><?xml version="1.0" encoding="UTF-8" standalone="yes"?>
<Relationships xmlns="http://schemas.openxmlformats.org/package/2006/relationships"><Relationship Id="rId3" Type="http://schemas.openxmlformats.org/officeDocument/2006/relationships/hyperlink" Target="https://statics.teams.cdn.office.net/evergreen-assets/safelinks/1/atp-safelinks.html" TargetMode="External"/><Relationship Id="rId7" Type="http://schemas.openxmlformats.org/officeDocument/2006/relationships/hyperlink" Target="https://www.healthinnovationnwc.nhs.uk/media/News/2023/SURGICAL%20TRAY%20RATIONALISATION%20REPORT%20-%20FINAL.pdf" TargetMode="External"/><Relationship Id="rId2" Type="http://schemas.openxmlformats.org/officeDocument/2006/relationships/notesSlide" Target="../notesSlides/notesSlide18.xml"/><Relationship Id="rId1" Type="http://schemas.openxmlformats.org/officeDocument/2006/relationships/slideLayout" Target="../slideLayouts/slideLayout14.xml"/><Relationship Id="rId6" Type="http://schemas.openxmlformats.org/officeDocument/2006/relationships/hyperlink" Target="mailto:england.ccf@nhs.net" TargetMode="External"/><Relationship Id="rId5" Type="http://schemas.openxmlformats.org/officeDocument/2006/relationships/hyperlink" Target="https://future.nhs.uk/PTOMHub/view?objectId=28690032" TargetMode="External"/><Relationship Id="rId4" Type="http://schemas.openxmlformats.org/officeDocument/2006/relationships/hyperlink" Target="https://future.nhs.uk/connect.ti/CCF_Hub/view?objectId=182287557"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97.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19.xml"/><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hyperlink" Target="https://www.rcsed.ac.uk/media/1331733/green-theatre-compendium-of-evidence-rcsed-161022.pdf" TargetMode="External"/><Relationship Id="rId7" Type="http://schemas.openxmlformats.org/officeDocument/2006/relationships/image" Target="../media/image32.png"/><Relationship Id="rId2" Type="http://schemas.openxmlformats.org/officeDocument/2006/relationships/notesSlide" Target="../notesSlides/notesSlide2.xml"/><Relationship Id="rId1" Type="http://schemas.openxmlformats.org/officeDocument/2006/relationships/slideLayout" Target="../slideLayouts/slideLayout23.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8" Type="http://schemas.openxmlformats.org/officeDocument/2006/relationships/image" Target="../media/image38.svg"/><Relationship Id="rId13" Type="http://schemas.openxmlformats.org/officeDocument/2006/relationships/image" Target="../media/image43.png"/><Relationship Id="rId18" Type="http://schemas.microsoft.com/office/2007/relationships/hdphoto" Target="../media/hdphoto4.wdp"/><Relationship Id="rId3" Type="http://schemas.openxmlformats.org/officeDocument/2006/relationships/image" Target="../media/image35.png"/><Relationship Id="rId21" Type="http://schemas.openxmlformats.org/officeDocument/2006/relationships/image" Target="../media/image49.png"/><Relationship Id="rId7" Type="http://schemas.openxmlformats.org/officeDocument/2006/relationships/image" Target="../media/image37.png"/><Relationship Id="rId12" Type="http://schemas.openxmlformats.org/officeDocument/2006/relationships/image" Target="../media/image42.svg"/><Relationship Id="rId17" Type="http://schemas.openxmlformats.org/officeDocument/2006/relationships/image" Target="../media/image46.png"/><Relationship Id="rId2" Type="http://schemas.openxmlformats.org/officeDocument/2006/relationships/notesSlide" Target="../notesSlides/notesSlide5.xml"/><Relationship Id="rId16" Type="http://schemas.openxmlformats.org/officeDocument/2006/relationships/image" Target="../media/image45.svg"/><Relationship Id="rId20" Type="http://schemas.openxmlformats.org/officeDocument/2006/relationships/image" Target="../media/image48.svg"/><Relationship Id="rId1" Type="http://schemas.openxmlformats.org/officeDocument/2006/relationships/slideLayout" Target="../slideLayouts/slideLayout43.xml"/><Relationship Id="rId6" Type="http://schemas.microsoft.com/office/2007/relationships/hdphoto" Target="../media/hdphoto2.wdp"/><Relationship Id="rId11" Type="http://schemas.openxmlformats.org/officeDocument/2006/relationships/image" Target="../media/image41.png"/><Relationship Id="rId5" Type="http://schemas.openxmlformats.org/officeDocument/2006/relationships/image" Target="../media/image36.png"/><Relationship Id="rId15" Type="http://schemas.openxmlformats.org/officeDocument/2006/relationships/image" Target="../media/image44.png"/><Relationship Id="rId23" Type="http://schemas.openxmlformats.org/officeDocument/2006/relationships/slide" Target="slide12.xml"/><Relationship Id="rId10" Type="http://schemas.openxmlformats.org/officeDocument/2006/relationships/image" Target="../media/image40.svg"/><Relationship Id="rId19" Type="http://schemas.openxmlformats.org/officeDocument/2006/relationships/image" Target="../media/image47.png"/><Relationship Id="rId4" Type="http://schemas.microsoft.com/office/2007/relationships/hdphoto" Target="../media/hdphoto1.wdp"/><Relationship Id="rId9" Type="http://schemas.openxmlformats.org/officeDocument/2006/relationships/image" Target="../media/image39.png"/><Relationship Id="rId14" Type="http://schemas.microsoft.com/office/2007/relationships/hdphoto" Target="../media/hdphoto3.wdp"/><Relationship Id="rId22" Type="http://schemas.openxmlformats.org/officeDocument/2006/relationships/image" Target="../media/image50.svg"/></Relationships>
</file>

<file path=ppt/slides/_rels/slide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xml"/><Relationship Id="rId1" Type="http://schemas.openxmlformats.org/officeDocument/2006/relationships/slideLayout" Target="../slideLayouts/slideLayout43.xml"/><Relationship Id="rId4" Type="http://schemas.openxmlformats.org/officeDocument/2006/relationships/image" Target="../media/image52.sv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5544257" cy="2507695"/>
          </a:xfrm>
        </p:spPr>
        <p:txBody>
          <a:bodyPr/>
          <a:lstStyle/>
          <a:p>
            <a:r>
              <a:rPr lang="en-GB" sz="6000"/>
              <a:t>Tray Rationalisation</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a:bodyPr>
          <a:lstStyle/>
          <a:p>
            <a:pPr>
              <a:lnSpc>
                <a:spcPct val="120000"/>
              </a:lnSpc>
            </a:pPr>
            <a:r>
              <a:rPr lang="en-GB" b="1"/>
              <a:t>Thursday 12</a:t>
            </a:r>
            <a:r>
              <a:rPr lang="en-GB" b="1" baseline="30000"/>
              <a:t>th</a:t>
            </a:r>
            <a:r>
              <a:rPr lang="en-GB" b="1"/>
              <a:t> October 12:00-13:00</a:t>
            </a:r>
          </a:p>
        </p:txBody>
      </p:sp>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p:txBody>
          <a:bodyPr vert="horz" lIns="91440" tIns="45720" rIns="91440" bIns="45720" rtlCol="0" anchor="ctr">
            <a:normAutofit fontScale="90000"/>
          </a:bodyPr>
          <a:lstStyle/>
          <a:p>
            <a:r>
              <a:rPr lang="en-GB" sz="4000">
                <a:solidFill>
                  <a:schemeClr val="accent1"/>
                </a:solidFill>
                <a:latin typeface="+mn-lt"/>
                <a:ea typeface="+mn-ea"/>
                <a:cs typeface="+mn-cs"/>
              </a:rPr>
              <a:t>Health Innovation North West Coast </a:t>
            </a:r>
            <a:br>
              <a:rPr lang="en-GB" sz="4000">
                <a:solidFill>
                  <a:schemeClr val="accent1"/>
                </a:solidFill>
                <a:latin typeface="+mn-lt"/>
                <a:ea typeface="+mn-ea"/>
                <a:cs typeface="+mn-cs"/>
              </a:rPr>
            </a:br>
            <a:r>
              <a:rPr lang="en-GB" sz="4000">
                <a:solidFill>
                  <a:schemeClr val="accent1"/>
                </a:solidFill>
                <a:latin typeface="+mn-lt"/>
                <a:ea typeface="+mn-ea"/>
                <a:cs typeface="+mn-cs"/>
              </a:rPr>
              <a:t>(formally the Innovation Agency)</a:t>
            </a:r>
            <a:br>
              <a:rPr lang="en-GB" sz="4000">
                <a:solidFill>
                  <a:srgbClr val="5B6670"/>
                </a:solidFill>
                <a:latin typeface="+mn-lt"/>
                <a:ea typeface="+mn-ea"/>
                <a:cs typeface="+mn-cs"/>
              </a:rPr>
            </a:br>
            <a:endParaRPr lang="en-GB" sz="4000">
              <a:solidFill>
                <a:srgbClr val="5B6670"/>
              </a:solidFill>
              <a:latin typeface="+mn-lt"/>
              <a:ea typeface="+mn-ea"/>
              <a:cs typeface="+mn-cs"/>
            </a:endParaRPr>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idx="1"/>
          </p:nvPr>
        </p:nvSpPr>
        <p:spPr/>
        <p:txBody>
          <a:bodyPr>
            <a:normAutofit/>
          </a:bodyPr>
          <a:lstStyle/>
          <a:p>
            <a:pPr marL="457200" lvl="1" indent="0">
              <a:lnSpc>
                <a:spcPct val="120000"/>
              </a:lnSpc>
              <a:buNone/>
            </a:pPr>
            <a:endParaRPr lang="en-GB" sz="1900">
              <a:solidFill>
                <a:srgbClr val="5B667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a:p>
        </p:txBody>
      </p:sp>
      <p:sp>
        <p:nvSpPr>
          <p:cNvPr id="5" name="TextBox 4">
            <a:extLst>
              <a:ext uri="{FF2B5EF4-FFF2-40B4-BE49-F238E27FC236}">
                <a16:creationId xmlns:a16="http://schemas.microsoft.com/office/drawing/2014/main" id="{2424CBC3-F2F6-DEB5-9AFA-6C1983B0FA3C}"/>
              </a:ext>
            </a:extLst>
          </p:cNvPr>
          <p:cNvSpPr txBox="1"/>
          <p:nvPr/>
        </p:nvSpPr>
        <p:spPr>
          <a:xfrm>
            <a:off x="838199" y="1970202"/>
            <a:ext cx="10515599" cy="2862322"/>
          </a:xfrm>
          <a:prstGeom prst="rect">
            <a:avLst/>
          </a:prstGeom>
          <a:noFill/>
          <a:ln>
            <a:noFill/>
            <a:prstDash val="solid"/>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MuseoSans-300"/>
                <a:ea typeface="+mn-ea"/>
                <a:cs typeface="+mn-cs"/>
              </a:rPr>
              <a:t>Health Innovation Network work to improve health and to generate economic growth.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400" b="0" i="0" u="none" strike="noStrike" kern="1200" cap="none" spc="0" normalizeH="0" baseline="0" noProof="0">
                <a:ln>
                  <a:noFill/>
                </a:ln>
                <a:solidFill>
                  <a:srgbClr val="000000"/>
                </a:solidFill>
                <a:effectLst/>
                <a:uLnTx/>
                <a:uFillTx/>
                <a:latin typeface="MuseoSans-300"/>
                <a:ea typeface="+mn-ea"/>
                <a:cs typeface="+mn-cs"/>
              </a:rPr>
              <a:t>We collaborated on this project to capture both the sustainability benefits and the potential cost savings, and to evaluate if the process was acceptable to clinicians and replicable in other trusts.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9068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CE6421D-E285-0F5B-BE14-E5E2A0F5A07F}"/>
              </a:ext>
            </a:extLst>
          </p:cNvPr>
          <p:cNvSpPr/>
          <p:nvPr/>
        </p:nvSpPr>
        <p:spPr>
          <a:xfrm>
            <a:off x="6363730" y="5305207"/>
            <a:ext cx="1251185" cy="1251185"/>
          </a:xfrm>
          <a:prstGeom prst="ellipse">
            <a:avLst/>
          </a:prstGeom>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en-GB"/>
          </a:p>
        </p:txBody>
      </p:sp>
      <p:graphicFrame>
        <p:nvGraphicFramePr>
          <p:cNvPr id="8" name="TextBox 4">
            <a:extLst>
              <a:ext uri="{FF2B5EF4-FFF2-40B4-BE49-F238E27FC236}">
                <a16:creationId xmlns:a16="http://schemas.microsoft.com/office/drawing/2014/main" id="{9DC2AE94-6FED-AE96-7D4D-5ACAF07254DA}"/>
              </a:ext>
            </a:extLst>
          </p:cNvPr>
          <p:cNvGraphicFramePr/>
          <p:nvPr/>
        </p:nvGraphicFramePr>
        <p:xfrm>
          <a:off x="838200" y="828693"/>
          <a:ext cx="10368064" cy="59514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a:xfrm>
            <a:off x="3172838" y="77821"/>
            <a:ext cx="10515600" cy="1325563"/>
          </a:xfrm>
        </p:spPr>
        <p:txBody>
          <a:bodyPr vert="horz" lIns="91440" tIns="45720" rIns="91440" bIns="45720" rtlCol="0" anchor="ctr">
            <a:normAutofit/>
          </a:bodyPr>
          <a:lstStyle/>
          <a:p>
            <a:r>
              <a:rPr lang="en-GB">
                <a:solidFill>
                  <a:schemeClr val="accent1"/>
                </a:solidFill>
              </a:rPr>
              <a:t>The Methodology</a:t>
            </a:r>
            <a:br>
              <a:rPr lang="en-GB"/>
            </a:br>
            <a:endParaRPr lang="en-GB"/>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sz="half" idx="2"/>
          </p:nvPr>
        </p:nvSpPr>
        <p:spPr>
          <a:xfrm>
            <a:off x="6172200" y="1825625"/>
            <a:ext cx="5181600" cy="4351338"/>
          </a:xfrm>
        </p:spPr>
        <p:txBody>
          <a:bodyPr vert="horz" lIns="91440" tIns="45720" rIns="91440" bIns="45720" rtlCol="0">
            <a:normAutofit/>
          </a:bodyPr>
          <a:lstStyle/>
          <a:p>
            <a:pPr marL="457200" lvl="1"/>
            <a:endParaRPr lang="en-GB" sz="2800">
              <a:effectLst/>
            </a:endParaRPr>
          </a:p>
          <a:p>
            <a:pPr marL="0"/>
            <a:endParaRPr lang="en-GB"/>
          </a:p>
        </p:txBody>
      </p:sp>
    </p:spTree>
    <p:extLst>
      <p:ext uri="{BB962C8B-B14F-4D97-AF65-F5344CB8AC3E}">
        <p14:creationId xmlns:p14="http://schemas.microsoft.com/office/powerpoint/2010/main" val="3894206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a:xfrm>
            <a:off x="3127443" y="316795"/>
            <a:ext cx="9064557" cy="1162118"/>
          </a:xfrm>
        </p:spPr>
        <p:txBody>
          <a:bodyPr vert="horz" lIns="91440" tIns="45720" rIns="91440" bIns="45720" rtlCol="0" anchor="ctr">
            <a:normAutofit fontScale="90000"/>
          </a:bodyPr>
          <a:lstStyle/>
          <a:p>
            <a:r>
              <a:rPr lang="en-GB" sz="4900">
                <a:solidFill>
                  <a:schemeClr val="accent1"/>
                </a:solidFill>
              </a:rPr>
              <a:t>The Methodology</a:t>
            </a:r>
            <a:br>
              <a:rPr lang="en-GB"/>
            </a:br>
            <a:endParaRPr lang="en-GB"/>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sz="half" idx="2"/>
          </p:nvPr>
        </p:nvSpPr>
        <p:spPr>
          <a:xfrm>
            <a:off x="6172200" y="1825625"/>
            <a:ext cx="5181600" cy="4351338"/>
          </a:xfrm>
        </p:spPr>
        <p:txBody>
          <a:bodyPr vert="horz" lIns="91440" tIns="45720" rIns="91440" bIns="45720" rtlCol="0">
            <a:normAutofit/>
          </a:bodyPr>
          <a:lstStyle/>
          <a:p>
            <a:pPr marL="457200" lvl="1"/>
            <a:endParaRPr lang="en-GB" sz="2800">
              <a:effectLst/>
            </a:endParaRPr>
          </a:p>
          <a:p>
            <a:pPr marL="0"/>
            <a:endParaRPr lang="en-GB"/>
          </a:p>
        </p:txBody>
      </p:sp>
      <p:graphicFrame>
        <p:nvGraphicFramePr>
          <p:cNvPr id="8" name="TextBox 4">
            <a:extLst>
              <a:ext uri="{FF2B5EF4-FFF2-40B4-BE49-F238E27FC236}">
                <a16:creationId xmlns:a16="http://schemas.microsoft.com/office/drawing/2014/main" id="{2170455B-39AA-1028-6E4C-64D274956CCB}"/>
              </a:ext>
            </a:extLst>
          </p:cNvPr>
          <p:cNvGraphicFramePr/>
          <p:nvPr/>
        </p:nvGraphicFramePr>
        <p:xfrm>
          <a:off x="838200" y="681037"/>
          <a:ext cx="11298676" cy="54959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532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oster with text on it&#10;&#10;Description automatically generated">
            <a:extLst>
              <a:ext uri="{FF2B5EF4-FFF2-40B4-BE49-F238E27FC236}">
                <a16:creationId xmlns:a16="http://schemas.microsoft.com/office/drawing/2014/main" id="{388B8447-7732-6C15-12BF-61DD40E1BF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8440" y="171450"/>
            <a:ext cx="6675120" cy="6515100"/>
          </a:xfrm>
          <a:prstGeom prst="rect">
            <a:avLst/>
          </a:prstGeom>
        </p:spPr>
      </p:pic>
    </p:spTree>
    <p:extLst>
      <p:ext uri="{BB962C8B-B14F-4D97-AF65-F5344CB8AC3E}">
        <p14:creationId xmlns:p14="http://schemas.microsoft.com/office/powerpoint/2010/main" val="29427897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5B1206D-94F3-0E7B-81E8-A2538642CEBE}"/>
              </a:ext>
            </a:extLst>
          </p:cNvPr>
          <p:cNvSpPr>
            <a:spLocks noGrp="1"/>
          </p:cNvSpPr>
          <p:nvPr>
            <p:ph type="title" idx="4294967295"/>
          </p:nvPr>
        </p:nvSpPr>
        <p:spPr>
          <a:xfrm>
            <a:off x="612775" y="2586038"/>
            <a:ext cx="9804854" cy="89693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Trust Case Study - Leeds</a:t>
            </a:r>
          </a:p>
        </p:txBody>
      </p:sp>
      <p:sp>
        <p:nvSpPr>
          <p:cNvPr id="2" name="Text Placeholder 1">
            <a:extLst>
              <a:ext uri="{FF2B5EF4-FFF2-40B4-BE49-F238E27FC236}">
                <a16:creationId xmlns:a16="http://schemas.microsoft.com/office/drawing/2014/main" id="{DA29BB80-CC58-35D5-957B-EBDFF1D27AF4}"/>
              </a:ext>
            </a:extLst>
          </p:cNvPr>
          <p:cNvSpPr>
            <a:spLocks noGrp="1"/>
          </p:cNvSpPr>
          <p:nvPr>
            <p:ph type="body" sz="quarter" idx="13"/>
          </p:nvPr>
        </p:nvSpPr>
        <p:spPr>
          <a:xfrm>
            <a:off x="611999" y="3903218"/>
            <a:ext cx="4285821" cy="896938"/>
          </a:xfrm>
        </p:spPr>
        <p:txBody>
          <a:bodyPr/>
          <a:lstStyle/>
          <a:p>
            <a:r>
              <a:rPr lang="en-GB"/>
              <a:t>Adam Peckham - Cooper</a:t>
            </a:r>
          </a:p>
        </p:txBody>
      </p:sp>
      <p:pic>
        <p:nvPicPr>
          <p:cNvPr id="4" name="Picture 3">
            <a:extLst>
              <a:ext uri="{FF2B5EF4-FFF2-40B4-BE49-F238E27FC236}">
                <a16:creationId xmlns:a16="http://schemas.microsoft.com/office/drawing/2014/main" id="{F6768C17-BE6F-E468-DBCC-9E0133556A71}"/>
              </a:ext>
            </a:extLst>
          </p:cNvPr>
          <p:cNvPicPr>
            <a:picLocks noChangeAspect="1"/>
          </p:cNvPicPr>
          <p:nvPr/>
        </p:nvPicPr>
        <p:blipFill rotWithShape="1">
          <a:blip r:embed="rId2"/>
          <a:srcRect t="1832" r="10523"/>
          <a:stretch/>
        </p:blipFill>
        <p:spPr>
          <a:xfrm>
            <a:off x="8116385" y="-87730"/>
            <a:ext cx="4075615" cy="2367246"/>
          </a:xfrm>
          <a:prstGeom prst="rect">
            <a:avLst/>
          </a:prstGeom>
        </p:spPr>
      </p:pic>
    </p:spTree>
    <p:extLst>
      <p:ext uri="{BB962C8B-B14F-4D97-AF65-F5344CB8AC3E}">
        <p14:creationId xmlns:p14="http://schemas.microsoft.com/office/powerpoint/2010/main" val="2350756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Rectangle 55"/>
          <p:cNvSpPr/>
          <p:nvPr/>
        </p:nvSpPr>
        <p:spPr bwMode="auto">
          <a:xfrm>
            <a:off x="1445978" y="1880183"/>
            <a:ext cx="4651237" cy="3306903"/>
          </a:xfrm>
          <a:prstGeom prst="rect">
            <a:avLst/>
          </a:prstGeom>
          <a:solidFill>
            <a:schemeClr val="tx2"/>
          </a:solid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38" name="TextBox 37">
            <a:extLst>
              <a:ext uri="{FF2B5EF4-FFF2-40B4-BE49-F238E27FC236}">
                <a16:creationId xmlns:a16="http://schemas.microsoft.com/office/drawing/2014/main" id="{1BB27868-92CC-4943-8019-69F9D8927B19}"/>
              </a:ext>
            </a:extLst>
          </p:cNvPr>
          <p:cNvSpPr txBox="1"/>
          <p:nvPr/>
        </p:nvSpPr>
        <p:spPr>
          <a:xfrm>
            <a:off x="1444763" y="1901662"/>
            <a:ext cx="4651237" cy="3306902"/>
          </a:xfrm>
          <a:prstGeom prst="rect">
            <a:avLst/>
          </a:prstGeom>
          <a:noFill/>
        </p:spPr>
        <p:txBody>
          <a:bodyPr wrap="square" lIns="91440" tIns="45720" rIns="54000" bIns="45720" rtlCol="0" anchor="t">
            <a:noAutofit/>
          </a:bodyPr>
          <a:lstStyle/>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1"/>
                </a:solidFill>
                <a:effectLst/>
                <a:uLnTx/>
                <a:uFillTx/>
                <a:latin typeface="Arial"/>
                <a:ea typeface="+mn-ea"/>
                <a:cs typeface="Arial"/>
              </a:rPr>
              <a:t>LTH conduct ~800 laparoscopic cholecystectomies annually, across four specialty units, which had different surgical instrument setups, using over 100 instruments across multiple trays</a:t>
            </a: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GB" b="0" i="0" u="none" strike="noStrike" kern="1200" cap="none" spc="0" normalizeH="0" baseline="0" noProof="0" dirty="0">
                <a:ln>
                  <a:noFill/>
                </a:ln>
                <a:solidFill>
                  <a:schemeClr val="bg1"/>
                </a:solidFill>
                <a:effectLst/>
                <a:uLnTx/>
                <a:uFillTx/>
                <a:latin typeface="Arial"/>
                <a:ea typeface="+mn-ea"/>
                <a:cs typeface="Arial"/>
              </a:rPr>
              <a:t>Many instruments present in sets, went unused for the majority of procedures, undergoing unnecessary energy intensive sterilisation, adding to theatre set up times, and cost</a:t>
            </a:r>
          </a:p>
        </p:txBody>
      </p:sp>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3"/>
          <a:stretch>
            <a:fillRect/>
          </a:stretch>
        </p:blipFill>
        <p:spPr>
          <a:xfrm>
            <a:off x="9870039" y="5437570"/>
            <a:ext cx="1929828" cy="982307"/>
          </a:xfrm>
          <a:prstGeom prst="rect">
            <a:avLst/>
          </a:prstGeom>
        </p:spPr>
      </p:pic>
      <p:sp>
        <p:nvSpPr>
          <p:cNvPr id="4" name="Rectangle 3">
            <a:extLst>
              <a:ext uri="{FF2B5EF4-FFF2-40B4-BE49-F238E27FC236}">
                <a16:creationId xmlns:a16="http://schemas.microsoft.com/office/drawing/2014/main" id="{0E4E00D6-E86C-2511-D314-BA5A9901DE0D}"/>
              </a:ext>
            </a:extLst>
          </p:cNvPr>
          <p:cNvSpPr/>
          <p:nvPr/>
        </p:nvSpPr>
        <p:spPr bwMode="auto">
          <a:xfrm>
            <a:off x="488797" y="1901662"/>
            <a:ext cx="870255" cy="3311468"/>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srgbClr val="000000"/>
                </a:solidFill>
                <a:effectLst/>
                <a:uLnTx/>
                <a:uFillTx/>
                <a:latin typeface="Arial"/>
                <a:ea typeface="+mn-ea"/>
                <a:cs typeface="+mn-cs"/>
              </a:rPr>
              <a:t>Issue</a:t>
            </a:r>
          </a:p>
        </p:txBody>
      </p:sp>
      <p:sp>
        <p:nvSpPr>
          <p:cNvPr id="5" name="Rectangle 4">
            <a:extLst>
              <a:ext uri="{FF2B5EF4-FFF2-40B4-BE49-F238E27FC236}">
                <a16:creationId xmlns:a16="http://schemas.microsoft.com/office/drawing/2014/main" id="{A581502B-5349-DC98-9793-32E1588BC5E1}"/>
              </a:ext>
            </a:extLst>
          </p:cNvPr>
          <p:cNvSpPr/>
          <p:nvPr/>
        </p:nvSpPr>
        <p:spPr bwMode="auto">
          <a:xfrm>
            <a:off x="488798" y="1890693"/>
            <a:ext cx="45719" cy="3317871"/>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rial"/>
              <a:ea typeface="+mn-ea"/>
              <a:cs typeface="+mn-cs"/>
            </a:endParaRPr>
          </a:p>
        </p:txBody>
      </p:sp>
      <p:sp>
        <p:nvSpPr>
          <p:cNvPr id="6" name="Title 1">
            <a:extLst>
              <a:ext uri="{FF2B5EF4-FFF2-40B4-BE49-F238E27FC236}">
                <a16:creationId xmlns:a16="http://schemas.microsoft.com/office/drawing/2014/main" id="{C40FC3C2-00CD-2BB4-36D4-D5DACD7093AA}"/>
              </a:ext>
            </a:extLst>
          </p:cNvPr>
          <p:cNvSpPr txBox="1">
            <a:spLocks/>
          </p:cNvSpPr>
          <p:nvPr/>
        </p:nvSpPr>
        <p:spPr bwMode="auto">
          <a:xfrm>
            <a:off x="326769" y="233159"/>
            <a:ext cx="9969231"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GB" sz="3200" kern="0" dirty="0"/>
              <a:t>Trust case study: Leeds Teaching Hospitals (LTH)</a:t>
            </a:r>
          </a:p>
        </p:txBody>
      </p:sp>
      <p:pic>
        <p:nvPicPr>
          <p:cNvPr id="16" name="Picture 15" descr="A computer screen with colorful sticky notes on it&#10;&#10;Description automatically generated">
            <a:extLst>
              <a:ext uri="{FF2B5EF4-FFF2-40B4-BE49-F238E27FC236}">
                <a16:creationId xmlns:a16="http://schemas.microsoft.com/office/drawing/2014/main" id="{869D438F-3B19-459E-5E49-071BA1493ED2}"/>
              </a:ext>
            </a:extLst>
          </p:cNvPr>
          <p:cNvPicPr>
            <a:picLocks noChangeAspect="1"/>
          </p:cNvPicPr>
          <p:nvPr/>
        </p:nvPicPr>
        <p:blipFill rotWithShape="1">
          <a:blip r:embed="rId4">
            <a:extLst>
              <a:ext uri="{28A0092B-C50C-407E-A947-70E740481C1C}">
                <a14:useLocalDpi xmlns:a14="http://schemas.microsoft.com/office/drawing/2010/main" val="0"/>
              </a:ext>
            </a:extLst>
          </a:blip>
          <a:srcRect l="8777" t="10922" r="16573" b="15117"/>
          <a:stretch/>
        </p:blipFill>
        <p:spPr>
          <a:xfrm>
            <a:off x="6271465" y="1890693"/>
            <a:ext cx="5544906" cy="3296393"/>
          </a:xfrm>
          <a:prstGeom prst="rect">
            <a:avLst/>
          </a:prstGeom>
        </p:spPr>
      </p:pic>
      <p:sp>
        <p:nvSpPr>
          <p:cNvPr id="22" name="Text Placeholder 21">
            <a:extLst>
              <a:ext uri="{FF2B5EF4-FFF2-40B4-BE49-F238E27FC236}">
                <a16:creationId xmlns:a16="http://schemas.microsoft.com/office/drawing/2014/main" id="{FF0AC55E-657A-4C10-8DC7-9F4AA10FDE74}"/>
              </a:ext>
            </a:extLst>
          </p:cNvPr>
          <p:cNvSpPr>
            <a:spLocks noGrp="1"/>
          </p:cNvSpPr>
          <p:nvPr>
            <p:ph type="body" sz="quarter" idx="12"/>
          </p:nvPr>
        </p:nvSpPr>
        <p:spPr>
          <a:xfrm>
            <a:off x="400342" y="880689"/>
            <a:ext cx="9969231" cy="309562"/>
          </a:xfrm>
        </p:spPr>
        <p:txBody>
          <a:bodyPr/>
          <a:lstStyle/>
          <a:p>
            <a:r>
              <a:rPr kumimoji="0" lang="en-GB" sz="1800" b="0" i="0" u="none" strike="noStrike" kern="1200" cap="none" spc="0" normalizeH="0" baseline="0" noProof="0" dirty="0">
                <a:ln>
                  <a:noFill/>
                </a:ln>
                <a:solidFill>
                  <a:schemeClr val="bg2"/>
                </a:solidFill>
                <a:effectLst/>
                <a:uLnTx/>
                <a:uFillTx/>
                <a:latin typeface="MuseoSans-700"/>
                <a:ea typeface="+mn-ea"/>
                <a:cs typeface="+mn-cs"/>
              </a:rPr>
              <a:t>‘We are routinely transporting and washing equipment that is never used’</a:t>
            </a:r>
          </a:p>
          <a:p>
            <a:endParaRPr lang="en-GB" dirty="0"/>
          </a:p>
        </p:txBody>
      </p:sp>
    </p:spTree>
    <p:extLst>
      <p:ext uri="{BB962C8B-B14F-4D97-AF65-F5344CB8AC3E}">
        <p14:creationId xmlns:p14="http://schemas.microsoft.com/office/powerpoint/2010/main" val="38274348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426376" y="1206769"/>
            <a:ext cx="9170606" cy="1977295"/>
            <a:chOff x="306055" y="2637337"/>
            <a:chExt cx="5680589" cy="1127656"/>
          </a:xfrm>
        </p:grpSpPr>
        <p:grpSp>
          <p:nvGrpSpPr>
            <p:cNvPr id="57" name="Group 56"/>
            <p:cNvGrpSpPr/>
            <p:nvPr/>
          </p:nvGrpSpPr>
          <p:grpSpPr>
            <a:xfrm>
              <a:off x="306055" y="2637339"/>
              <a:ext cx="914525" cy="1127654"/>
              <a:chOff x="309470" y="1216857"/>
              <a:chExt cx="875412" cy="457197"/>
            </a:xfrm>
          </p:grpSpPr>
          <p:sp>
            <p:nvSpPr>
              <p:cNvPr id="58" name="Rectangle 57"/>
              <p:cNvSpPr/>
              <p:nvPr/>
            </p:nvSpPr>
            <p:spPr bwMode="auto">
              <a:xfrm>
                <a:off x="326771" y="1216857"/>
                <a:ext cx="858111"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000000"/>
                    </a:solidFill>
                    <a:effectLst/>
                    <a:uLnTx/>
                    <a:uFillTx/>
                    <a:latin typeface="Arial"/>
                    <a:ea typeface="+mn-ea"/>
                    <a:cs typeface="+mn-cs"/>
                  </a:rPr>
                  <a:t>Action</a:t>
                </a:r>
              </a:p>
            </p:txBody>
          </p:sp>
          <p:sp>
            <p:nvSpPr>
              <p:cNvPr id="59" name="Rectangle 58"/>
              <p:cNvSpPr/>
              <p:nvPr/>
            </p:nvSpPr>
            <p:spPr bwMode="auto">
              <a:xfrm>
                <a:off x="3094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rial"/>
                  <a:ea typeface="+mn-ea"/>
                  <a:cs typeface="+mn-cs"/>
                </a:endParaRPr>
              </a:p>
            </p:txBody>
          </p:sp>
        </p:grpSp>
        <p:sp>
          <p:nvSpPr>
            <p:cNvPr id="60" name="Rectangle 59"/>
            <p:cNvSpPr/>
            <p:nvPr/>
          </p:nvSpPr>
          <p:spPr bwMode="auto">
            <a:xfrm>
              <a:off x="1266038" y="2637337"/>
              <a:ext cx="4720606" cy="1127655"/>
            </a:xfrm>
            <a:prstGeom prst="rect">
              <a:avLst/>
            </a:prstGeom>
            <a:solidFill>
              <a:schemeClr val="tx2"/>
            </a:solid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000" b="0" i="0" u="none" strike="noStrike" kern="0" cap="none" spc="0" normalizeH="0" baseline="0" noProof="0">
                <a:ln>
                  <a:noFill/>
                </a:ln>
                <a:solidFill>
                  <a:srgbClr val="000000"/>
                </a:solidFill>
                <a:effectLst/>
                <a:uLnTx/>
                <a:uFillTx/>
                <a:latin typeface="Arial"/>
                <a:ea typeface="+mn-ea"/>
                <a:cs typeface="Arial"/>
              </a:endParaRPr>
            </a:p>
          </p:txBody>
        </p:sp>
      </p:grpSp>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3"/>
          <a:stretch>
            <a:fillRect/>
          </a:stretch>
        </p:blipFill>
        <p:spPr>
          <a:xfrm>
            <a:off x="9870040" y="5133948"/>
            <a:ext cx="1929828" cy="982307"/>
          </a:xfrm>
          <a:prstGeom prst="rect">
            <a:avLst/>
          </a:prstGeom>
        </p:spPr>
      </p:pic>
      <p:pic>
        <p:nvPicPr>
          <p:cNvPr id="5" name="Picture 4" descr="A chart with different colored squares&#10;&#10;Description automatically generated">
            <a:extLst>
              <a:ext uri="{FF2B5EF4-FFF2-40B4-BE49-F238E27FC236}">
                <a16:creationId xmlns:a16="http://schemas.microsoft.com/office/drawing/2014/main" id="{2881A460-EE07-1FEB-454D-82A67ECAE20C}"/>
              </a:ext>
            </a:extLst>
          </p:cNvPr>
          <p:cNvPicPr>
            <a:picLocks noChangeAspect="1"/>
          </p:cNvPicPr>
          <p:nvPr/>
        </p:nvPicPr>
        <p:blipFill>
          <a:blip r:embed="rId4"/>
          <a:stretch>
            <a:fillRect/>
          </a:stretch>
        </p:blipFill>
        <p:spPr>
          <a:xfrm>
            <a:off x="1914681" y="3189195"/>
            <a:ext cx="7759405" cy="3221862"/>
          </a:xfrm>
          <a:prstGeom prst="rect">
            <a:avLst/>
          </a:prstGeom>
        </p:spPr>
      </p:pic>
      <p:sp>
        <p:nvSpPr>
          <p:cNvPr id="14" name="Title 1">
            <a:extLst>
              <a:ext uri="{FF2B5EF4-FFF2-40B4-BE49-F238E27FC236}">
                <a16:creationId xmlns:a16="http://schemas.microsoft.com/office/drawing/2014/main" id="{0807B8C9-1214-16C7-72CC-07EE908A0089}"/>
              </a:ext>
            </a:extLst>
          </p:cNvPr>
          <p:cNvSpPr txBox="1">
            <a:spLocks/>
          </p:cNvSpPr>
          <p:nvPr/>
        </p:nvSpPr>
        <p:spPr bwMode="auto">
          <a:xfrm>
            <a:off x="326769" y="284747"/>
            <a:ext cx="9969231"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GB" sz="3200" kern="0" dirty="0"/>
              <a:t>Trust case study: Leeds Teaching Hospitals (LTH)</a:t>
            </a:r>
          </a:p>
        </p:txBody>
      </p:sp>
      <p:sp>
        <p:nvSpPr>
          <p:cNvPr id="39" name="TextBox 38">
            <a:extLst>
              <a:ext uri="{FF2B5EF4-FFF2-40B4-BE49-F238E27FC236}">
                <a16:creationId xmlns:a16="http://schemas.microsoft.com/office/drawing/2014/main" id="{4E4865A4-3EE1-498B-9762-2ECA23FB9FF2}"/>
              </a:ext>
            </a:extLst>
          </p:cNvPr>
          <p:cNvSpPr txBox="1"/>
          <p:nvPr/>
        </p:nvSpPr>
        <p:spPr>
          <a:xfrm>
            <a:off x="2058695" y="1247852"/>
            <a:ext cx="6912975" cy="1775862"/>
          </a:xfrm>
          <a:prstGeom prst="rect">
            <a:avLst/>
          </a:prstGeom>
          <a:noFill/>
        </p:spPr>
        <p:txBody>
          <a:bodyPr wrap="square" lIns="91440" tIns="45720" rIns="91440" bIns="45720" rtlCol="0" anchor="t">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An instrument use-audit was conducted over 70 cases across four specialty units, with a usage heatmap produced to triage decision-making in a 'Hackathon' by surgical team representatives</a:t>
            </a:r>
            <a:endParaRPr kumimoji="0" lang="en-US" sz="1600" b="0" i="0" u="none" strike="noStrike" kern="1200" cap="none" spc="0" normalizeH="0" baseline="0" noProof="0" dirty="0">
              <a:ln>
                <a:noFill/>
              </a:ln>
              <a:solidFill>
                <a:schemeClr val="bg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Variation in instrument preference was accommodated where inclusion in the set did not materially affect the number or size of trays sent for decontamination</a:t>
            </a:r>
          </a:p>
        </p:txBody>
      </p:sp>
    </p:spTree>
    <p:extLst>
      <p:ext uri="{BB962C8B-B14F-4D97-AF65-F5344CB8AC3E}">
        <p14:creationId xmlns:p14="http://schemas.microsoft.com/office/powerpoint/2010/main" val="10358293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519139" y="1624402"/>
            <a:ext cx="7119910" cy="3136623"/>
            <a:chOff x="324128" y="3855514"/>
            <a:chExt cx="5625577" cy="1127656"/>
          </a:xfrm>
        </p:grpSpPr>
        <p:grpSp>
          <p:nvGrpSpPr>
            <p:cNvPr id="25" name="Group 24"/>
            <p:cNvGrpSpPr/>
            <p:nvPr/>
          </p:nvGrpSpPr>
          <p:grpSpPr>
            <a:xfrm>
              <a:off x="324128" y="3855516"/>
              <a:ext cx="896451" cy="1127654"/>
              <a:chOff x="326770" y="1216857"/>
              <a:chExt cx="858111" cy="457197"/>
            </a:xfrm>
          </p:grpSpPr>
          <p:sp>
            <p:nvSpPr>
              <p:cNvPr id="26" name="Rectangle 25"/>
              <p:cNvSpPr/>
              <p:nvPr/>
            </p:nvSpPr>
            <p:spPr bwMode="auto">
              <a:xfrm>
                <a:off x="326771" y="1216857"/>
                <a:ext cx="858110"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a:ln>
                      <a:noFill/>
                    </a:ln>
                    <a:solidFill>
                      <a:srgbClr val="000000"/>
                    </a:solidFill>
                    <a:effectLst/>
                    <a:uLnTx/>
                    <a:uFillTx/>
                    <a:latin typeface="Arial"/>
                    <a:ea typeface="+mn-ea"/>
                    <a:cs typeface="+mn-cs"/>
                  </a:rPr>
                  <a:t>Impact</a:t>
                </a:r>
              </a:p>
            </p:txBody>
          </p:sp>
          <p:sp>
            <p:nvSpPr>
              <p:cNvPr id="27" name="Rectangle 26"/>
              <p:cNvSpPr/>
              <p:nvPr/>
            </p:nvSpPr>
            <p:spPr bwMode="auto">
              <a:xfrm>
                <a:off x="326770" y="121685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rial"/>
                  <a:ea typeface="+mn-ea"/>
                  <a:cs typeface="+mn-cs"/>
                </a:endParaRPr>
              </a:p>
            </p:txBody>
          </p:sp>
        </p:grpSp>
        <p:sp>
          <p:nvSpPr>
            <p:cNvPr id="28" name="Rectangle 27"/>
            <p:cNvSpPr/>
            <p:nvPr/>
          </p:nvSpPr>
          <p:spPr bwMode="auto">
            <a:xfrm>
              <a:off x="1274975" y="3855514"/>
              <a:ext cx="4674730" cy="1115313"/>
            </a:xfrm>
            <a:prstGeom prst="rect">
              <a:avLst/>
            </a:prstGeom>
            <a:solidFill>
              <a:schemeClr val="tx2"/>
            </a:solid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0" cap="none" spc="0" normalizeH="0" baseline="0" noProof="0">
                <a:ln>
                  <a:noFill/>
                </a:ln>
                <a:solidFill>
                  <a:srgbClr val="000000"/>
                </a:solidFill>
                <a:effectLst/>
                <a:uLnTx/>
                <a:uFillTx/>
                <a:latin typeface="Arial"/>
                <a:ea typeface="+mn-ea"/>
                <a:cs typeface="+mn-cs"/>
                <a:sym typeface="Arial"/>
              </a:endParaRPr>
            </a:p>
          </p:txBody>
        </p:sp>
      </p:grpSp>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3"/>
          <a:stretch>
            <a:fillRect/>
          </a:stretch>
        </p:blipFill>
        <p:spPr>
          <a:xfrm>
            <a:off x="9870040" y="5133948"/>
            <a:ext cx="1929828" cy="982307"/>
          </a:xfrm>
          <a:prstGeom prst="rect">
            <a:avLst/>
          </a:prstGeom>
        </p:spPr>
      </p:pic>
      <p:sp>
        <p:nvSpPr>
          <p:cNvPr id="5" name="Title 1">
            <a:extLst>
              <a:ext uri="{FF2B5EF4-FFF2-40B4-BE49-F238E27FC236}">
                <a16:creationId xmlns:a16="http://schemas.microsoft.com/office/drawing/2014/main" id="{64AB148B-9566-5E39-799F-5301B59EB729}"/>
              </a:ext>
            </a:extLst>
          </p:cNvPr>
          <p:cNvSpPr txBox="1">
            <a:spLocks/>
          </p:cNvSpPr>
          <p:nvPr/>
        </p:nvSpPr>
        <p:spPr bwMode="auto">
          <a:xfrm>
            <a:off x="326769" y="250677"/>
            <a:ext cx="9969231"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GB" sz="3200" kern="0" dirty="0"/>
              <a:t>Trust case study: Leeds Teaching Hospitals (LTH)</a:t>
            </a:r>
          </a:p>
        </p:txBody>
      </p:sp>
      <p:sp>
        <p:nvSpPr>
          <p:cNvPr id="40" name="TextBox 39">
            <a:extLst>
              <a:ext uri="{FF2B5EF4-FFF2-40B4-BE49-F238E27FC236}">
                <a16:creationId xmlns:a16="http://schemas.microsoft.com/office/drawing/2014/main" id="{50050F78-CEFA-4D83-AA3D-3E1886EA98D5}"/>
              </a:ext>
            </a:extLst>
          </p:cNvPr>
          <p:cNvSpPr txBox="1"/>
          <p:nvPr/>
        </p:nvSpPr>
        <p:spPr>
          <a:xfrm>
            <a:off x="1903055" y="1772170"/>
            <a:ext cx="5440720" cy="3136623"/>
          </a:xfrm>
          <a:prstGeom prst="rect">
            <a:avLst/>
          </a:prstGeom>
          <a:noFill/>
        </p:spPr>
        <p:txBody>
          <a:bodyPr wrap="square" lIns="91440" tIns="45720" rIns="91440" bIns="45720" rtlCol="0" anchor="t">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The carbon footprint of their laparoscopic cholecystectomy set sterilisation was reduced by 60%</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The change is projected to save between 2-3 tCO2e annually and c. £20k in sterilisation costs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A survey of the teams agreed rationalisation would make surgical preparation easier and quicker (</a:t>
            </a:r>
            <a:r>
              <a:rPr kumimoji="0" lang="en-GB" sz="1600" b="0" i="0" u="none" strike="noStrike" kern="1200" cap="none" spc="0" normalizeH="0" baseline="0" noProof="0" dirty="0">
                <a:ln>
                  <a:noFill/>
                </a:ln>
                <a:solidFill>
                  <a:schemeClr val="bg1"/>
                </a:solidFill>
                <a:effectLst/>
                <a:uLnTx/>
                <a:uFillTx/>
                <a:latin typeface="Arial"/>
                <a:ea typeface="+mn-ea"/>
                <a:cs typeface="Arial"/>
                <a:hlinkClick r:id="rId4">
                  <a:extLst>
                    <a:ext uri="{A12FA001-AC4F-418D-AE19-62706E023703}">
                      <ahyp:hlinkClr xmlns:ahyp="http://schemas.microsoft.com/office/drawing/2018/hyperlinkcolor" val="tx"/>
                    </a:ext>
                  </a:extLst>
                </a:hlinkClick>
              </a:rPr>
              <a:t>96% respondents agreed</a:t>
            </a:r>
            <a:r>
              <a:rPr kumimoji="0" lang="en-GB" sz="1600" b="0" i="0" u="none" strike="noStrike" kern="1200" cap="none" spc="0" normalizeH="0" baseline="0" noProof="0" dirty="0">
                <a:ln>
                  <a:noFill/>
                </a:ln>
                <a:solidFill>
                  <a:schemeClr val="bg1"/>
                </a:solidFill>
                <a:effectLst/>
                <a:uLnTx/>
                <a:uFillTx/>
                <a:latin typeface="Arial"/>
                <a:ea typeface="+mn-ea"/>
                <a:cs typeface="Arial"/>
              </a:rPr>
              <a:t>)</a:t>
            </a:r>
          </a:p>
          <a:p>
            <a:pPr marL="171450" marR="0" lvl="0" indent="-171450" algn="l" defTabSz="914400" rtl="0" eaLnBrk="1" fontAlgn="auto" latinLnBrk="0" hangingPunct="1">
              <a:lnSpc>
                <a:spcPct val="100000"/>
              </a:lnSpc>
              <a:spcBef>
                <a:spcPts val="0"/>
              </a:spcBef>
              <a:spcAft>
                <a:spcPts val="600"/>
              </a:spcAft>
              <a:buClrTx/>
              <a:buSzTx/>
              <a:buFont typeface="Arial,Sans-Serif"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Rationalisation provided space on the tray to switch to more reusable items e.g. from single-use to reusable kidney dishes and galipots</a:t>
            </a:r>
            <a:endParaRPr kumimoji="0" lang="en-US" sz="1600" b="0" i="0" u="none" strike="noStrike" kern="1200" cap="none" spc="0" normalizeH="0" baseline="0" noProof="0" dirty="0">
              <a:ln>
                <a:noFill/>
              </a:ln>
              <a:solidFill>
                <a:schemeClr val="bg1"/>
              </a:solidFill>
              <a:effectLst/>
              <a:uLnTx/>
              <a:uFillTx/>
              <a:latin typeface="Arial"/>
              <a:ea typeface="+mn-ea"/>
              <a:cs typeface="Aria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highlight>
                <a:srgbClr val="FFFF00"/>
              </a:highlight>
              <a:uLnTx/>
              <a:uFillTx/>
              <a:latin typeface="Arial"/>
              <a:ea typeface="+mn-ea"/>
              <a:cs typeface="Arial"/>
            </a:endParaRPr>
          </a:p>
        </p:txBody>
      </p:sp>
      <p:sp>
        <p:nvSpPr>
          <p:cNvPr id="2" name="Rectangle: Rounded Corners 1">
            <a:extLst>
              <a:ext uri="{FF2B5EF4-FFF2-40B4-BE49-F238E27FC236}">
                <a16:creationId xmlns:a16="http://schemas.microsoft.com/office/drawing/2014/main" id="{4E9E5B46-CBD5-0304-966D-6017858053A8}"/>
              </a:ext>
            </a:extLst>
          </p:cNvPr>
          <p:cNvSpPr/>
          <p:nvPr/>
        </p:nvSpPr>
        <p:spPr bwMode="auto">
          <a:xfrm>
            <a:off x="7819543" y="1491051"/>
            <a:ext cx="3610457" cy="3452423"/>
          </a:xfrm>
          <a:prstGeom prst="roundRect">
            <a:avLst/>
          </a:prstGeom>
          <a:blipFill>
            <a:blip r:embed="rId5"/>
            <a:stretch>
              <a:fillRect/>
            </a:stretch>
          </a:blipFill>
          <a:ln w="57150" cap="flat" cmpd="sng" algn="ctr">
            <a:solidFill>
              <a:schemeClr val="tx2">
                <a:lumMod val="60000"/>
                <a:lumOff val="40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30" name="Text Placeholder 21">
            <a:extLst>
              <a:ext uri="{FF2B5EF4-FFF2-40B4-BE49-F238E27FC236}">
                <a16:creationId xmlns:a16="http://schemas.microsoft.com/office/drawing/2014/main" id="{4BC3A661-ECF3-04F8-592D-28E1DF1ACE12}"/>
              </a:ext>
            </a:extLst>
          </p:cNvPr>
          <p:cNvSpPr>
            <a:spLocks noGrp="1"/>
          </p:cNvSpPr>
          <p:nvPr>
            <p:ph type="body" sz="quarter" idx="12"/>
          </p:nvPr>
        </p:nvSpPr>
        <p:spPr>
          <a:xfrm>
            <a:off x="368809" y="831099"/>
            <a:ext cx="11245121" cy="309562"/>
          </a:xfrm>
        </p:spPr>
        <p:txBody>
          <a:bodyPr/>
          <a:lstStyle/>
          <a:p>
            <a:r>
              <a:rPr kumimoji="0" lang="en-GB" sz="1600" b="0" i="0" u="none" strike="noStrike" kern="1200" cap="none" spc="0" normalizeH="0" baseline="0" noProof="0" dirty="0">
                <a:ln>
                  <a:noFill/>
                </a:ln>
                <a:solidFill>
                  <a:schemeClr val="bg2"/>
                </a:solidFill>
                <a:effectLst/>
                <a:uLnTx/>
                <a:uFillTx/>
                <a:latin typeface="MuseoSans-300"/>
                <a:ea typeface="+mn-ea"/>
                <a:cs typeface="+mn-cs"/>
              </a:rPr>
              <a:t>Research assessing set utilisation across 4 surgical specialties found &gt; 75% instruments remained unused per procedure </a:t>
            </a:r>
          </a:p>
          <a:p>
            <a:endParaRPr lang="en-GB" dirty="0"/>
          </a:p>
        </p:txBody>
      </p:sp>
    </p:spTree>
    <p:extLst>
      <p:ext uri="{BB962C8B-B14F-4D97-AF65-F5344CB8AC3E}">
        <p14:creationId xmlns:p14="http://schemas.microsoft.com/office/powerpoint/2010/main" val="30870350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3"/>
          <a:stretch>
            <a:fillRect/>
          </a:stretch>
        </p:blipFill>
        <p:spPr>
          <a:xfrm>
            <a:off x="9870040" y="5133948"/>
            <a:ext cx="1929828" cy="982307"/>
          </a:xfrm>
          <a:prstGeom prst="rect">
            <a:avLst/>
          </a:prstGeom>
        </p:spPr>
      </p:pic>
      <p:graphicFrame>
        <p:nvGraphicFramePr>
          <p:cNvPr id="5" name="Table 4">
            <a:extLst>
              <a:ext uri="{FF2B5EF4-FFF2-40B4-BE49-F238E27FC236}">
                <a16:creationId xmlns:a16="http://schemas.microsoft.com/office/drawing/2014/main" id="{32CD99DE-C0FF-2CC6-CF4B-80A222E4A27E}"/>
              </a:ext>
            </a:extLst>
          </p:cNvPr>
          <p:cNvGraphicFramePr>
            <a:graphicFrameLocks noGrp="1"/>
          </p:cNvGraphicFramePr>
          <p:nvPr>
            <p:extLst>
              <p:ext uri="{D42A27DB-BD31-4B8C-83A1-F6EECF244321}">
                <p14:modId xmlns:p14="http://schemas.microsoft.com/office/powerpoint/2010/main" val="697938533"/>
              </p:ext>
            </p:extLst>
          </p:nvPr>
        </p:nvGraphicFramePr>
        <p:xfrm>
          <a:off x="1450428" y="1282262"/>
          <a:ext cx="7987862" cy="4866290"/>
        </p:xfrm>
        <a:graphic>
          <a:graphicData uri="http://schemas.openxmlformats.org/drawingml/2006/table">
            <a:tbl>
              <a:tblPr>
                <a:tableStyleId>{775DCB02-9BB8-47FD-8907-85C794F793BA}</a:tableStyleId>
              </a:tblPr>
              <a:tblGrid>
                <a:gridCol w="2415302">
                  <a:extLst>
                    <a:ext uri="{9D8B030D-6E8A-4147-A177-3AD203B41FA5}">
                      <a16:colId xmlns:a16="http://schemas.microsoft.com/office/drawing/2014/main" val="2566693545"/>
                    </a:ext>
                  </a:extLst>
                </a:gridCol>
                <a:gridCol w="4439064">
                  <a:extLst>
                    <a:ext uri="{9D8B030D-6E8A-4147-A177-3AD203B41FA5}">
                      <a16:colId xmlns:a16="http://schemas.microsoft.com/office/drawing/2014/main" val="2867039165"/>
                    </a:ext>
                  </a:extLst>
                </a:gridCol>
                <a:gridCol w="1133496">
                  <a:extLst>
                    <a:ext uri="{9D8B030D-6E8A-4147-A177-3AD203B41FA5}">
                      <a16:colId xmlns:a16="http://schemas.microsoft.com/office/drawing/2014/main" val="247336363"/>
                    </a:ext>
                  </a:extLst>
                </a:gridCol>
              </a:tblGrid>
              <a:tr h="490467">
                <a:tc>
                  <a:txBody>
                    <a:bodyPr/>
                    <a:lstStyle/>
                    <a:p>
                      <a:pPr algn="ctr" fontAlgn="ctr"/>
                      <a:r>
                        <a:rPr lang="en-GB" sz="1200" b="1" u="none" strike="noStrike" dirty="0">
                          <a:solidFill>
                            <a:schemeClr val="bg1"/>
                          </a:solidFill>
                          <a:effectLst/>
                        </a:rPr>
                        <a:t>LOCATION</a:t>
                      </a:r>
                      <a:endParaRPr lang="en-GB"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ctr"/>
                      <a:r>
                        <a:rPr lang="en-GB" sz="1200" b="1" u="none" strike="noStrike" dirty="0">
                          <a:solidFill>
                            <a:schemeClr val="bg1"/>
                          </a:solidFill>
                          <a:effectLst/>
                        </a:rPr>
                        <a:t>TRAY</a:t>
                      </a:r>
                      <a:endParaRPr lang="en-GB" sz="1200" b="1" i="0" u="none" strike="noStrike" dirty="0">
                        <a:solidFill>
                          <a:schemeClr val="bg1"/>
                        </a:solidFill>
                        <a:effectLst/>
                        <a:latin typeface="Calibri" panose="020F0502020204030204" pitchFamily="34" charset="0"/>
                      </a:endParaRPr>
                    </a:p>
                  </a:txBody>
                  <a:tcPr marL="9525" marR="9525" marT="9525" marB="0" anchor="ctr">
                    <a:solidFill>
                      <a:schemeClr val="accent5">
                        <a:lumMod val="75000"/>
                      </a:schemeClr>
                    </a:solidFill>
                  </a:tcPr>
                </a:tc>
                <a:tc>
                  <a:txBody>
                    <a:bodyPr/>
                    <a:lstStyle/>
                    <a:p>
                      <a:pPr algn="ctr" fontAlgn="b"/>
                      <a:r>
                        <a:rPr lang="en-GB" sz="1200" b="1" u="none" strike="noStrike" dirty="0">
                          <a:solidFill>
                            <a:schemeClr val="bg1"/>
                          </a:solidFill>
                          <a:effectLst/>
                        </a:rPr>
                        <a:t>NUMBER OF ITEMS</a:t>
                      </a:r>
                      <a:endParaRPr lang="en-GB" sz="1200" b="1" i="0" u="none" strike="noStrike" dirty="0">
                        <a:solidFill>
                          <a:schemeClr val="bg1"/>
                        </a:solidFill>
                        <a:effectLst/>
                        <a:latin typeface="Calibri" panose="020F0502020204030204" pitchFamily="34" charset="0"/>
                      </a:endParaRPr>
                    </a:p>
                  </a:txBody>
                  <a:tcPr marL="9525" marR="9525" marT="9525" marB="0" anchor="b">
                    <a:solidFill>
                      <a:schemeClr val="accent5">
                        <a:lumMod val="75000"/>
                      </a:schemeClr>
                    </a:solidFill>
                  </a:tcPr>
                </a:tc>
                <a:extLst>
                  <a:ext uri="{0D108BD9-81ED-4DB2-BD59-A6C34878D82A}">
                    <a16:rowId xmlns:a16="http://schemas.microsoft.com/office/drawing/2014/main" val="3383356064"/>
                  </a:ext>
                </a:extLst>
              </a:tr>
              <a:tr h="323794">
                <a:tc rowSpan="4">
                  <a:txBody>
                    <a:bodyPr/>
                    <a:lstStyle/>
                    <a:p>
                      <a:pPr algn="ctr" fontAlgn="ctr">
                        <a:spcAft>
                          <a:spcPts val="600"/>
                        </a:spcAft>
                      </a:pPr>
                      <a:r>
                        <a:rPr lang="en-GB" sz="1200" u="none" strike="noStrike" dirty="0">
                          <a:effectLst/>
                        </a:rPr>
                        <a:t>DAVID BEAVERS DAY UNIT</a:t>
                      </a:r>
                      <a:endParaRPr lang="en-GB"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spcAft>
                          <a:spcPts val="600"/>
                        </a:spcAft>
                      </a:pPr>
                      <a:r>
                        <a:rPr lang="en-GB" sz="1100" u="none" strike="noStrike" dirty="0">
                          <a:effectLst/>
                        </a:rPr>
                        <a:t>LAP RENU SET</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a:effectLst/>
                        </a:rPr>
                        <a:t>67</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70346374"/>
                  </a:ext>
                </a:extLst>
              </a:tr>
              <a:tr h="216382">
                <a:tc vMerge="1">
                  <a:txBody>
                    <a:bodyPr/>
                    <a:lstStyle/>
                    <a:p>
                      <a:endParaRPr lang="en-US"/>
                    </a:p>
                  </a:txBody>
                  <a:tcPr/>
                </a:tc>
                <a:tc>
                  <a:txBody>
                    <a:bodyPr/>
                    <a:lstStyle/>
                    <a:p>
                      <a:pPr algn="l" fontAlgn="b">
                        <a:spcAft>
                          <a:spcPts val="600"/>
                        </a:spcAft>
                      </a:pPr>
                      <a:r>
                        <a:rPr lang="en-GB" sz="1100" u="none" strike="noStrike" dirty="0">
                          <a:effectLst/>
                        </a:rPr>
                        <a:t>ELEMENTAL LAP CHOLE&amp; HERNIA SET</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a:effectLst/>
                        </a:rPr>
                        <a:t>15</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88688971"/>
                  </a:ext>
                </a:extLst>
              </a:tr>
              <a:tr h="216382">
                <a:tc vMerge="1">
                  <a:txBody>
                    <a:bodyPr/>
                    <a:lstStyle/>
                    <a:p>
                      <a:endParaRPr lang="en-US"/>
                    </a:p>
                  </a:txBody>
                  <a:tcPr/>
                </a:tc>
                <a:tc>
                  <a:txBody>
                    <a:bodyPr/>
                    <a:lstStyle/>
                    <a:p>
                      <a:pPr algn="l" fontAlgn="b">
                        <a:spcAft>
                          <a:spcPts val="600"/>
                        </a:spcAft>
                      </a:pPr>
                      <a:r>
                        <a:rPr lang="en-GB" sz="1100" u="none" strike="noStrike" dirty="0">
                          <a:effectLst/>
                        </a:rPr>
                        <a:t>NEW DBDU FIBREOPTIC LIGHT CABLE</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6120603"/>
                  </a:ext>
                </a:extLst>
              </a:tr>
              <a:tr h="216382">
                <a:tc vMerge="1">
                  <a:txBody>
                    <a:bodyPr/>
                    <a:lstStyle/>
                    <a:p>
                      <a:endParaRPr lang="en-US"/>
                    </a:p>
                  </a:txBody>
                  <a:tcPr/>
                </a:tc>
                <a:tc>
                  <a:txBody>
                    <a:bodyPr/>
                    <a:lstStyle/>
                    <a:p>
                      <a:pPr algn="l" fontAlgn="b">
                        <a:spcAft>
                          <a:spcPts val="600"/>
                        </a:spcAft>
                      </a:pPr>
                      <a:r>
                        <a:rPr lang="en-GB" sz="1100" u="none" strike="noStrike" dirty="0">
                          <a:effectLst/>
                        </a:rPr>
                        <a:t>PURPLE HEM-O-LOCK</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a:effectLst/>
                        </a:rPr>
                        <a:t>3</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278491223"/>
                  </a:ext>
                </a:extLst>
              </a:tr>
              <a:tr h="346550">
                <a:tc>
                  <a:txBody>
                    <a:bodyPr/>
                    <a:lstStyle/>
                    <a:p>
                      <a:pPr algn="l" fontAlgn="b">
                        <a:spcAft>
                          <a:spcPts val="600"/>
                        </a:spcAft>
                      </a:pPr>
                      <a:r>
                        <a:rPr lang="en-GB" sz="1200" b="1" u="none" strike="noStrike">
                          <a:effectLst/>
                        </a:rPr>
                        <a:t>TOTAL</a:t>
                      </a:r>
                      <a:endParaRPr lang="en-GB" sz="1200" b="1" i="0" u="none" strike="noStrike">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pPr>
                      <a:r>
                        <a:rPr lang="en-GB" sz="1200" b="1" u="none" strike="noStrike" dirty="0">
                          <a:effectLst/>
                        </a:rPr>
                        <a:t>4 TRAYS</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200" b="1" u="none" strike="noStrike" dirty="0">
                          <a:effectLst/>
                        </a:rPr>
                        <a:t>86</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34822887"/>
                  </a:ext>
                </a:extLst>
              </a:tr>
              <a:tr h="391652">
                <a:tc rowSpan="5">
                  <a:txBody>
                    <a:bodyPr/>
                    <a:lstStyle/>
                    <a:p>
                      <a:pPr algn="ctr" fontAlgn="ctr">
                        <a:spcAft>
                          <a:spcPts val="600"/>
                        </a:spcAft>
                      </a:pPr>
                      <a:r>
                        <a:rPr lang="en-GB" sz="1200" u="none" strike="noStrike">
                          <a:effectLst/>
                        </a:rPr>
                        <a:t>HPB</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spcAft>
                          <a:spcPts val="600"/>
                        </a:spcAft>
                      </a:pPr>
                      <a:r>
                        <a:rPr lang="en-GB" sz="1100" u="none" strike="noStrike" dirty="0">
                          <a:effectLst/>
                        </a:rPr>
                        <a:t>MR TOOGOODS LAPARASCOPIC INSTRUMENTS</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23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300035043"/>
                  </a:ext>
                </a:extLst>
              </a:tr>
              <a:tr h="216382">
                <a:tc vMerge="1">
                  <a:txBody>
                    <a:bodyPr/>
                    <a:lstStyle/>
                    <a:p>
                      <a:endParaRPr lang="en-US"/>
                    </a:p>
                  </a:txBody>
                  <a:tcPr/>
                </a:tc>
                <a:tc>
                  <a:txBody>
                    <a:bodyPr/>
                    <a:lstStyle/>
                    <a:p>
                      <a:pPr algn="l" fontAlgn="b">
                        <a:spcAft>
                          <a:spcPts val="600"/>
                        </a:spcAft>
                      </a:pPr>
                      <a:r>
                        <a:rPr lang="en-GB" sz="1100" u="none" strike="noStrike" dirty="0">
                          <a:effectLst/>
                        </a:rPr>
                        <a:t>HPB MINOR TRAY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a:effectLst/>
                        </a:rPr>
                        <a:t>47</a:t>
                      </a:r>
                      <a:endParaRPr lang="en-GB"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693916455"/>
                  </a:ext>
                </a:extLst>
              </a:tr>
              <a:tr h="391652">
                <a:tc vMerge="1">
                  <a:txBody>
                    <a:bodyPr/>
                    <a:lstStyle/>
                    <a:p>
                      <a:endParaRPr lang="en-US"/>
                    </a:p>
                  </a:txBody>
                  <a:tcPr/>
                </a:tc>
                <a:tc>
                  <a:txBody>
                    <a:bodyPr/>
                    <a:lstStyle/>
                    <a:p>
                      <a:pPr algn="l" fontAlgn="b">
                        <a:spcAft>
                          <a:spcPts val="600"/>
                        </a:spcAft>
                      </a:pPr>
                      <a:r>
                        <a:rPr lang="en-GB" sz="1100" u="none" strike="noStrike" dirty="0">
                          <a:effectLst/>
                        </a:rPr>
                        <a:t>HPB LAP CHOLE PORTS &amp; SCISSOR HANDLE &amp; CLIP</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13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98360840"/>
                  </a:ext>
                </a:extLst>
              </a:tr>
              <a:tr h="216382">
                <a:tc vMerge="1">
                  <a:txBody>
                    <a:bodyPr/>
                    <a:lstStyle/>
                    <a:p>
                      <a:endParaRPr lang="en-US"/>
                    </a:p>
                  </a:txBody>
                  <a:tcPr/>
                </a:tc>
                <a:tc>
                  <a:txBody>
                    <a:bodyPr/>
                    <a:lstStyle/>
                    <a:p>
                      <a:pPr algn="l" fontAlgn="b">
                        <a:spcAft>
                          <a:spcPts val="600"/>
                        </a:spcAft>
                      </a:pPr>
                      <a:r>
                        <a:rPr lang="en-GB" sz="1100" u="none" strike="noStrike" dirty="0">
                          <a:effectLst/>
                        </a:rPr>
                        <a:t>STRYKER CAMERA HEAD &amp; SCOPES</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4</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506709304"/>
                  </a:ext>
                </a:extLst>
              </a:tr>
              <a:tr h="216382">
                <a:tc vMerge="1">
                  <a:txBody>
                    <a:bodyPr/>
                    <a:lstStyle/>
                    <a:p>
                      <a:endParaRPr lang="en-US"/>
                    </a:p>
                  </a:txBody>
                  <a:tcPr/>
                </a:tc>
                <a:tc>
                  <a:txBody>
                    <a:bodyPr/>
                    <a:lstStyle/>
                    <a:p>
                      <a:pPr algn="l" fontAlgn="b">
                        <a:spcAft>
                          <a:spcPts val="600"/>
                        </a:spcAft>
                      </a:pPr>
                      <a:r>
                        <a:rPr lang="en-GB" sz="1100" u="none" strike="noStrike" dirty="0">
                          <a:effectLst/>
                        </a:rPr>
                        <a:t>PURPLE &amp; GOLD HEM-O-LOCK</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6</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13069982"/>
                  </a:ext>
                </a:extLst>
              </a:tr>
              <a:tr h="311811">
                <a:tc>
                  <a:txBody>
                    <a:bodyPr/>
                    <a:lstStyle/>
                    <a:p>
                      <a:pPr algn="l" fontAlgn="b">
                        <a:spcAft>
                          <a:spcPts val="600"/>
                        </a:spcAft>
                      </a:pPr>
                      <a:r>
                        <a:rPr lang="en-GB" sz="1200" b="1" u="none" strike="noStrike" dirty="0">
                          <a:effectLst/>
                        </a:rPr>
                        <a:t>TOTAL</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pPr>
                      <a:r>
                        <a:rPr lang="en-GB" sz="1200" b="1" u="none" strike="noStrike" dirty="0">
                          <a:effectLst/>
                        </a:rPr>
                        <a:t>5 TRAYS</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200" b="1" u="none" strike="noStrike" dirty="0">
                          <a:effectLst/>
                        </a:rPr>
                        <a:t>93</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02745341"/>
                  </a:ext>
                </a:extLst>
              </a:tr>
              <a:tr h="317245">
                <a:tc rowSpan="4">
                  <a:txBody>
                    <a:bodyPr/>
                    <a:lstStyle/>
                    <a:p>
                      <a:pPr algn="ctr" fontAlgn="ctr">
                        <a:spcAft>
                          <a:spcPts val="600"/>
                        </a:spcAft>
                      </a:pPr>
                      <a:r>
                        <a:rPr lang="en-GB" sz="1200" u="none" strike="noStrike">
                          <a:effectLst/>
                        </a:rPr>
                        <a:t>ACUTES</a:t>
                      </a:r>
                      <a:endParaRPr lang="en-GB" sz="1200" b="1" i="0" u="none" strike="noStrike">
                        <a:solidFill>
                          <a:srgbClr val="000000"/>
                        </a:solidFill>
                        <a:effectLst/>
                        <a:latin typeface="Calibri" panose="020F0502020204030204" pitchFamily="34" charset="0"/>
                      </a:endParaRPr>
                    </a:p>
                  </a:txBody>
                  <a:tcPr marL="9525" marR="9525" marT="9525" marB="0" anchor="ctr"/>
                </a:tc>
                <a:tc>
                  <a:txBody>
                    <a:bodyPr/>
                    <a:lstStyle/>
                    <a:p>
                      <a:pPr algn="l" fontAlgn="b">
                        <a:spcAft>
                          <a:spcPts val="600"/>
                        </a:spcAft>
                      </a:pPr>
                      <a:r>
                        <a:rPr lang="en-GB" sz="1100" u="none" strike="noStrike" dirty="0">
                          <a:effectLst/>
                        </a:rPr>
                        <a:t>ACUTES LAPARASCOPIC TRAY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93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57517985"/>
                  </a:ext>
                </a:extLst>
              </a:tr>
              <a:tr h="216382">
                <a:tc vMerge="1">
                  <a:txBody>
                    <a:bodyPr/>
                    <a:lstStyle/>
                    <a:p>
                      <a:endParaRPr lang="en-US"/>
                    </a:p>
                  </a:txBody>
                  <a:tcPr/>
                </a:tc>
                <a:tc>
                  <a:txBody>
                    <a:bodyPr/>
                    <a:lstStyle/>
                    <a:p>
                      <a:pPr algn="l" fontAlgn="b">
                        <a:spcAft>
                          <a:spcPts val="600"/>
                        </a:spcAft>
                      </a:pPr>
                      <a:r>
                        <a:rPr lang="en-GB" sz="1100" u="none" strike="noStrike" dirty="0">
                          <a:effectLst/>
                        </a:rPr>
                        <a:t>CAMERA HEAD TRAY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1</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72151333"/>
                  </a:ext>
                </a:extLst>
              </a:tr>
              <a:tr h="216382">
                <a:tc vMerge="1">
                  <a:txBody>
                    <a:bodyPr/>
                    <a:lstStyle/>
                    <a:p>
                      <a:endParaRPr lang="en-US"/>
                    </a:p>
                  </a:txBody>
                  <a:tcPr/>
                </a:tc>
                <a:tc>
                  <a:txBody>
                    <a:bodyPr/>
                    <a:lstStyle/>
                    <a:p>
                      <a:pPr algn="l" fontAlgn="b">
                        <a:spcAft>
                          <a:spcPts val="600"/>
                        </a:spcAft>
                      </a:pPr>
                      <a:r>
                        <a:rPr lang="en-GB" sz="1100" u="none" strike="noStrike" dirty="0">
                          <a:effectLst/>
                        </a:rPr>
                        <a:t>SCOPES &amp; LIGHT LEAD TRAY</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37702390"/>
                  </a:ext>
                </a:extLst>
              </a:tr>
              <a:tr h="216382">
                <a:tc vMerge="1">
                  <a:txBody>
                    <a:bodyPr/>
                    <a:lstStyle/>
                    <a:p>
                      <a:endParaRPr lang="en-US"/>
                    </a:p>
                  </a:txBody>
                  <a:tcPr/>
                </a:tc>
                <a:tc>
                  <a:txBody>
                    <a:bodyPr/>
                    <a:lstStyle/>
                    <a:p>
                      <a:pPr algn="l" fontAlgn="b">
                        <a:spcAft>
                          <a:spcPts val="600"/>
                        </a:spcAft>
                      </a:pPr>
                      <a:r>
                        <a:rPr lang="en-GB" sz="1100" u="none" strike="noStrike" dirty="0">
                          <a:effectLst/>
                        </a:rPr>
                        <a:t>ELEMENTAL PORTS&amp; CLIP</a:t>
                      </a:r>
                      <a:endParaRPr lang="en-GB"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100" u="none" strike="noStrike" dirty="0">
                          <a:effectLst/>
                        </a:rPr>
                        <a:t>13</a:t>
                      </a:r>
                      <a:endParaRPr lang="en-GB"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16144445"/>
                  </a:ext>
                </a:extLst>
              </a:tr>
              <a:tr h="345681">
                <a:tc>
                  <a:txBody>
                    <a:bodyPr/>
                    <a:lstStyle/>
                    <a:p>
                      <a:pPr algn="l" fontAlgn="b">
                        <a:spcAft>
                          <a:spcPts val="600"/>
                        </a:spcAft>
                      </a:pPr>
                      <a:r>
                        <a:rPr lang="en-GB" sz="1200" b="1" u="none" strike="noStrike" dirty="0">
                          <a:effectLst/>
                        </a:rPr>
                        <a:t>TOTAL</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l" fontAlgn="b">
                        <a:spcAft>
                          <a:spcPts val="600"/>
                        </a:spcAft>
                      </a:pPr>
                      <a:r>
                        <a:rPr lang="en-GB" sz="1200" b="1" u="none" strike="noStrike" dirty="0">
                          <a:effectLst/>
                        </a:rPr>
                        <a:t>4 TRAYS</a:t>
                      </a:r>
                      <a:endParaRPr lang="en-GB" sz="12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spcAft>
                          <a:spcPts val="600"/>
                        </a:spcAft>
                      </a:pPr>
                      <a:r>
                        <a:rPr lang="en-GB" sz="1200" b="1" u="none" strike="noStrike" dirty="0">
                          <a:effectLst/>
                        </a:rPr>
                        <a:t>97</a:t>
                      </a:r>
                      <a:endParaRPr lang="en-GB" sz="12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13295408"/>
                  </a:ext>
                </a:extLst>
              </a:tr>
            </a:tbl>
          </a:graphicData>
        </a:graphic>
      </p:graphicFrame>
      <p:sp>
        <p:nvSpPr>
          <p:cNvPr id="7" name="Title 1">
            <a:extLst>
              <a:ext uri="{FF2B5EF4-FFF2-40B4-BE49-F238E27FC236}">
                <a16:creationId xmlns:a16="http://schemas.microsoft.com/office/drawing/2014/main" id="{132E96C2-456B-9BA6-B4B9-CDBD0B06F5E7}"/>
              </a:ext>
            </a:extLst>
          </p:cNvPr>
          <p:cNvSpPr txBox="1">
            <a:spLocks/>
          </p:cNvSpPr>
          <p:nvPr/>
        </p:nvSpPr>
        <p:spPr bwMode="auto">
          <a:xfrm>
            <a:off x="326769" y="273914"/>
            <a:ext cx="9969231" cy="831850"/>
          </a:xfrm>
          <a:prstGeom prst="rect">
            <a:avLst/>
          </a:prstGeom>
          <a:noFill/>
          <a:ln w="9525" algn="ctr">
            <a:noFill/>
            <a:miter lim="800000"/>
            <a:headEnd/>
            <a:tailEnd/>
          </a:ln>
          <a:effectLst/>
        </p:spPr>
        <p:txBody>
          <a:bodyPr vert="horz" wrap="square" lIns="0" tIns="44439" rIns="0" bIns="44439" numCol="1" anchor="t" anchorCtr="0" compatLnSpc="1">
            <a:prstTxWarp prst="textNoShape">
              <a:avLst/>
            </a:prstTxWarp>
          </a:bodyPr>
          <a:lstStyle>
            <a:lvl1pPr algn="l" defTabSz="889000" rtl="0" eaLnBrk="1" fontAlgn="base" hangingPunct="1">
              <a:spcBef>
                <a:spcPct val="0"/>
              </a:spcBef>
              <a:spcAft>
                <a:spcPct val="0"/>
              </a:spcAft>
              <a:defRPr sz="2400" b="1">
                <a:solidFill>
                  <a:schemeClr val="tx2"/>
                </a:solidFill>
                <a:latin typeface="+mj-lt"/>
                <a:ea typeface="+mj-ea"/>
                <a:cs typeface="+mj-cs"/>
              </a:defRPr>
            </a:lvl1pPr>
            <a:lvl2pPr algn="l" defTabSz="889000" rtl="0" eaLnBrk="1" fontAlgn="base" hangingPunct="1">
              <a:spcBef>
                <a:spcPct val="0"/>
              </a:spcBef>
              <a:spcAft>
                <a:spcPct val="0"/>
              </a:spcAft>
              <a:defRPr sz="2400" b="1">
                <a:solidFill>
                  <a:schemeClr val="tx2"/>
                </a:solidFill>
                <a:latin typeface="Trebuchet MS" pitchFamily="34" charset="0"/>
                <a:cs typeface="Arial" charset="0"/>
              </a:defRPr>
            </a:lvl2pPr>
            <a:lvl3pPr algn="l" defTabSz="889000" rtl="0" eaLnBrk="1" fontAlgn="base" hangingPunct="1">
              <a:spcBef>
                <a:spcPct val="0"/>
              </a:spcBef>
              <a:spcAft>
                <a:spcPct val="0"/>
              </a:spcAft>
              <a:defRPr sz="2400" b="1">
                <a:solidFill>
                  <a:schemeClr val="tx2"/>
                </a:solidFill>
                <a:latin typeface="Trebuchet MS" pitchFamily="34" charset="0"/>
                <a:cs typeface="Arial" charset="0"/>
              </a:defRPr>
            </a:lvl3pPr>
            <a:lvl4pPr algn="l" defTabSz="889000" rtl="0" eaLnBrk="1" fontAlgn="base" hangingPunct="1">
              <a:spcBef>
                <a:spcPct val="0"/>
              </a:spcBef>
              <a:spcAft>
                <a:spcPct val="0"/>
              </a:spcAft>
              <a:defRPr sz="2400" b="1">
                <a:solidFill>
                  <a:schemeClr val="tx2"/>
                </a:solidFill>
                <a:latin typeface="Trebuchet MS" pitchFamily="34" charset="0"/>
                <a:cs typeface="Arial" charset="0"/>
              </a:defRPr>
            </a:lvl4pPr>
            <a:lvl5pPr algn="l" defTabSz="889000" rtl="0" eaLnBrk="1" fontAlgn="base" hangingPunct="1">
              <a:spcBef>
                <a:spcPct val="0"/>
              </a:spcBef>
              <a:spcAft>
                <a:spcPct val="0"/>
              </a:spcAft>
              <a:defRPr sz="2400" b="1">
                <a:solidFill>
                  <a:schemeClr val="tx2"/>
                </a:solidFill>
                <a:latin typeface="Trebuchet MS" pitchFamily="34" charset="0"/>
                <a:cs typeface="Arial" charset="0"/>
              </a:defRPr>
            </a:lvl5pPr>
            <a:lvl6pPr marL="457200" algn="l" defTabSz="889000" rtl="0" eaLnBrk="1" fontAlgn="base" hangingPunct="1">
              <a:spcBef>
                <a:spcPct val="0"/>
              </a:spcBef>
              <a:spcAft>
                <a:spcPct val="0"/>
              </a:spcAft>
              <a:defRPr sz="2400" b="1">
                <a:solidFill>
                  <a:schemeClr val="tx2"/>
                </a:solidFill>
                <a:latin typeface="Trebuchet MS" pitchFamily="34" charset="0"/>
                <a:cs typeface="Arial" charset="0"/>
              </a:defRPr>
            </a:lvl6pPr>
            <a:lvl7pPr marL="914400" algn="l" defTabSz="889000" rtl="0" eaLnBrk="1" fontAlgn="base" hangingPunct="1">
              <a:spcBef>
                <a:spcPct val="0"/>
              </a:spcBef>
              <a:spcAft>
                <a:spcPct val="0"/>
              </a:spcAft>
              <a:defRPr sz="2400" b="1">
                <a:solidFill>
                  <a:schemeClr val="tx2"/>
                </a:solidFill>
                <a:latin typeface="Trebuchet MS" pitchFamily="34" charset="0"/>
                <a:cs typeface="Arial" charset="0"/>
              </a:defRPr>
            </a:lvl7pPr>
            <a:lvl8pPr marL="1371600" algn="l" defTabSz="889000" rtl="0" eaLnBrk="1" fontAlgn="base" hangingPunct="1">
              <a:spcBef>
                <a:spcPct val="0"/>
              </a:spcBef>
              <a:spcAft>
                <a:spcPct val="0"/>
              </a:spcAft>
              <a:defRPr sz="2400" b="1">
                <a:solidFill>
                  <a:schemeClr val="tx2"/>
                </a:solidFill>
                <a:latin typeface="Trebuchet MS" pitchFamily="34" charset="0"/>
                <a:cs typeface="Arial" charset="0"/>
              </a:defRPr>
            </a:lvl8pPr>
            <a:lvl9pPr marL="1828800" algn="l" defTabSz="889000" rtl="0" eaLnBrk="1" fontAlgn="base" hangingPunct="1">
              <a:spcBef>
                <a:spcPct val="0"/>
              </a:spcBef>
              <a:spcAft>
                <a:spcPct val="0"/>
              </a:spcAft>
              <a:defRPr sz="2400" b="1">
                <a:solidFill>
                  <a:schemeClr val="tx2"/>
                </a:solidFill>
                <a:latin typeface="Trebuchet MS" pitchFamily="34" charset="0"/>
                <a:cs typeface="Arial" charset="0"/>
              </a:defRPr>
            </a:lvl9pPr>
          </a:lstStyle>
          <a:p>
            <a:r>
              <a:rPr lang="en-GB" sz="3200" kern="0" dirty="0"/>
              <a:t>Trust case study: Leeds Teaching Hospitals (LTH)</a:t>
            </a:r>
          </a:p>
        </p:txBody>
      </p:sp>
    </p:spTree>
    <p:extLst>
      <p:ext uri="{BB962C8B-B14F-4D97-AF65-F5344CB8AC3E}">
        <p14:creationId xmlns:p14="http://schemas.microsoft.com/office/powerpoint/2010/main" val="8232033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3"/>
          <a:stretch>
            <a:fillRect/>
          </a:stretch>
        </p:blipFill>
        <p:spPr>
          <a:xfrm>
            <a:off x="9843536" y="5617740"/>
            <a:ext cx="1929828" cy="982307"/>
          </a:xfrm>
          <a:prstGeom prst="rect">
            <a:avLst/>
          </a:prstGeom>
        </p:spPr>
      </p:pic>
      <p:graphicFrame>
        <p:nvGraphicFramePr>
          <p:cNvPr id="5" name="Table 4">
            <a:extLst>
              <a:ext uri="{FF2B5EF4-FFF2-40B4-BE49-F238E27FC236}">
                <a16:creationId xmlns:a16="http://schemas.microsoft.com/office/drawing/2014/main" id="{F5E57F4A-2394-3D79-1293-6B2D3A70DDA6}"/>
              </a:ext>
            </a:extLst>
          </p:cNvPr>
          <p:cNvGraphicFramePr>
            <a:graphicFrameLocks noGrp="1"/>
          </p:cNvGraphicFramePr>
          <p:nvPr>
            <p:extLst>
              <p:ext uri="{D42A27DB-BD31-4B8C-83A1-F6EECF244321}">
                <p14:modId xmlns:p14="http://schemas.microsoft.com/office/powerpoint/2010/main" val="1835340896"/>
              </p:ext>
            </p:extLst>
          </p:nvPr>
        </p:nvGraphicFramePr>
        <p:xfrm>
          <a:off x="1968680" y="4499029"/>
          <a:ext cx="8254639" cy="1509973"/>
        </p:xfrm>
        <a:graphic>
          <a:graphicData uri="http://schemas.openxmlformats.org/drawingml/2006/table">
            <a:tbl>
              <a:tblPr>
                <a:effectLst/>
                <a:tableStyleId>{775DCB02-9BB8-47FD-8907-85C794F793BA}</a:tableStyleId>
              </a:tblPr>
              <a:tblGrid>
                <a:gridCol w="2089951">
                  <a:extLst>
                    <a:ext uri="{9D8B030D-6E8A-4147-A177-3AD203B41FA5}">
                      <a16:colId xmlns:a16="http://schemas.microsoft.com/office/drawing/2014/main" val="2517660846"/>
                    </a:ext>
                  </a:extLst>
                </a:gridCol>
                <a:gridCol w="3394440">
                  <a:extLst>
                    <a:ext uri="{9D8B030D-6E8A-4147-A177-3AD203B41FA5}">
                      <a16:colId xmlns:a16="http://schemas.microsoft.com/office/drawing/2014/main" val="3044512223"/>
                    </a:ext>
                  </a:extLst>
                </a:gridCol>
                <a:gridCol w="2770248">
                  <a:extLst>
                    <a:ext uri="{9D8B030D-6E8A-4147-A177-3AD203B41FA5}">
                      <a16:colId xmlns:a16="http://schemas.microsoft.com/office/drawing/2014/main" val="3048073393"/>
                    </a:ext>
                  </a:extLst>
                </a:gridCol>
              </a:tblGrid>
              <a:tr h="519560">
                <a:tc>
                  <a:txBody>
                    <a:bodyPr/>
                    <a:lstStyle/>
                    <a:p>
                      <a:pPr marL="0" lvl="0" algn="ctr" defTabSz="914400" rtl="0" eaLnBrk="1" fontAlgn="ctr" latinLnBrk="0" hangingPunct="1">
                        <a:spcAft>
                          <a:spcPts val="600"/>
                        </a:spcAft>
                      </a:pPr>
                      <a:r>
                        <a:rPr lang="en-GB" sz="1400" b="1" u="none" strike="noStrike" kern="1200" dirty="0">
                          <a:solidFill>
                            <a:schemeClr val="bg1"/>
                          </a:solidFill>
                          <a:effectLst/>
                          <a:latin typeface="+mn-lt"/>
                          <a:ea typeface="+mn-ea"/>
                          <a:cs typeface="+mn-cs"/>
                        </a:rPr>
                        <a:t>Setup Type</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19EA8"/>
                    </a:solidFill>
                  </a:tcPr>
                </a:tc>
                <a:tc>
                  <a:txBody>
                    <a:bodyPr/>
                    <a:lstStyle/>
                    <a:p>
                      <a:pPr marL="0" algn="ctr" defTabSz="914400" rtl="0" eaLnBrk="1" fontAlgn="ctr" latinLnBrk="0" hangingPunct="1">
                        <a:spcAft>
                          <a:spcPts val="600"/>
                        </a:spcAft>
                      </a:pPr>
                      <a:r>
                        <a:rPr lang="en-GB" sz="1400" b="1" u="none" strike="noStrike" kern="1200" dirty="0">
                          <a:solidFill>
                            <a:schemeClr val="bg1"/>
                          </a:solidFill>
                          <a:effectLst/>
                          <a:latin typeface="+mn-lt"/>
                          <a:ea typeface="+mn-ea"/>
                          <a:cs typeface="+mn-cs"/>
                        </a:rPr>
                        <a:t>Likely rationalised scenario </a:t>
                      </a:r>
                    </a:p>
                    <a:p>
                      <a:pPr marL="0" algn="ctr" defTabSz="914400" rtl="0" eaLnBrk="1" fontAlgn="ctr" latinLnBrk="0" hangingPunct="1">
                        <a:spcAft>
                          <a:spcPts val="600"/>
                        </a:spcAft>
                      </a:pPr>
                      <a:r>
                        <a:rPr lang="en-GB" sz="1400" b="1" u="none" strike="noStrike" kern="1200" dirty="0">
                          <a:solidFill>
                            <a:schemeClr val="bg1"/>
                          </a:solidFill>
                          <a:effectLst/>
                          <a:latin typeface="+mn-lt"/>
                          <a:ea typeface="+mn-ea"/>
                          <a:cs typeface="+mn-cs"/>
                        </a:rPr>
                        <a:t>(Cost reduction)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19EA8"/>
                    </a:solidFill>
                  </a:tcPr>
                </a:tc>
                <a:tc>
                  <a:txBody>
                    <a:bodyPr/>
                    <a:lstStyle/>
                    <a:p>
                      <a:pPr marL="0" algn="ctr" defTabSz="914400" rtl="0" eaLnBrk="1" fontAlgn="ctr" latinLnBrk="0" hangingPunct="1">
                        <a:spcAft>
                          <a:spcPts val="600"/>
                        </a:spcAft>
                      </a:pPr>
                      <a:r>
                        <a:rPr lang="en-GB" sz="1400" b="1" u="none" strike="noStrike" kern="1200" dirty="0">
                          <a:solidFill>
                            <a:schemeClr val="bg1"/>
                          </a:solidFill>
                          <a:effectLst/>
                          <a:latin typeface="+mn-lt"/>
                          <a:ea typeface="+mn-ea"/>
                          <a:cs typeface="+mn-cs"/>
                        </a:rPr>
                        <a:t>Integrate cameras/scopes </a:t>
                      </a:r>
                    </a:p>
                    <a:p>
                      <a:pPr marL="0" algn="ctr" defTabSz="914400" rtl="0" eaLnBrk="1" fontAlgn="ctr" latinLnBrk="0" hangingPunct="1">
                        <a:spcAft>
                          <a:spcPts val="600"/>
                        </a:spcAft>
                      </a:pPr>
                      <a:r>
                        <a:rPr lang="en-GB" sz="1400" b="1" u="none" strike="noStrike" kern="1200" dirty="0">
                          <a:solidFill>
                            <a:schemeClr val="bg1"/>
                          </a:solidFill>
                          <a:effectLst/>
                          <a:latin typeface="+mn-lt"/>
                          <a:ea typeface="+mn-ea"/>
                          <a:cs typeface="+mn-cs"/>
                        </a:rPr>
                        <a:t>(Cost reduction)</a:t>
                      </a:r>
                    </a:p>
                  </a:txBody>
                  <a:tcPr marL="0" marR="0" marT="0" marB="0" anchor="ctr">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919EA8"/>
                    </a:solidFill>
                  </a:tcPr>
                </a:tc>
                <a:extLst>
                  <a:ext uri="{0D108BD9-81ED-4DB2-BD59-A6C34878D82A}">
                    <a16:rowId xmlns:a16="http://schemas.microsoft.com/office/drawing/2014/main" val="816279297"/>
                  </a:ext>
                </a:extLst>
              </a:tr>
              <a:tr h="243544">
                <a:tc>
                  <a:txBody>
                    <a:bodyPr/>
                    <a:lstStyle/>
                    <a:p>
                      <a:pPr lvl="0" algn="l" fontAlgn="b">
                        <a:spcAft>
                          <a:spcPts val="600"/>
                        </a:spcAft>
                      </a:pPr>
                      <a:r>
                        <a:rPr lang="en-GB" sz="1400" b="1" u="none" strike="noStrike" dirty="0">
                          <a:effectLst/>
                        </a:rPr>
                        <a:t>Acutes</a:t>
                      </a:r>
                      <a:endParaRPr lang="en-GB" sz="1400" b="1" i="0" u="none" strike="noStrike" dirty="0">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33%</a:t>
                      </a:r>
                      <a:endParaRPr lang="en-GB" sz="1400" b="1" i="0" u="none" strike="noStrike" dirty="0">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53%</a:t>
                      </a:r>
                      <a:endParaRPr lang="en-GB" sz="1400" b="1" i="0" u="none" strike="noStrike" dirty="0">
                        <a:solidFill>
                          <a:srgbClr val="0061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780266950"/>
                  </a:ext>
                </a:extLst>
              </a:tr>
              <a:tr h="243544">
                <a:tc>
                  <a:txBody>
                    <a:bodyPr/>
                    <a:lstStyle/>
                    <a:p>
                      <a:pPr lvl="0" algn="l" fontAlgn="b">
                        <a:spcAft>
                          <a:spcPts val="600"/>
                        </a:spcAft>
                      </a:pPr>
                      <a:r>
                        <a:rPr lang="en-GB" sz="1400" b="1" u="none" strike="noStrike" dirty="0">
                          <a:effectLst/>
                        </a:rPr>
                        <a:t>Day</a:t>
                      </a:r>
                      <a:endParaRPr lang="en-GB" sz="1400" b="1" i="0" u="none" strike="noStrike" dirty="0">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39%</a:t>
                      </a:r>
                      <a:endParaRPr lang="en-GB" sz="1400" b="1" i="0" u="none" strike="noStrike" dirty="0">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39%</a:t>
                      </a:r>
                      <a:endParaRPr lang="en-GB" sz="1400" b="1" i="0" u="none" strike="noStrike" dirty="0">
                        <a:solidFill>
                          <a:srgbClr val="0061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4258113134"/>
                  </a:ext>
                </a:extLst>
              </a:tr>
              <a:tr h="243544">
                <a:tc>
                  <a:txBody>
                    <a:bodyPr/>
                    <a:lstStyle/>
                    <a:p>
                      <a:pPr lvl="0" algn="l" fontAlgn="b">
                        <a:spcAft>
                          <a:spcPts val="600"/>
                        </a:spcAft>
                      </a:pPr>
                      <a:r>
                        <a:rPr lang="en-GB" sz="1400" b="1" u="none" strike="noStrike" dirty="0">
                          <a:effectLst/>
                        </a:rPr>
                        <a:t>HPB</a:t>
                      </a:r>
                      <a:endParaRPr lang="en-GB" sz="1400" b="1" i="0" u="none" strike="noStrike" dirty="0">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a:effectLst/>
                        </a:rPr>
                        <a:t>30%</a:t>
                      </a:r>
                      <a:endParaRPr lang="en-GB" sz="1400" b="1" i="0" u="none" strike="noStrike">
                        <a:solidFill>
                          <a:srgbClr val="0000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42%</a:t>
                      </a:r>
                      <a:endParaRPr lang="en-GB" sz="1400" b="1" i="0" u="none" strike="noStrike" dirty="0">
                        <a:solidFill>
                          <a:srgbClr val="0061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3228640916"/>
                  </a:ext>
                </a:extLst>
              </a:tr>
              <a:tr h="259781">
                <a:tc>
                  <a:txBody>
                    <a:bodyPr/>
                    <a:lstStyle/>
                    <a:p>
                      <a:pPr lvl="0" algn="l" fontAlgn="b">
                        <a:spcAft>
                          <a:spcPts val="600"/>
                        </a:spcAft>
                      </a:pPr>
                      <a:r>
                        <a:rPr lang="en-GB" sz="1400" b="1" u="none" strike="noStrike" dirty="0">
                          <a:effectLst/>
                        </a:rPr>
                        <a:t>Average Cost</a:t>
                      </a:r>
                      <a:endParaRPr lang="en-GB" sz="1400" b="1" i="0" u="none" strike="noStrike" dirty="0">
                        <a:solidFill>
                          <a:srgbClr val="FFFFFF"/>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34%</a:t>
                      </a:r>
                      <a:endParaRPr lang="en-GB" sz="1400" b="1" i="0" u="none" strike="noStrike" dirty="0">
                        <a:solidFill>
                          <a:srgbClr val="0061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400" b="1" u="none" strike="noStrike" dirty="0">
                          <a:effectLst/>
                        </a:rPr>
                        <a:t>46%</a:t>
                      </a:r>
                      <a:endParaRPr lang="en-GB" sz="1400" b="1" i="0" u="none" strike="noStrike" dirty="0">
                        <a:solidFill>
                          <a:srgbClr val="006100"/>
                        </a:solidFill>
                        <a:effectLst/>
                        <a:latin typeface="Calibri" panose="020F0502020204030204" pitchFamily="34" charset="0"/>
                      </a:endParaRPr>
                    </a:p>
                  </a:txBody>
                  <a:tcPr marL="0" marR="0" marT="0" marB="0" anchor="b">
                    <a:lnL w="9525" cap="flat" cmpd="sng" algn="ctr">
                      <a:noFill/>
                      <a:prstDash val="soli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1414273749"/>
                  </a:ext>
                </a:extLst>
              </a:tr>
            </a:tbl>
          </a:graphicData>
        </a:graphic>
      </p:graphicFrame>
      <p:sp>
        <p:nvSpPr>
          <p:cNvPr id="16" name="Title 1">
            <a:extLst>
              <a:ext uri="{FF2B5EF4-FFF2-40B4-BE49-F238E27FC236}">
                <a16:creationId xmlns:a16="http://schemas.microsoft.com/office/drawing/2014/main" id="{1CB8D7DD-B993-957B-76CF-AA909F81D31C}"/>
              </a:ext>
            </a:extLst>
          </p:cNvPr>
          <p:cNvSpPr>
            <a:spLocks noGrp="1"/>
          </p:cNvSpPr>
          <p:nvPr>
            <p:ph type="title"/>
          </p:nvPr>
        </p:nvSpPr>
        <p:spPr>
          <a:xfrm>
            <a:off x="326770" y="226818"/>
            <a:ext cx="9969231" cy="831850"/>
          </a:xfrm>
        </p:spPr>
        <p:txBody>
          <a:bodyPr/>
          <a:lstStyle/>
          <a:p>
            <a:r>
              <a:rPr lang="en-GB" sz="3200" dirty="0"/>
              <a:t>Trust case study: Leeds Teaching Hospitals (LTH)</a:t>
            </a:r>
          </a:p>
        </p:txBody>
      </p:sp>
      <p:sp>
        <p:nvSpPr>
          <p:cNvPr id="29" name="TextBox 28">
            <a:extLst>
              <a:ext uri="{FF2B5EF4-FFF2-40B4-BE49-F238E27FC236}">
                <a16:creationId xmlns:a16="http://schemas.microsoft.com/office/drawing/2014/main" id="{B916823B-E6D9-5CD4-2232-7D25ED776EDD}"/>
              </a:ext>
            </a:extLst>
          </p:cNvPr>
          <p:cNvSpPr txBox="1"/>
          <p:nvPr/>
        </p:nvSpPr>
        <p:spPr>
          <a:xfrm>
            <a:off x="3317657" y="3109679"/>
            <a:ext cx="5556684" cy="1033342"/>
          </a:xfrm>
          <a:prstGeom prst="rect">
            <a:avLst/>
          </a:prstGeom>
          <a:solidFill>
            <a:srgbClr val="00A499"/>
          </a:solidFill>
        </p:spPr>
        <p:txBody>
          <a:bodyPr wrap="square" rtlCol="0" anchor="ctr" anchorCtr="1">
            <a:noAutofit/>
          </a:bodyPr>
          <a:lstStyle/>
          <a:p>
            <a:pPr algn="ctr"/>
            <a:r>
              <a:rPr lang="en-US" sz="2400" dirty="0" err="1">
                <a:latin typeface="+mn-lt"/>
              </a:rPr>
              <a:t>Rationalised</a:t>
            </a:r>
            <a:r>
              <a:rPr lang="en-US" sz="2400" dirty="0">
                <a:latin typeface="+mn-lt"/>
              </a:rPr>
              <a:t> to 67 Instruments across one double-layered container</a:t>
            </a:r>
          </a:p>
        </p:txBody>
      </p:sp>
      <p:graphicFrame>
        <p:nvGraphicFramePr>
          <p:cNvPr id="30" name="Table 29">
            <a:extLst>
              <a:ext uri="{FF2B5EF4-FFF2-40B4-BE49-F238E27FC236}">
                <a16:creationId xmlns:a16="http://schemas.microsoft.com/office/drawing/2014/main" id="{EBD64B98-F40A-E474-3D8E-FDEE5D2E7CCC}"/>
              </a:ext>
            </a:extLst>
          </p:cNvPr>
          <p:cNvGraphicFramePr>
            <a:graphicFrameLocks noGrp="1"/>
          </p:cNvGraphicFramePr>
          <p:nvPr>
            <p:extLst>
              <p:ext uri="{D42A27DB-BD31-4B8C-83A1-F6EECF244321}">
                <p14:modId xmlns:p14="http://schemas.microsoft.com/office/powerpoint/2010/main" val="4109353318"/>
              </p:ext>
            </p:extLst>
          </p:nvPr>
        </p:nvGraphicFramePr>
        <p:xfrm>
          <a:off x="2342100" y="1196932"/>
          <a:ext cx="7507798" cy="1494509"/>
        </p:xfrm>
        <a:graphic>
          <a:graphicData uri="http://schemas.openxmlformats.org/drawingml/2006/table">
            <a:tbl>
              <a:tblPr>
                <a:effectLst/>
                <a:tableStyleId>{775DCB02-9BB8-47FD-8907-85C794F793BA}</a:tableStyleId>
              </a:tblPr>
              <a:tblGrid>
                <a:gridCol w="2270144">
                  <a:extLst>
                    <a:ext uri="{9D8B030D-6E8A-4147-A177-3AD203B41FA5}">
                      <a16:colId xmlns:a16="http://schemas.microsoft.com/office/drawing/2014/main" val="2566693545"/>
                    </a:ext>
                  </a:extLst>
                </a:gridCol>
                <a:gridCol w="2594877">
                  <a:extLst>
                    <a:ext uri="{9D8B030D-6E8A-4147-A177-3AD203B41FA5}">
                      <a16:colId xmlns:a16="http://schemas.microsoft.com/office/drawing/2014/main" val="2867039165"/>
                    </a:ext>
                  </a:extLst>
                </a:gridCol>
                <a:gridCol w="2642777">
                  <a:extLst>
                    <a:ext uri="{9D8B030D-6E8A-4147-A177-3AD203B41FA5}">
                      <a16:colId xmlns:a16="http://schemas.microsoft.com/office/drawing/2014/main" val="247336363"/>
                    </a:ext>
                  </a:extLst>
                </a:gridCol>
              </a:tblGrid>
              <a:tr h="490467">
                <a:tc>
                  <a:txBody>
                    <a:bodyPr/>
                    <a:lstStyle/>
                    <a:p>
                      <a:pPr algn="ctr" fontAlgn="ctr"/>
                      <a:r>
                        <a:rPr lang="en-GB" sz="1400" b="1" u="none" strike="noStrike" dirty="0">
                          <a:solidFill>
                            <a:schemeClr val="bg1"/>
                          </a:solidFill>
                          <a:effectLst/>
                        </a:rPr>
                        <a:t>LOCATION</a:t>
                      </a:r>
                      <a:endParaRPr lang="en-GB" sz="14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algn="ctr" fontAlgn="ctr"/>
                      <a:r>
                        <a:rPr lang="en-GB" sz="1400" b="1" u="none" strike="noStrike" dirty="0">
                          <a:solidFill>
                            <a:schemeClr val="bg1"/>
                          </a:solidFill>
                          <a:effectLst/>
                        </a:rPr>
                        <a:t>TRAY</a:t>
                      </a:r>
                      <a:endParaRPr lang="en-GB" sz="14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tc>
                  <a:txBody>
                    <a:bodyPr/>
                    <a:lstStyle/>
                    <a:p>
                      <a:pPr algn="ctr" fontAlgn="b"/>
                      <a:r>
                        <a:rPr lang="en-GB" sz="1400" b="1" u="none" strike="noStrike" dirty="0">
                          <a:solidFill>
                            <a:schemeClr val="bg1"/>
                          </a:solidFill>
                          <a:effectLst/>
                        </a:rPr>
                        <a:t>NUMBER OF ITEMS</a:t>
                      </a:r>
                      <a:endParaRPr lang="en-GB" sz="1400" b="1" i="0" u="none" strike="noStrike" dirty="0">
                        <a:solidFill>
                          <a:schemeClr val="bg1"/>
                        </a:solidFill>
                        <a:effectLst/>
                        <a:latin typeface="Calibri" panose="020F050202020403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19EA8"/>
                    </a:solidFill>
                  </a:tcPr>
                </a:tc>
                <a:extLst>
                  <a:ext uri="{0D108BD9-81ED-4DB2-BD59-A6C34878D82A}">
                    <a16:rowId xmlns:a16="http://schemas.microsoft.com/office/drawing/2014/main" val="3383356064"/>
                  </a:ext>
                </a:extLst>
              </a:tr>
              <a:tr h="346550">
                <a:tc>
                  <a:txBody>
                    <a:bodyPr/>
                    <a:lstStyle/>
                    <a:p>
                      <a:pPr marL="0" marR="0" lvl="0" indent="0" algn="l" defTabSz="914400" rtl="0" eaLnBrk="1" fontAlgn="b" latinLnBrk="0" hangingPunct="1">
                        <a:lnSpc>
                          <a:spcPct val="100000"/>
                        </a:lnSpc>
                        <a:spcBef>
                          <a:spcPts val="0"/>
                        </a:spcBef>
                        <a:spcAft>
                          <a:spcPts val="600"/>
                        </a:spcAft>
                        <a:buClrTx/>
                        <a:buSzTx/>
                        <a:buFontTx/>
                        <a:buNone/>
                        <a:tabLst/>
                        <a:defRPr/>
                      </a:pPr>
                      <a:r>
                        <a:rPr lang="en-GB" sz="1200" b="1" u="none" strike="noStrike" dirty="0">
                          <a:effectLst/>
                        </a:rPr>
                        <a:t>DAVID BEAVERS DAY UNIT</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4 TRAYS</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86</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1034822887"/>
                  </a:ext>
                </a:extLst>
              </a:tr>
              <a:tr h="311811">
                <a:tc>
                  <a:txBody>
                    <a:bodyPr/>
                    <a:lstStyle/>
                    <a:p>
                      <a:pPr algn="l" fontAlgn="b">
                        <a:spcAft>
                          <a:spcPts val="600"/>
                        </a:spcAft>
                      </a:pPr>
                      <a:r>
                        <a:rPr lang="en-GB" sz="1200" b="1" u="none" strike="noStrike" dirty="0">
                          <a:effectLst/>
                        </a:rPr>
                        <a:t>HPB</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5 TRAYS</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93</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802745341"/>
                  </a:ext>
                </a:extLst>
              </a:tr>
              <a:tr h="345681">
                <a:tc>
                  <a:txBody>
                    <a:bodyPr/>
                    <a:lstStyle/>
                    <a:p>
                      <a:pPr algn="l" fontAlgn="b">
                        <a:spcAft>
                          <a:spcPts val="600"/>
                        </a:spcAft>
                      </a:pPr>
                      <a:r>
                        <a:rPr lang="en-GB" sz="1200" b="1" u="none" strike="noStrike" dirty="0">
                          <a:effectLst/>
                        </a:rPr>
                        <a:t>ACUTES</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4 TRAYS</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tc>
                  <a:txBody>
                    <a:bodyPr/>
                    <a:lstStyle/>
                    <a:p>
                      <a:pPr algn="ctr" fontAlgn="b">
                        <a:spcAft>
                          <a:spcPts val="600"/>
                        </a:spcAft>
                      </a:pPr>
                      <a:r>
                        <a:rPr lang="en-GB" sz="1200" b="1" u="none" strike="noStrike" dirty="0">
                          <a:effectLst/>
                        </a:rPr>
                        <a:t>97</a:t>
                      </a:r>
                      <a:endParaRPr lang="en-GB" sz="1200" b="1" i="0" u="none" strike="noStrike" dirty="0">
                        <a:solidFill>
                          <a:srgbClr val="000000"/>
                        </a:solidFill>
                        <a:effectLst/>
                        <a:latin typeface="Calibri" panose="020F0502020204030204" pitchFamily="34" charset="0"/>
                      </a:endParaRPr>
                    </a:p>
                  </a:txBody>
                  <a:tcPr marL="9525" marR="9525" marT="9525"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DE1E4"/>
                    </a:solidFill>
                  </a:tcPr>
                </a:tc>
                <a:extLst>
                  <a:ext uri="{0D108BD9-81ED-4DB2-BD59-A6C34878D82A}">
                    <a16:rowId xmlns:a16="http://schemas.microsoft.com/office/drawing/2014/main" val="4113295408"/>
                  </a:ext>
                </a:extLst>
              </a:tr>
            </a:tbl>
          </a:graphicData>
        </a:graphic>
      </p:graphicFrame>
      <p:sp>
        <p:nvSpPr>
          <p:cNvPr id="31" name="Arrow: Down 30">
            <a:extLst>
              <a:ext uri="{FF2B5EF4-FFF2-40B4-BE49-F238E27FC236}">
                <a16:creationId xmlns:a16="http://schemas.microsoft.com/office/drawing/2014/main" id="{370A3D47-2729-34A3-3E5D-6ED87DBEE252}"/>
              </a:ext>
            </a:extLst>
          </p:cNvPr>
          <p:cNvSpPr/>
          <p:nvPr/>
        </p:nvSpPr>
        <p:spPr bwMode="auto">
          <a:xfrm>
            <a:off x="5861077" y="2762696"/>
            <a:ext cx="417006" cy="294290"/>
          </a:xfrm>
          <a:prstGeom prst="downArrow">
            <a:avLst/>
          </a:prstGeom>
          <a:solidFill>
            <a:srgbClr val="919EA8"/>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
        <p:nvSpPr>
          <p:cNvPr id="32" name="Arrow: Down 31">
            <a:extLst>
              <a:ext uri="{FF2B5EF4-FFF2-40B4-BE49-F238E27FC236}">
                <a16:creationId xmlns:a16="http://schemas.microsoft.com/office/drawing/2014/main" id="{22584CF8-6EC5-27B3-4DEF-0576DA727FE8}"/>
              </a:ext>
            </a:extLst>
          </p:cNvPr>
          <p:cNvSpPr/>
          <p:nvPr/>
        </p:nvSpPr>
        <p:spPr bwMode="auto">
          <a:xfrm>
            <a:off x="5868180" y="4173880"/>
            <a:ext cx="417006" cy="294290"/>
          </a:xfrm>
          <a:prstGeom prst="downArrow">
            <a:avLst/>
          </a:prstGeom>
          <a:solidFill>
            <a:srgbClr val="919EA8"/>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dirty="0" err="1">
              <a:solidFill>
                <a:schemeClr val="tx1"/>
              </a:solidFill>
              <a:effectLst/>
              <a:latin typeface="+mn-lt"/>
              <a:cs typeface="+mn-cs"/>
            </a:endParaRPr>
          </a:p>
        </p:txBody>
      </p:sp>
    </p:spTree>
    <p:extLst>
      <p:ext uri="{BB962C8B-B14F-4D97-AF65-F5344CB8AC3E}">
        <p14:creationId xmlns:p14="http://schemas.microsoft.com/office/powerpoint/2010/main" val="31638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BFF3-3C6F-9D8A-C883-CAEB8FBDD0A2}"/>
              </a:ext>
            </a:extLst>
          </p:cNvPr>
          <p:cNvSpPr>
            <a:spLocks noGrp="1"/>
          </p:cNvSpPr>
          <p:nvPr>
            <p:ph type="title"/>
          </p:nvPr>
        </p:nvSpPr>
        <p:spPr/>
        <p:txBody>
          <a:bodyPr/>
          <a:lstStyle/>
          <a:p>
            <a:r>
              <a:rPr lang="en-GB"/>
              <a:t>Agenda</a:t>
            </a:r>
          </a:p>
        </p:txBody>
      </p:sp>
      <p:graphicFrame>
        <p:nvGraphicFramePr>
          <p:cNvPr id="5" name="Table 10">
            <a:extLst>
              <a:ext uri="{FF2B5EF4-FFF2-40B4-BE49-F238E27FC236}">
                <a16:creationId xmlns:a16="http://schemas.microsoft.com/office/drawing/2014/main" id="{95B98AC7-6C2C-3187-9DD0-953220239A8C}"/>
              </a:ext>
            </a:extLst>
          </p:cNvPr>
          <p:cNvGraphicFramePr>
            <a:graphicFrameLocks/>
          </p:cNvGraphicFramePr>
          <p:nvPr>
            <p:extLst>
              <p:ext uri="{D42A27DB-BD31-4B8C-83A1-F6EECF244321}">
                <p14:modId xmlns:p14="http://schemas.microsoft.com/office/powerpoint/2010/main" val="2315290103"/>
              </p:ext>
            </p:extLst>
          </p:nvPr>
        </p:nvGraphicFramePr>
        <p:xfrm>
          <a:off x="431800" y="1439864"/>
          <a:ext cx="11251293" cy="4459925"/>
        </p:xfrm>
        <a:graphic>
          <a:graphicData uri="http://schemas.openxmlformats.org/drawingml/2006/table">
            <a:tbl>
              <a:tblPr firstRow="1" bandRow="1">
                <a:tableStyleId>{F5AB1C69-6EDB-4FF4-983F-18BD219EF322}</a:tableStyleId>
              </a:tblPr>
              <a:tblGrid>
                <a:gridCol w="1788886">
                  <a:extLst>
                    <a:ext uri="{9D8B030D-6E8A-4147-A177-3AD203B41FA5}">
                      <a16:colId xmlns:a16="http://schemas.microsoft.com/office/drawing/2014/main" val="1567062309"/>
                    </a:ext>
                  </a:extLst>
                </a:gridCol>
                <a:gridCol w="5210128">
                  <a:extLst>
                    <a:ext uri="{9D8B030D-6E8A-4147-A177-3AD203B41FA5}">
                      <a16:colId xmlns:a16="http://schemas.microsoft.com/office/drawing/2014/main" val="2259043759"/>
                    </a:ext>
                  </a:extLst>
                </a:gridCol>
                <a:gridCol w="4252279">
                  <a:extLst>
                    <a:ext uri="{9D8B030D-6E8A-4147-A177-3AD203B41FA5}">
                      <a16:colId xmlns:a16="http://schemas.microsoft.com/office/drawing/2014/main" val="1826419986"/>
                    </a:ext>
                  </a:extLst>
                </a:gridCol>
              </a:tblGrid>
              <a:tr h="203342">
                <a:tc>
                  <a:txBody>
                    <a:bodyPr/>
                    <a:lstStyle/>
                    <a:p>
                      <a:r>
                        <a:rPr lang="en-GB" sz="1600">
                          <a:solidFill>
                            <a:schemeClr val="bg1"/>
                          </a:solidFill>
                        </a:rPr>
                        <a:t>Timings</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GB" sz="1600">
                          <a:solidFill>
                            <a:schemeClr val="bg1"/>
                          </a:solidFill>
                        </a:rPr>
                        <a:t>Agenda Item </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tc>
                  <a:txBody>
                    <a:bodyPr/>
                    <a:lstStyle/>
                    <a:p>
                      <a:r>
                        <a:rPr lang="en-GB" sz="1600">
                          <a:solidFill>
                            <a:schemeClr val="bg1"/>
                          </a:solidFill>
                        </a:rPr>
                        <a:t>Speaker</a:t>
                      </a: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44543303"/>
                  </a:ext>
                </a:extLst>
              </a:tr>
              <a:tr h="576170">
                <a:tc>
                  <a:txBody>
                    <a:bodyPr/>
                    <a:lstStyle/>
                    <a:p>
                      <a:r>
                        <a:rPr lang="en-GB" sz="1600" b="1">
                          <a:solidFill>
                            <a:schemeClr val="tx1"/>
                          </a:solidFill>
                        </a:rPr>
                        <a:t>12:00-12:05</a:t>
                      </a:r>
                    </a:p>
                  </a:txBody>
                  <a:tcPr>
                    <a:lnL w="12700" cmpd="sng">
                      <a:noFill/>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b="1">
                          <a:solidFill>
                            <a:schemeClr val="tx1"/>
                          </a:solidFill>
                        </a:rPr>
                        <a:t>Welcome</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b="1" dirty="0">
                          <a:solidFill>
                            <a:schemeClr val="tx1"/>
                          </a:solidFill>
                        </a:rPr>
                        <a:t>Nicole Fletcher</a:t>
                      </a:r>
                    </a:p>
                    <a:p>
                      <a:r>
                        <a:rPr lang="en-GB" sz="1400" dirty="0">
                          <a:solidFill>
                            <a:schemeClr val="tx1"/>
                          </a:solidFill>
                        </a:rPr>
                        <a:t>Sustainable Procurement Lead</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38100" cmpd="sng">
                      <a:noFill/>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01896094"/>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rPr>
                        <a:t>12:05-12:15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b="1">
                        <a:solidFill>
                          <a:schemeClr val="tx1"/>
                        </a:solidFill>
                      </a:endParaRP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1" dirty="0">
                          <a:solidFill>
                            <a:schemeClr val="tx1"/>
                          </a:solidFill>
                        </a:rPr>
                        <a:t>NHS Overview &amp; How To Guide</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r>
                        <a:rPr lang="en-GB" sz="1400" b="1" dirty="0">
                          <a:solidFill>
                            <a:schemeClr val="tx1"/>
                          </a:solidFill>
                        </a:rPr>
                        <a:t>Agnes Henson,</a:t>
                      </a:r>
                    </a:p>
                    <a:p>
                      <a:r>
                        <a:rPr lang="en-GB" sz="1400" dirty="0">
                          <a:solidFill>
                            <a:schemeClr val="tx1"/>
                          </a:solidFill>
                        </a:rPr>
                        <a:t>Net Zero &amp; Sustainable Procurement Senior Analyst</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783218"/>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12:15-12:20</a:t>
                      </a: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Methodology Evaluation – Health Innovation North-West Coast (AHSN)</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b="1" dirty="0">
                          <a:solidFill>
                            <a:schemeClr val="tx1"/>
                          </a:solidFill>
                        </a:rPr>
                        <a:t>Laura Boland, </a:t>
                      </a:r>
                    </a:p>
                    <a:p>
                      <a:r>
                        <a:rPr lang="en-GB" sz="1400" dirty="0">
                          <a:solidFill>
                            <a:schemeClr val="tx1"/>
                          </a:solidFill>
                        </a:rPr>
                        <a:t>Head of Innovation Pipeline, Evaluation &amp; Insights</a:t>
                      </a:r>
                      <a:endParaRPr lang="en-GB" sz="1400" dirty="0">
                        <a:solidFill>
                          <a:schemeClr val="accent6"/>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49728485"/>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12:20-12:30</a:t>
                      </a: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Trust Case Study- </a:t>
                      </a:r>
                      <a:r>
                        <a:rPr lang="en-GB" sz="1400" b="1" kern="1200" dirty="0">
                          <a:solidFill>
                            <a:schemeClr val="tx1"/>
                          </a:solidFill>
                          <a:latin typeface="+mn-lt"/>
                          <a:ea typeface="+mn-ea"/>
                          <a:cs typeface="+mn-cs"/>
                        </a:rPr>
                        <a:t>Leeds Teaching Hospitals NHS Trust</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400" b="1" dirty="0">
                          <a:solidFill>
                            <a:schemeClr val="tx1"/>
                          </a:solidFill>
                        </a:rPr>
                        <a:t>Adam </a:t>
                      </a:r>
                      <a:r>
                        <a:rPr lang="en-GB" sz="1400" b="1" dirty="0" err="1">
                          <a:solidFill>
                            <a:schemeClr val="tx1"/>
                          </a:solidFill>
                        </a:rPr>
                        <a:t>Peckham-Cooper</a:t>
                      </a:r>
                      <a:r>
                        <a:rPr lang="en-GB" sz="1400" b="1" dirty="0">
                          <a:solidFill>
                            <a:schemeClr val="tx1"/>
                          </a:solidFill>
                        </a:rPr>
                        <a:t>  </a:t>
                      </a:r>
                    </a:p>
                    <a:p>
                      <a:r>
                        <a:rPr lang="en-GB" sz="1400" dirty="0">
                          <a:solidFill>
                            <a:schemeClr val="tx1"/>
                          </a:solidFill>
                        </a:rPr>
                        <a:t>Consultant Emergency General Surgeon</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66567521"/>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dirty="0">
                          <a:solidFill>
                            <a:schemeClr val="tx1"/>
                          </a:solidFill>
                        </a:rPr>
                        <a:t>12:30-12:35</a:t>
                      </a: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Findings Evaluation – Health Innovation North-West Coast</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r>
                        <a:rPr lang="en-GB" sz="1400" b="1" dirty="0">
                          <a:solidFill>
                            <a:schemeClr val="tx1"/>
                          </a:solidFill>
                        </a:rPr>
                        <a:t>Laura Boland, </a:t>
                      </a:r>
                    </a:p>
                    <a:p>
                      <a:r>
                        <a:rPr lang="en-GB" sz="1400" dirty="0">
                          <a:solidFill>
                            <a:schemeClr val="tx1"/>
                          </a:solidFill>
                        </a:rPr>
                        <a:t>Head of Innovation Pipeline, Evaluation &amp; Insights</a:t>
                      </a:r>
                      <a:endParaRPr lang="en-GB" sz="1400" dirty="0">
                        <a:solidFill>
                          <a:schemeClr val="accent6"/>
                        </a:solidFill>
                      </a:endParaRP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901812340"/>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rPr>
                        <a:t>12:35-12:55</a:t>
                      </a: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Q&amp;A</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6350" cap="flat" cmpd="sng" algn="ctr">
                      <a:solidFill>
                        <a:schemeClr val="accent3">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rowSpan="2">
                  <a:txBody>
                    <a:bodyPr/>
                    <a:lstStyle/>
                    <a:p>
                      <a:r>
                        <a:rPr lang="en-GB" sz="1400" b="1" dirty="0">
                          <a:solidFill>
                            <a:schemeClr val="tx1"/>
                          </a:solidFill>
                        </a:rPr>
                        <a:t>Nicole Fletcher</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9525"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380313"/>
                  </a:ext>
                </a:extLst>
              </a:tr>
              <a:tr h="56339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1">
                          <a:solidFill>
                            <a:schemeClr val="tx1"/>
                          </a:solidFill>
                        </a:rPr>
                        <a:t>12:55-13:00</a:t>
                      </a:r>
                    </a:p>
                  </a:txBody>
                  <a:tcPr>
                    <a:lnL w="12700" cmpd="sng">
                      <a:noFill/>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9525"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rPr>
                        <a:t>Wrap up &amp; Surgical Care Co-Leads</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9525"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tc vMerge="1">
                  <a:txBody>
                    <a:bodyPr/>
                    <a:lstStyle/>
                    <a:p>
                      <a:r>
                        <a:rPr lang="en-GB" sz="1100" dirty="0">
                          <a:solidFill>
                            <a:schemeClr val="accent6"/>
                          </a:solidFill>
                        </a:rPr>
                        <a:t>Nicole Fletcher</a:t>
                      </a:r>
                    </a:p>
                  </a:txBody>
                  <a:tcPr>
                    <a:lnL w="6350" cap="flat" cmpd="sng" algn="ctr">
                      <a:solidFill>
                        <a:schemeClr val="accent3">
                          <a:lumMod val="90000"/>
                        </a:schemeClr>
                      </a:solidFill>
                      <a:prstDash val="solid"/>
                      <a:round/>
                      <a:headEnd type="none" w="med" len="med"/>
                      <a:tailEnd type="none" w="med" len="med"/>
                    </a:lnL>
                    <a:lnR w="6350" cap="flat" cmpd="sng" algn="ctr">
                      <a:solidFill>
                        <a:schemeClr val="accent3">
                          <a:lumMod val="90000"/>
                        </a:schemeClr>
                      </a:solidFill>
                      <a:prstDash val="solid"/>
                      <a:round/>
                      <a:headEnd type="none" w="med" len="med"/>
                      <a:tailEnd type="none" w="med" len="med"/>
                    </a:lnR>
                    <a:lnT w="6350" cap="flat" cmpd="sng" algn="ctr">
                      <a:solidFill>
                        <a:schemeClr val="accent3">
                          <a:lumMod val="90000"/>
                        </a:schemeClr>
                      </a:solidFill>
                      <a:prstDash val="solid"/>
                      <a:round/>
                      <a:headEnd type="none" w="med" len="med"/>
                      <a:tailEnd type="none" w="med" len="med"/>
                    </a:lnT>
                    <a:lnB w="9525" cap="flat" cmpd="sng" algn="ctr">
                      <a:solidFill>
                        <a:schemeClr val="tx2">
                          <a:lumMod val="90000"/>
                        </a:schemeClr>
                      </a:solidFill>
                      <a:prstDash val="solid"/>
                      <a:round/>
                      <a:headEnd type="none" w="med" len="med"/>
                      <a:tailEnd type="none" w="med" len="med"/>
                    </a:lnB>
                    <a:lnTlToBr w="12700" cmpd="sng">
                      <a:noFill/>
                      <a:prstDash val="solid"/>
                    </a:lnTlToBr>
                    <a:lnBlToTr w="12700" cmpd="sng">
                      <a:noFill/>
                      <a:prstDash val="solid"/>
                    </a:lnBlToTr>
                    <a:solidFill>
                      <a:srgbClr val="F2F2F2"/>
                    </a:solidFill>
                  </a:tcPr>
                </a:tc>
                <a:extLst>
                  <a:ext uri="{0D108BD9-81ED-4DB2-BD59-A6C34878D82A}">
                    <a16:rowId xmlns:a16="http://schemas.microsoft.com/office/drawing/2014/main" val="1273048165"/>
                  </a:ext>
                </a:extLst>
              </a:tr>
            </a:tbl>
          </a:graphicData>
        </a:graphic>
      </p:graphicFrame>
    </p:spTree>
    <p:extLst>
      <p:ext uri="{BB962C8B-B14F-4D97-AF65-F5344CB8AC3E}">
        <p14:creationId xmlns:p14="http://schemas.microsoft.com/office/powerpoint/2010/main" val="115687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6770" y="1469996"/>
            <a:ext cx="8097302" cy="4081457"/>
            <a:chOff x="312175" y="5084227"/>
            <a:chExt cx="5652656" cy="1141806"/>
          </a:xfrm>
        </p:grpSpPr>
        <p:sp>
          <p:nvSpPr>
            <p:cNvPr id="36" name="Rectangle 35"/>
            <p:cNvSpPr/>
            <p:nvPr/>
          </p:nvSpPr>
          <p:spPr bwMode="auto">
            <a:xfrm>
              <a:off x="1247785" y="5086037"/>
              <a:ext cx="4717046" cy="1139996"/>
            </a:xfrm>
            <a:prstGeom prst="rect">
              <a:avLst/>
            </a:prstGeom>
            <a:solidFill>
              <a:schemeClr val="tx2"/>
            </a:solidFill>
            <a:ln w="9525" cap="flat" cmpd="sng" algn="ctr">
              <a:solidFill>
                <a:schemeClr val="accent2"/>
              </a:solidFill>
              <a:prstDash val="sysDash"/>
              <a:round/>
              <a:headEnd type="none" w="med" len="med"/>
              <a:tailEnd type="none" w="med" len="med"/>
            </a:ln>
            <a:effectLst/>
          </p:spPr>
          <p:txBody>
            <a:bodyPr vert="horz" wrap="square" lIns="108000" tIns="108000" rIns="108000" bIns="108000" numCol="1" rtlCol="0" anchor="ctr" anchorCtr="0" compatLnSpc="1">
              <a:prstTxWarp prst="textNoShape">
                <a:avLst/>
              </a:prstTxWarp>
              <a:no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000" b="0" i="0" u="none" strike="noStrike" kern="1200" cap="none" spc="0" normalizeH="0" baseline="0" noProof="0">
                <a:ln>
                  <a:noFill/>
                </a:ln>
                <a:solidFill>
                  <a:srgbClr val="000000"/>
                </a:solidFill>
                <a:effectLst/>
                <a:uLnTx/>
                <a:uFillTx/>
                <a:latin typeface="Arial"/>
                <a:ea typeface="+mn-ea"/>
                <a:cs typeface="+mn-cs"/>
              </a:endParaRPr>
            </a:p>
          </p:txBody>
        </p:sp>
        <p:grpSp>
          <p:nvGrpSpPr>
            <p:cNvPr id="33" name="Group 32"/>
            <p:cNvGrpSpPr/>
            <p:nvPr/>
          </p:nvGrpSpPr>
          <p:grpSpPr>
            <a:xfrm>
              <a:off x="312175" y="5084227"/>
              <a:ext cx="901922" cy="1129464"/>
              <a:chOff x="315803" y="1221127"/>
              <a:chExt cx="827443" cy="457931"/>
            </a:xfrm>
          </p:grpSpPr>
          <p:sp>
            <p:nvSpPr>
              <p:cNvPr id="34" name="Rectangle 33"/>
              <p:cNvSpPr/>
              <p:nvPr/>
            </p:nvSpPr>
            <p:spPr bwMode="auto">
              <a:xfrm>
                <a:off x="326770" y="1221861"/>
                <a:ext cx="816476" cy="457197"/>
              </a:xfrm>
              <a:prstGeom prst="rect">
                <a:avLst/>
              </a:prstGeom>
              <a:solidFill>
                <a:schemeClr val="bg1">
                  <a:lumMod val="95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000000"/>
                    </a:solidFill>
                    <a:effectLst/>
                    <a:uLnTx/>
                    <a:uFillTx/>
                    <a:latin typeface="Arial"/>
                    <a:ea typeface="+mn-ea"/>
                    <a:cs typeface="+mn-cs"/>
                  </a:rPr>
                  <a:t>Lessons learned</a:t>
                </a:r>
                <a:endParaRPr kumimoji="0" lang="en-GB" sz="1200" b="1" i="0" u="none" strike="noStrike" kern="1200" cap="none" spc="0" normalizeH="0" baseline="0" noProof="0">
                  <a:ln>
                    <a:noFill/>
                  </a:ln>
                  <a:solidFill>
                    <a:srgbClr val="000000"/>
                  </a:solidFill>
                  <a:effectLst/>
                  <a:uLnTx/>
                  <a:uFillTx/>
                  <a:latin typeface="Arial"/>
                  <a:ea typeface="+mn-ea"/>
                  <a:cs typeface="Arial"/>
                </a:endParaRPr>
              </a:p>
            </p:txBody>
          </p:sp>
          <p:sp>
            <p:nvSpPr>
              <p:cNvPr id="35" name="Rectangle 34"/>
              <p:cNvSpPr/>
              <p:nvPr/>
            </p:nvSpPr>
            <p:spPr bwMode="auto">
              <a:xfrm>
                <a:off x="315803" y="1221127"/>
                <a:ext cx="45719" cy="457197"/>
              </a:xfrm>
              <a:prstGeom prst="rect">
                <a:avLst/>
              </a:prstGeom>
              <a:solidFill>
                <a:schemeClr val="accent2">
                  <a:lumMod val="90000"/>
                </a:schemeClr>
              </a:solidFill>
              <a:ln w="9525" cap="flat" cmpd="sng" algn="ctr">
                <a:solidFill>
                  <a:schemeClr val="accent2"/>
                </a:solidFill>
                <a:prstDash val="sysDash"/>
                <a:round/>
                <a:headEnd type="none" w="med" len="med"/>
                <a:tailEnd type="none" w="med" len="med"/>
              </a:ln>
              <a:effectLst/>
            </p:spPr>
            <p:txBody>
              <a:bodyPr vert="horz" wrap="square" lIns="91440" tIns="91440" rIns="91440" bIns="91440" numCol="1" rtlCol="0" anchor="ctr"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050" b="1" i="0" u="none" strike="noStrike" kern="1200" cap="none" spc="0" normalizeH="0" baseline="0" noProof="0">
                  <a:ln>
                    <a:noFill/>
                  </a:ln>
                  <a:solidFill>
                    <a:srgbClr val="000000"/>
                  </a:solidFill>
                  <a:effectLst/>
                  <a:uLnTx/>
                  <a:uFillTx/>
                  <a:latin typeface="Arial"/>
                  <a:ea typeface="+mn-ea"/>
                  <a:cs typeface="+mn-cs"/>
                </a:endParaRPr>
              </a:p>
            </p:txBody>
          </p:sp>
        </p:grpSp>
      </p:grpSp>
      <p:pic>
        <p:nvPicPr>
          <p:cNvPr id="10" name="Picture 9">
            <a:extLst>
              <a:ext uri="{FF2B5EF4-FFF2-40B4-BE49-F238E27FC236}">
                <a16:creationId xmlns:a16="http://schemas.microsoft.com/office/drawing/2014/main" id="{75697A66-FDA1-4E98-AB82-5B9033B48ACF}"/>
              </a:ext>
            </a:extLst>
          </p:cNvPr>
          <p:cNvPicPr>
            <a:picLocks noChangeAspect="1"/>
          </p:cNvPicPr>
          <p:nvPr/>
        </p:nvPicPr>
        <p:blipFill rotWithShape="1">
          <a:blip r:embed="rId3"/>
          <a:srcRect t="1832" r="10523"/>
          <a:stretch/>
        </p:blipFill>
        <p:spPr>
          <a:xfrm>
            <a:off x="9171184" y="1491053"/>
            <a:ext cx="2730148" cy="1585756"/>
          </a:xfrm>
          <a:prstGeom prst="rect">
            <a:avLst/>
          </a:prstGeom>
        </p:spPr>
      </p:pic>
      <p:pic>
        <p:nvPicPr>
          <p:cNvPr id="62" name="Picture 62" descr="A black and blue logo&#10;&#10;Description automatically generated">
            <a:extLst>
              <a:ext uri="{FF2B5EF4-FFF2-40B4-BE49-F238E27FC236}">
                <a16:creationId xmlns:a16="http://schemas.microsoft.com/office/drawing/2014/main" id="{25E22676-9C7B-B8A2-CD15-DD07E2B4057F}"/>
              </a:ext>
            </a:extLst>
          </p:cNvPr>
          <p:cNvPicPr>
            <a:picLocks noChangeAspect="1"/>
          </p:cNvPicPr>
          <p:nvPr/>
        </p:nvPicPr>
        <p:blipFill>
          <a:blip r:embed="rId4"/>
          <a:stretch>
            <a:fillRect/>
          </a:stretch>
        </p:blipFill>
        <p:spPr>
          <a:xfrm>
            <a:off x="9870040" y="5133948"/>
            <a:ext cx="1929828" cy="982307"/>
          </a:xfrm>
          <a:prstGeom prst="rect">
            <a:avLst/>
          </a:prstGeom>
        </p:spPr>
      </p:pic>
      <p:pic>
        <p:nvPicPr>
          <p:cNvPr id="18" name="Picture 17" descr="A computer screen with colorful sticky notes on it&#10;&#10;Description automatically generated">
            <a:extLst>
              <a:ext uri="{FF2B5EF4-FFF2-40B4-BE49-F238E27FC236}">
                <a16:creationId xmlns:a16="http://schemas.microsoft.com/office/drawing/2014/main" id="{F8AFE8BD-1EEB-876E-A2EF-6AA75DDB0530}"/>
              </a:ext>
            </a:extLst>
          </p:cNvPr>
          <p:cNvPicPr>
            <a:picLocks noChangeAspect="1"/>
          </p:cNvPicPr>
          <p:nvPr/>
        </p:nvPicPr>
        <p:blipFill rotWithShape="1">
          <a:blip r:embed="rId5">
            <a:extLst>
              <a:ext uri="{28A0092B-C50C-407E-A947-70E740481C1C}">
                <a14:useLocalDpi xmlns:a14="http://schemas.microsoft.com/office/drawing/2010/main" val="0"/>
              </a:ext>
            </a:extLst>
          </a:blip>
          <a:srcRect l="8777" t="10922" r="16573" b="15117"/>
          <a:stretch/>
        </p:blipFill>
        <p:spPr>
          <a:xfrm>
            <a:off x="9184094" y="3115808"/>
            <a:ext cx="2717238" cy="1615372"/>
          </a:xfrm>
          <a:prstGeom prst="rect">
            <a:avLst/>
          </a:prstGeom>
        </p:spPr>
      </p:pic>
      <p:sp>
        <p:nvSpPr>
          <p:cNvPr id="16" name="Title 1">
            <a:extLst>
              <a:ext uri="{FF2B5EF4-FFF2-40B4-BE49-F238E27FC236}">
                <a16:creationId xmlns:a16="http://schemas.microsoft.com/office/drawing/2014/main" id="{47B13F8D-1B51-B09B-637C-1CFB6183A2D0}"/>
              </a:ext>
            </a:extLst>
          </p:cNvPr>
          <p:cNvSpPr>
            <a:spLocks noGrp="1"/>
          </p:cNvSpPr>
          <p:nvPr>
            <p:ph type="title"/>
          </p:nvPr>
        </p:nvSpPr>
        <p:spPr>
          <a:xfrm>
            <a:off x="326770" y="226818"/>
            <a:ext cx="9969231" cy="831850"/>
          </a:xfrm>
        </p:spPr>
        <p:txBody>
          <a:bodyPr/>
          <a:lstStyle/>
          <a:p>
            <a:r>
              <a:rPr lang="en-GB" sz="3200" dirty="0"/>
              <a:t>Trust case study: Leeds Teaching Hospitals (LTH)</a:t>
            </a:r>
          </a:p>
        </p:txBody>
      </p:sp>
      <p:sp>
        <p:nvSpPr>
          <p:cNvPr id="41" name="TextBox 40">
            <a:extLst>
              <a:ext uri="{FF2B5EF4-FFF2-40B4-BE49-F238E27FC236}">
                <a16:creationId xmlns:a16="http://schemas.microsoft.com/office/drawing/2014/main" id="{0F8D92B5-BAA5-469A-A84E-C9215A708CF1}"/>
              </a:ext>
            </a:extLst>
          </p:cNvPr>
          <p:cNvSpPr txBox="1"/>
          <p:nvPr/>
        </p:nvSpPr>
        <p:spPr>
          <a:xfrm>
            <a:off x="1650150" y="1508456"/>
            <a:ext cx="6802970" cy="1568353"/>
          </a:xfrm>
          <a:prstGeom prst="rect">
            <a:avLst/>
          </a:prstGeom>
          <a:noFill/>
        </p:spPr>
        <p:txBody>
          <a:bodyPr wrap="square" lIns="91440" tIns="45720" rIns="91440" bIns="45720" rtlCol="0" anchor="t">
            <a:no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Audit data required the normalisation of instruments names across sets to ensure use-rates were truthfully reflected in outputs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The Hackathon benefitted from representatives from both surgical and theatre leads</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Audit use-rate data provided confidence in an evidence-based approach, with the heatmap fast-tracking instrument inclusion/exclusion or identifying marginal cases for further discussion</a:t>
            </a:r>
            <a:endParaRPr kumimoji="0" lang="en-GB" sz="1600" b="0" i="0" u="none" strike="noStrike" kern="1200" cap="none" spc="0" normalizeH="0" baseline="0" noProof="0" dirty="0">
              <a:ln>
                <a:noFill/>
              </a:ln>
              <a:solidFill>
                <a:schemeClr val="bg1"/>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Instrument usage can be categorised by function vs. surgeon preference to facilitate decision-making i.e., two frequently used items performing the same function could be reduced to one</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GB" sz="1600" b="0" i="0" u="none" strike="noStrike" kern="1200" cap="none" spc="0" normalizeH="0" baseline="0" noProof="0" dirty="0">
                <a:ln>
                  <a:noFill/>
                </a:ln>
                <a:solidFill>
                  <a:schemeClr val="bg1"/>
                </a:solidFill>
                <a:effectLst/>
                <a:uLnTx/>
                <a:uFillTx/>
                <a:latin typeface="Arial"/>
                <a:ea typeface="+mn-ea"/>
                <a:cs typeface="Arial"/>
              </a:rPr>
              <a:t>Rationalisation benefits are gained by reducing the number or size of trays and </a:t>
            </a:r>
            <a:r>
              <a:rPr kumimoji="0" lang="en-GB" sz="1600" b="0" i="0" u="none" strike="noStrike" kern="1200" cap="none" spc="0" normalizeH="0" baseline="0" noProof="0" dirty="0">
                <a:ln>
                  <a:noFill/>
                </a:ln>
                <a:solidFill>
                  <a:schemeClr val="bg1"/>
                </a:solidFill>
                <a:effectLst/>
                <a:uLnTx/>
                <a:uFillTx/>
                <a:latin typeface="Arial"/>
                <a:ea typeface="+mn-ea"/>
                <a:cs typeface="Arial"/>
                <a:hlinkClick r:id="rId6" action="ppaction://hlinksldjump">
                  <a:extLst>
                    <a:ext uri="{A12FA001-AC4F-418D-AE19-62706E023703}">
                      <ahyp:hlinkClr xmlns:ahyp="http://schemas.microsoft.com/office/drawing/2018/hyperlinkcolor" val="tx"/>
                    </a:ext>
                  </a:extLst>
                </a:hlinkClick>
              </a:rPr>
              <a:t>not absolute number of instruments</a:t>
            </a:r>
            <a:endParaRPr kumimoji="0" lang="en-GB" sz="1600" b="0" i="0" u="none" strike="noStrike" kern="1200" cap="none" spc="0" normalizeH="0" baseline="0" noProof="0" dirty="0">
              <a:ln>
                <a:noFill/>
              </a:ln>
              <a:solidFill>
                <a:schemeClr val="bg1"/>
              </a:solidFill>
              <a:effectLst/>
              <a:uLnTx/>
              <a:uFillTx/>
              <a:latin typeface="Arial"/>
              <a:ea typeface="+mn-ea"/>
              <a:cs typeface="Arial"/>
            </a:endParaRPr>
          </a:p>
        </p:txBody>
      </p:sp>
    </p:spTree>
    <p:extLst>
      <p:ext uri="{BB962C8B-B14F-4D97-AF65-F5344CB8AC3E}">
        <p14:creationId xmlns:p14="http://schemas.microsoft.com/office/powerpoint/2010/main" val="20998031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Freeform: Shape 78">
            <a:extLst>
              <a:ext uri="{FF2B5EF4-FFF2-40B4-BE49-F238E27FC236}">
                <a16:creationId xmlns:a16="http://schemas.microsoft.com/office/drawing/2014/main" id="{3AADA061-F532-4778-A571-CF314CF823EE}"/>
              </a:ext>
            </a:extLst>
          </p:cNvPr>
          <p:cNvSpPr/>
          <p:nvPr/>
        </p:nvSpPr>
        <p:spPr>
          <a:xfrm rot="7223203">
            <a:off x="1239377" y="1425690"/>
            <a:ext cx="2557706" cy="2589800"/>
          </a:xfrm>
          <a:custGeom>
            <a:avLst/>
            <a:gdLst>
              <a:gd name="connsiteX0" fmla="*/ 1728243 w 2557706"/>
              <a:gd name="connsiteY0" fmla="*/ 1114862 h 2589800"/>
              <a:gd name="connsiteX1" fmla="*/ 1271929 w 2557706"/>
              <a:gd name="connsiteY1" fmla="*/ 1304250 h 2589800"/>
              <a:gd name="connsiteX2" fmla="*/ 1271929 w 2557706"/>
              <a:gd name="connsiteY2" fmla="*/ 2216837 h 2589800"/>
              <a:gd name="connsiteX3" fmla="*/ 2184557 w 2557706"/>
              <a:gd name="connsiteY3" fmla="*/ 2216837 h 2589800"/>
              <a:gd name="connsiteX4" fmla="*/ 2184557 w 2557706"/>
              <a:gd name="connsiteY4" fmla="*/ 1304250 h 2589800"/>
              <a:gd name="connsiteX5" fmla="*/ 1728243 w 2557706"/>
              <a:gd name="connsiteY5" fmla="*/ 1114862 h 2589800"/>
              <a:gd name="connsiteX6" fmla="*/ 914941 w 2557706"/>
              <a:gd name="connsiteY6" fmla="*/ 126740 h 2589800"/>
              <a:gd name="connsiteX7" fmla="*/ 914026 w 2557706"/>
              <a:gd name="connsiteY7" fmla="*/ 154056 h 2589800"/>
              <a:gd name="connsiteX8" fmla="*/ 1154925 w 2557706"/>
              <a:gd name="connsiteY8" fmla="*/ 691476 h 2589800"/>
              <a:gd name="connsiteX9" fmla="*/ 1692340 w 2557706"/>
              <a:gd name="connsiteY9" fmla="*/ 932449 h 2589800"/>
              <a:gd name="connsiteX10" fmla="*/ 1749079 w 2557706"/>
              <a:gd name="connsiteY10" fmla="*/ 932449 h 2589800"/>
              <a:gd name="connsiteX11" fmla="*/ 1776807 w 2557706"/>
              <a:gd name="connsiteY11" fmla="*/ 933571 h 2589800"/>
              <a:gd name="connsiteX12" fmla="*/ 2314383 w 2557706"/>
              <a:gd name="connsiteY12" fmla="*/ 1174384 h 2589800"/>
              <a:gd name="connsiteX13" fmla="*/ 2315505 w 2557706"/>
              <a:gd name="connsiteY13" fmla="*/ 2346542 h 2589800"/>
              <a:gd name="connsiteX14" fmla="*/ 1143385 w 2557706"/>
              <a:gd name="connsiteY14" fmla="*/ 2346542 h 2589800"/>
              <a:gd name="connsiteX15" fmla="*/ 901204 w 2557706"/>
              <a:gd name="connsiteY15" fmla="*/ 1783630 h 2589800"/>
              <a:gd name="connsiteX16" fmla="*/ 901204 w 2557706"/>
              <a:gd name="connsiteY16" fmla="*/ 1782508 h 2589800"/>
              <a:gd name="connsiteX17" fmla="*/ 901204 w 2557706"/>
              <a:gd name="connsiteY17" fmla="*/ 1752366 h 2589800"/>
              <a:gd name="connsiteX18" fmla="*/ 659183 w 2557706"/>
              <a:gd name="connsiteY18" fmla="*/ 1188332 h 2589800"/>
              <a:gd name="connsiteX19" fmla="*/ 95161 w 2557706"/>
              <a:gd name="connsiteY19" fmla="*/ 946237 h 2589800"/>
              <a:gd name="connsiteX20" fmla="*/ 73043 w 2557706"/>
              <a:gd name="connsiteY20" fmla="*/ 946237 h 2589800"/>
              <a:gd name="connsiteX21" fmla="*/ 65029 w 2557706"/>
              <a:gd name="connsiteY21" fmla="*/ 946237 h 2589800"/>
              <a:gd name="connsiteX22" fmla="*/ 35558 w 2557706"/>
              <a:gd name="connsiteY22" fmla="*/ 904330 h 2589800"/>
              <a:gd name="connsiteX23" fmla="*/ 0 w 2557706"/>
              <a:gd name="connsiteY23" fmla="*/ 852876 h 2589800"/>
              <a:gd name="connsiteX24" fmla="*/ 75048 w 2557706"/>
              <a:gd name="connsiteY24" fmla="*/ 852876 h 2589800"/>
              <a:gd name="connsiteX25" fmla="*/ 308410 w 2557706"/>
              <a:gd name="connsiteY25" fmla="*/ 814776 h 2589800"/>
              <a:gd name="connsiteX26" fmla="*/ 467954 w 2557706"/>
              <a:gd name="connsiteY26" fmla="*/ 745720 h 2589800"/>
              <a:gd name="connsiteX27" fmla="*/ 663216 w 2557706"/>
              <a:gd name="connsiteY27" fmla="*/ 574270 h 2589800"/>
              <a:gd name="connsiteX28" fmla="*/ 760848 w 2557706"/>
              <a:gd name="connsiteY28" fmla="*/ 419488 h 2589800"/>
              <a:gd name="connsiteX29" fmla="*/ 806091 w 2557706"/>
              <a:gd name="connsiteY29" fmla="*/ 288520 h 2589800"/>
              <a:gd name="connsiteX30" fmla="*/ 834666 w 2557706"/>
              <a:gd name="connsiteY30" fmla="*/ 178982 h 2589800"/>
              <a:gd name="connsiteX31" fmla="*/ 903717 w 2557706"/>
              <a:gd name="connsiteY31" fmla="*/ 0 h 2589800"/>
              <a:gd name="connsiteX32" fmla="*/ 906847 w 2557706"/>
              <a:gd name="connsiteY32" fmla="*/ 21119 h 2589800"/>
              <a:gd name="connsiteX33" fmla="*/ 891517 w 2557706"/>
              <a:gd name="connsiteY33" fmla="*/ 9257 h 2589800"/>
              <a:gd name="connsiteX0" fmla="*/ 1728243 w 2557706"/>
              <a:gd name="connsiteY0" fmla="*/ 1114862 h 2589800"/>
              <a:gd name="connsiteX1" fmla="*/ 1271929 w 2557706"/>
              <a:gd name="connsiteY1" fmla="*/ 1304250 h 2589800"/>
              <a:gd name="connsiteX2" fmla="*/ 1271929 w 2557706"/>
              <a:gd name="connsiteY2" fmla="*/ 2216837 h 2589800"/>
              <a:gd name="connsiteX3" fmla="*/ 2184557 w 2557706"/>
              <a:gd name="connsiteY3" fmla="*/ 2216837 h 2589800"/>
              <a:gd name="connsiteX4" fmla="*/ 2184557 w 2557706"/>
              <a:gd name="connsiteY4" fmla="*/ 1304250 h 2589800"/>
              <a:gd name="connsiteX5" fmla="*/ 1728243 w 2557706"/>
              <a:gd name="connsiteY5" fmla="*/ 1114862 h 2589800"/>
              <a:gd name="connsiteX6" fmla="*/ 914941 w 2557706"/>
              <a:gd name="connsiteY6" fmla="*/ 126740 h 2589800"/>
              <a:gd name="connsiteX7" fmla="*/ 914026 w 2557706"/>
              <a:gd name="connsiteY7" fmla="*/ 154056 h 2589800"/>
              <a:gd name="connsiteX8" fmla="*/ 1154925 w 2557706"/>
              <a:gd name="connsiteY8" fmla="*/ 691476 h 2589800"/>
              <a:gd name="connsiteX9" fmla="*/ 1692340 w 2557706"/>
              <a:gd name="connsiteY9" fmla="*/ 932449 h 2589800"/>
              <a:gd name="connsiteX10" fmla="*/ 1749079 w 2557706"/>
              <a:gd name="connsiteY10" fmla="*/ 932449 h 2589800"/>
              <a:gd name="connsiteX11" fmla="*/ 1776807 w 2557706"/>
              <a:gd name="connsiteY11" fmla="*/ 933571 h 2589800"/>
              <a:gd name="connsiteX12" fmla="*/ 2314383 w 2557706"/>
              <a:gd name="connsiteY12" fmla="*/ 1174384 h 2589800"/>
              <a:gd name="connsiteX13" fmla="*/ 2315505 w 2557706"/>
              <a:gd name="connsiteY13" fmla="*/ 2346542 h 2589800"/>
              <a:gd name="connsiteX14" fmla="*/ 1143385 w 2557706"/>
              <a:gd name="connsiteY14" fmla="*/ 2346542 h 2589800"/>
              <a:gd name="connsiteX15" fmla="*/ 901204 w 2557706"/>
              <a:gd name="connsiteY15" fmla="*/ 1783630 h 2589800"/>
              <a:gd name="connsiteX16" fmla="*/ 901204 w 2557706"/>
              <a:gd name="connsiteY16" fmla="*/ 1782508 h 2589800"/>
              <a:gd name="connsiteX17" fmla="*/ 901204 w 2557706"/>
              <a:gd name="connsiteY17" fmla="*/ 1752366 h 2589800"/>
              <a:gd name="connsiteX18" fmla="*/ 659183 w 2557706"/>
              <a:gd name="connsiteY18" fmla="*/ 1188332 h 2589800"/>
              <a:gd name="connsiteX19" fmla="*/ 95161 w 2557706"/>
              <a:gd name="connsiteY19" fmla="*/ 946237 h 2589800"/>
              <a:gd name="connsiteX20" fmla="*/ 73043 w 2557706"/>
              <a:gd name="connsiteY20" fmla="*/ 946237 h 2589800"/>
              <a:gd name="connsiteX21" fmla="*/ 35558 w 2557706"/>
              <a:gd name="connsiteY21" fmla="*/ 904330 h 2589800"/>
              <a:gd name="connsiteX22" fmla="*/ 0 w 2557706"/>
              <a:gd name="connsiteY22" fmla="*/ 852876 h 2589800"/>
              <a:gd name="connsiteX23" fmla="*/ 75048 w 2557706"/>
              <a:gd name="connsiteY23" fmla="*/ 852876 h 2589800"/>
              <a:gd name="connsiteX24" fmla="*/ 308410 w 2557706"/>
              <a:gd name="connsiteY24" fmla="*/ 814776 h 2589800"/>
              <a:gd name="connsiteX25" fmla="*/ 467954 w 2557706"/>
              <a:gd name="connsiteY25" fmla="*/ 745720 h 2589800"/>
              <a:gd name="connsiteX26" fmla="*/ 663216 w 2557706"/>
              <a:gd name="connsiteY26" fmla="*/ 574270 h 2589800"/>
              <a:gd name="connsiteX27" fmla="*/ 760848 w 2557706"/>
              <a:gd name="connsiteY27" fmla="*/ 419488 h 2589800"/>
              <a:gd name="connsiteX28" fmla="*/ 806091 w 2557706"/>
              <a:gd name="connsiteY28" fmla="*/ 288520 h 2589800"/>
              <a:gd name="connsiteX29" fmla="*/ 834666 w 2557706"/>
              <a:gd name="connsiteY29" fmla="*/ 178982 h 2589800"/>
              <a:gd name="connsiteX30" fmla="*/ 914941 w 2557706"/>
              <a:gd name="connsiteY30" fmla="*/ 126740 h 2589800"/>
              <a:gd name="connsiteX31" fmla="*/ 903717 w 2557706"/>
              <a:gd name="connsiteY31" fmla="*/ 0 h 2589800"/>
              <a:gd name="connsiteX32" fmla="*/ 906847 w 2557706"/>
              <a:gd name="connsiteY32" fmla="*/ 21119 h 2589800"/>
              <a:gd name="connsiteX33" fmla="*/ 891517 w 2557706"/>
              <a:gd name="connsiteY33" fmla="*/ 9257 h 2589800"/>
              <a:gd name="connsiteX34" fmla="*/ 903717 w 2557706"/>
              <a:gd name="connsiteY34" fmla="*/ 0 h 258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57706" h="2589800">
                <a:moveTo>
                  <a:pt x="1728243" y="1114862"/>
                </a:moveTo>
                <a:cubicBezTo>
                  <a:pt x="1563196" y="1114862"/>
                  <a:pt x="1398149" y="1177991"/>
                  <a:pt x="1271929" y="1304250"/>
                </a:cubicBezTo>
                <a:cubicBezTo>
                  <a:pt x="1019329" y="1556606"/>
                  <a:pt x="1019329" y="1964320"/>
                  <a:pt x="1271929" y="2216837"/>
                </a:cubicBezTo>
                <a:cubicBezTo>
                  <a:pt x="1524368" y="2468231"/>
                  <a:pt x="1932118" y="2468231"/>
                  <a:pt x="2184557" y="2216837"/>
                </a:cubicBezTo>
                <a:cubicBezTo>
                  <a:pt x="2437156" y="1964320"/>
                  <a:pt x="2437156" y="1556606"/>
                  <a:pt x="2184557" y="1304250"/>
                </a:cubicBezTo>
                <a:cubicBezTo>
                  <a:pt x="2058337" y="1177991"/>
                  <a:pt x="1893290" y="1114862"/>
                  <a:pt x="1728243" y="1114862"/>
                </a:cubicBezTo>
                <a:close/>
                <a:moveTo>
                  <a:pt x="914941" y="126740"/>
                </a:moveTo>
                <a:lnTo>
                  <a:pt x="914026" y="154056"/>
                </a:lnTo>
                <a:cubicBezTo>
                  <a:pt x="925566" y="349817"/>
                  <a:pt x="1005545" y="542050"/>
                  <a:pt x="1154925" y="691476"/>
                </a:cubicBezTo>
                <a:cubicBezTo>
                  <a:pt x="1304305" y="840902"/>
                  <a:pt x="1496640" y="920745"/>
                  <a:pt x="1692340" y="932449"/>
                </a:cubicBezTo>
                <a:lnTo>
                  <a:pt x="1749079" y="932449"/>
                </a:lnTo>
                <a:cubicBezTo>
                  <a:pt x="1758375" y="932449"/>
                  <a:pt x="1767671" y="933571"/>
                  <a:pt x="1776807" y="933571"/>
                </a:cubicBezTo>
                <a:cubicBezTo>
                  <a:pt x="1972668" y="945115"/>
                  <a:pt x="2164843" y="1025119"/>
                  <a:pt x="2314383" y="1174384"/>
                </a:cubicBezTo>
                <a:cubicBezTo>
                  <a:pt x="2638627" y="1497605"/>
                  <a:pt x="2638627" y="2023481"/>
                  <a:pt x="2315505" y="2346542"/>
                </a:cubicBezTo>
                <a:cubicBezTo>
                  <a:pt x="1992382" y="2670886"/>
                  <a:pt x="1467629" y="2670886"/>
                  <a:pt x="1143385" y="2346542"/>
                </a:cubicBezTo>
                <a:cubicBezTo>
                  <a:pt x="988075" y="2190222"/>
                  <a:pt x="906974" y="1987568"/>
                  <a:pt x="901204" y="1783630"/>
                </a:cubicBezTo>
                <a:lnTo>
                  <a:pt x="901204" y="1782508"/>
                </a:lnTo>
                <a:lnTo>
                  <a:pt x="901204" y="1752366"/>
                </a:lnTo>
                <a:cubicBezTo>
                  <a:pt x="895434" y="1547467"/>
                  <a:pt x="815455" y="1344652"/>
                  <a:pt x="659183" y="1188332"/>
                </a:cubicBezTo>
                <a:cubicBezTo>
                  <a:pt x="502751" y="1032013"/>
                  <a:pt x="300158" y="952009"/>
                  <a:pt x="95161" y="946237"/>
                </a:cubicBezTo>
                <a:lnTo>
                  <a:pt x="73043" y="946237"/>
                </a:lnTo>
                <a:cubicBezTo>
                  <a:pt x="63109" y="939253"/>
                  <a:pt x="47732" y="919890"/>
                  <a:pt x="35558" y="904330"/>
                </a:cubicBezTo>
                <a:lnTo>
                  <a:pt x="0" y="852876"/>
                </a:lnTo>
                <a:lnTo>
                  <a:pt x="75048" y="852876"/>
                </a:lnTo>
                <a:lnTo>
                  <a:pt x="308410" y="814776"/>
                </a:lnTo>
                <a:lnTo>
                  <a:pt x="467954" y="745720"/>
                </a:lnTo>
                <a:lnTo>
                  <a:pt x="663216" y="574270"/>
                </a:lnTo>
                <a:lnTo>
                  <a:pt x="760848" y="419488"/>
                </a:lnTo>
                <a:lnTo>
                  <a:pt x="806091" y="288520"/>
                </a:lnTo>
                <a:lnTo>
                  <a:pt x="834666" y="178982"/>
                </a:lnTo>
                <a:lnTo>
                  <a:pt x="914941" y="126740"/>
                </a:lnTo>
                <a:close/>
                <a:moveTo>
                  <a:pt x="903717" y="0"/>
                </a:moveTo>
                <a:lnTo>
                  <a:pt x="906847" y="21119"/>
                </a:lnTo>
                <a:lnTo>
                  <a:pt x="891517" y="9257"/>
                </a:lnTo>
                <a:lnTo>
                  <a:pt x="903717" y="0"/>
                </a:lnTo>
                <a:close/>
              </a:path>
            </a:pathLst>
          </a:custGeom>
          <a:solidFill>
            <a:srgbClr val="00A398"/>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00A398"/>
              </a:solidFill>
              <a:effectLst/>
              <a:uLnTx/>
              <a:uFillTx/>
              <a:latin typeface="Calibri" panose="020F0502020204030204"/>
              <a:ea typeface="+mn-ea"/>
              <a:cs typeface="+mn-cs"/>
            </a:endParaRPr>
          </a:p>
        </p:txBody>
      </p:sp>
      <p:sp>
        <p:nvSpPr>
          <p:cNvPr id="80" name="Freeform: Shape 79">
            <a:extLst>
              <a:ext uri="{FF2B5EF4-FFF2-40B4-BE49-F238E27FC236}">
                <a16:creationId xmlns:a16="http://schemas.microsoft.com/office/drawing/2014/main" id="{A038873B-C344-4370-8CC6-5A1607689C9C}"/>
              </a:ext>
            </a:extLst>
          </p:cNvPr>
          <p:cNvSpPr/>
          <p:nvPr/>
        </p:nvSpPr>
        <p:spPr>
          <a:xfrm rot="2018540">
            <a:off x="3419839" y="1005432"/>
            <a:ext cx="2922675" cy="2548957"/>
          </a:xfrm>
          <a:custGeom>
            <a:avLst/>
            <a:gdLst>
              <a:gd name="connsiteX0" fmla="*/ 829317 w 2922675"/>
              <a:gd name="connsiteY0" fmla="*/ 1073870 h 2548957"/>
              <a:gd name="connsiteX1" fmla="*/ 372963 w 2922675"/>
              <a:gd name="connsiteY1" fmla="*/ 1263320 h 2548957"/>
              <a:gd name="connsiteX2" fmla="*/ 372963 w 2922675"/>
              <a:gd name="connsiteY2" fmla="*/ 2175948 h 2548957"/>
              <a:gd name="connsiteX3" fmla="*/ 1285551 w 2922675"/>
              <a:gd name="connsiteY3" fmla="*/ 2175948 h 2548957"/>
              <a:gd name="connsiteX4" fmla="*/ 1285551 w 2922675"/>
              <a:gd name="connsiteY4" fmla="*/ 1263320 h 2548957"/>
              <a:gd name="connsiteX5" fmla="*/ 829317 w 2922675"/>
              <a:gd name="connsiteY5" fmla="*/ 1073870 h 2548957"/>
              <a:gd name="connsiteX6" fmla="*/ 1649089 w 2922675"/>
              <a:gd name="connsiteY6" fmla="*/ 0 h 2548957"/>
              <a:gd name="connsiteX7" fmla="*/ 1711180 w 2922675"/>
              <a:gd name="connsiteY7" fmla="*/ 58085 h 2548957"/>
              <a:gd name="connsiteX8" fmla="*/ 1755630 w 2922675"/>
              <a:gd name="connsiteY8" fmla="*/ 261285 h 2548957"/>
              <a:gd name="connsiteX9" fmla="*/ 1831830 w 2922675"/>
              <a:gd name="connsiteY9" fmla="*/ 508935 h 2548957"/>
              <a:gd name="connsiteX10" fmla="*/ 2015980 w 2922675"/>
              <a:gd name="connsiteY10" fmla="*/ 667685 h 2548957"/>
              <a:gd name="connsiteX11" fmla="*/ 2276330 w 2922675"/>
              <a:gd name="connsiteY11" fmla="*/ 788335 h 2548957"/>
              <a:gd name="connsiteX12" fmla="*/ 2587480 w 2922675"/>
              <a:gd name="connsiteY12" fmla="*/ 839135 h 2548957"/>
              <a:gd name="connsiteX13" fmla="*/ 2922675 w 2922675"/>
              <a:gd name="connsiteY13" fmla="*/ 771049 h 2548957"/>
              <a:gd name="connsiteX14" fmla="*/ 2794058 w 2922675"/>
              <a:gd name="connsiteY14" fmla="*/ 840404 h 2548957"/>
              <a:gd name="connsiteX15" fmla="*/ 2494745 w 2922675"/>
              <a:gd name="connsiteY15" fmla="*/ 905417 h 2548957"/>
              <a:gd name="connsiteX16" fmla="*/ 2493623 w 2922675"/>
              <a:gd name="connsiteY16" fmla="*/ 905417 h 2548957"/>
              <a:gd name="connsiteX17" fmla="*/ 2463481 w 2922675"/>
              <a:gd name="connsiteY17" fmla="*/ 905417 h 2548957"/>
              <a:gd name="connsiteX18" fmla="*/ 1899447 w 2922675"/>
              <a:gd name="connsiteY18" fmla="*/ 1147438 h 2548957"/>
              <a:gd name="connsiteX19" fmla="*/ 1657352 w 2922675"/>
              <a:gd name="connsiteY19" fmla="*/ 1711460 h 2548957"/>
              <a:gd name="connsiteX20" fmla="*/ 1657352 w 2922675"/>
              <a:gd name="connsiteY20" fmla="*/ 1733578 h 2548957"/>
              <a:gd name="connsiteX21" fmla="*/ 1657352 w 2922675"/>
              <a:gd name="connsiteY21" fmla="*/ 1741592 h 2548957"/>
              <a:gd name="connsiteX22" fmla="*/ 1415417 w 2922675"/>
              <a:gd name="connsiteY22" fmla="*/ 2305774 h 2548957"/>
              <a:gd name="connsiteX23" fmla="*/ 243258 w 2922675"/>
              <a:gd name="connsiteY23" fmla="*/ 2305774 h 2548957"/>
              <a:gd name="connsiteX24" fmla="*/ 243258 w 2922675"/>
              <a:gd name="connsiteY24" fmla="*/ 1133494 h 2548957"/>
              <a:gd name="connsiteX25" fmla="*/ 780678 w 2922675"/>
              <a:gd name="connsiteY25" fmla="*/ 892595 h 2548957"/>
              <a:gd name="connsiteX26" fmla="*/ 831662 w 2922675"/>
              <a:gd name="connsiteY26" fmla="*/ 891473 h 2548957"/>
              <a:gd name="connsiteX27" fmla="*/ 865171 w 2922675"/>
              <a:gd name="connsiteY27" fmla="*/ 892595 h 2548957"/>
              <a:gd name="connsiteX28" fmla="*/ 1402590 w 2922675"/>
              <a:gd name="connsiteY28" fmla="*/ 651695 h 2548957"/>
              <a:gd name="connsiteX29" fmla="*/ 1643563 w 2922675"/>
              <a:gd name="connsiteY29" fmla="*/ 114280 h 2548957"/>
              <a:gd name="connsiteX30" fmla="*/ 1643563 w 2922675"/>
              <a:gd name="connsiteY30" fmla="*/ 57541 h 2548957"/>
              <a:gd name="connsiteX31" fmla="*/ 1644686 w 2922675"/>
              <a:gd name="connsiteY31" fmla="*/ 29813 h 2548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922675" h="2548957">
                <a:moveTo>
                  <a:pt x="829317" y="1073870"/>
                </a:moveTo>
                <a:cubicBezTo>
                  <a:pt x="664279" y="1073870"/>
                  <a:pt x="499222" y="1137020"/>
                  <a:pt x="372963" y="1263320"/>
                </a:cubicBezTo>
                <a:cubicBezTo>
                  <a:pt x="120447" y="1515759"/>
                  <a:pt x="120447" y="1923509"/>
                  <a:pt x="372963" y="2175948"/>
                </a:cubicBezTo>
                <a:cubicBezTo>
                  <a:pt x="625480" y="2428548"/>
                  <a:pt x="1033194" y="2428548"/>
                  <a:pt x="1285551" y="2175948"/>
                </a:cubicBezTo>
                <a:cubicBezTo>
                  <a:pt x="1538068" y="1924631"/>
                  <a:pt x="1538068" y="1515759"/>
                  <a:pt x="1285551" y="1263320"/>
                </a:cubicBezTo>
                <a:cubicBezTo>
                  <a:pt x="1159373" y="1137020"/>
                  <a:pt x="994355" y="1073870"/>
                  <a:pt x="829317" y="1073870"/>
                </a:cubicBezTo>
                <a:close/>
                <a:moveTo>
                  <a:pt x="1649089" y="0"/>
                </a:moveTo>
                <a:lnTo>
                  <a:pt x="1711180" y="58085"/>
                </a:lnTo>
                <a:lnTo>
                  <a:pt x="1755630" y="261285"/>
                </a:lnTo>
                <a:lnTo>
                  <a:pt x="1831830" y="508935"/>
                </a:lnTo>
                <a:lnTo>
                  <a:pt x="2015980" y="667685"/>
                </a:lnTo>
                <a:lnTo>
                  <a:pt x="2276330" y="788335"/>
                </a:lnTo>
                <a:lnTo>
                  <a:pt x="2587480" y="839135"/>
                </a:lnTo>
                <a:lnTo>
                  <a:pt x="2922675" y="771049"/>
                </a:lnTo>
                <a:lnTo>
                  <a:pt x="2794058" y="840404"/>
                </a:lnTo>
                <a:cubicBezTo>
                  <a:pt x="2698362" y="880814"/>
                  <a:pt x="2596714" y="902532"/>
                  <a:pt x="2494745" y="905417"/>
                </a:cubicBezTo>
                <a:cubicBezTo>
                  <a:pt x="2494745" y="905417"/>
                  <a:pt x="2493623" y="905417"/>
                  <a:pt x="2493623" y="905417"/>
                </a:cubicBezTo>
                <a:cubicBezTo>
                  <a:pt x="2483202" y="905417"/>
                  <a:pt x="2473903" y="905417"/>
                  <a:pt x="2463481" y="905417"/>
                </a:cubicBezTo>
                <a:cubicBezTo>
                  <a:pt x="2258582" y="911187"/>
                  <a:pt x="2055767" y="991166"/>
                  <a:pt x="1899447" y="1147438"/>
                </a:cubicBezTo>
                <a:cubicBezTo>
                  <a:pt x="1743127" y="1303870"/>
                  <a:pt x="1663123" y="1506463"/>
                  <a:pt x="1657352" y="1711460"/>
                </a:cubicBezTo>
                <a:cubicBezTo>
                  <a:pt x="1657352" y="1718512"/>
                  <a:pt x="1657352" y="1726526"/>
                  <a:pt x="1657352" y="1733578"/>
                </a:cubicBezTo>
                <a:cubicBezTo>
                  <a:pt x="1657352" y="1736944"/>
                  <a:pt x="1657352" y="1739348"/>
                  <a:pt x="1657352" y="1741592"/>
                </a:cubicBezTo>
                <a:cubicBezTo>
                  <a:pt x="1651580" y="1946589"/>
                  <a:pt x="1571736" y="2149342"/>
                  <a:pt x="1415417" y="2305774"/>
                </a:cubicBezTo>
                <a:cubicBezTo>
                  <a:pt x="1092195" y="2630018"/>
                  <a:pt x="567441" y="2630018"/>
                  <a:pt x="243258" y="2305774"/>
                </a:cubicBezTo>
                <a:cubicBezTo>
                  <a:pt x="-81086" y="1982491"/>
                  <a:pt x="-81086" y="1457898"/>
                  <a:pt x="243258" y="1133494"/>
                </a:cubicBezTo>
                <a:cubicBezTo>
                  <a:pt x="392684" y="984114"/>
                  <a:pt x="584917" y="904295"/>
                  <a:pt x="780678" y="892595"/>
                </a:cubicBezTo>
                <a:cubicBezTo>
                  <a:pt x="797993" y="891473"/>
                  <a:pt x="814186" y="891473"/>
                  <a:pt x="831662" y="891473"/>
                </a:cubicBezTo>
                <a:cubicBezTo>
                  <a:pt x="843206" y="891473"/>
                  <a:pt x="853627" y="892595"/>
                  <a:pt x="865171" y="892595"/>
                </a:cubicBezTo>
                <a:cubicBezTo>
                  <a:pt x="1060931" y="881055"/>
                  <a:pt x="1253165" y="801075"/>
                  <a:pt x="1402590" y="651695"/>
                </a:cubicBezTo>
                <a:cubicBezTo>
                  <a:pt x="1552016" y="502315"/>
                  <a:pt x="1631859" y="309981"/>
                  <a:pt x="1643563" y="114280"/>
                </a:cubicBezTo>
                <a:cubicBezTo>
                  <a:pt x="1643563" y="95688"/>
                  <a:pt x="1643563" y="76134"/>
                  <a:pt x="1643563" y="57541"/>
                </a:cubicBezTo>
                <a:cubicBezTo>
                  <a:pt x="1643563" y="48245"/>
                  <a:pt x="1644686" y="38949"/>
                  <a:pt x="1644686" y="29813"/>
                </a:cubicBezTo>
                <a:close/>
              </a:path>
            </a:pathLst>
          </a:custGeom>
          <a:solidFill>
            <a:srgbClr val="0055B8"/>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5EBE47D-FE14-4BBD-952C-46CC869EFE0B}"/>
              </a:ext>
            </a:extLst>
          </p:cNvPr>
          <p:cNvSpPr>
            <a:spLocks noGrp="1"/>
          </p:cNvSpPr>
          <p:nvPr>
            <p:ph type="title"/>
          </p:nvPr>
        </p:nvSpPr>
        <p:spPr>
          <a:xfrm>
            <a:off x="332312" y="162519"/>
            <a:ext cx="9969231" cy="831850"/>
          </a:xfrm>
        </p:spPr>
        <p:txBody>
          <a:bodyPr/>
          <a:lstStyle/>
          <a:p>
            <a:r>
              <a:rPr lang="en-GB" sz="2800"/>
              <a:t>Engagement Approach</a:t>
            </a:r>
            <a:br>
              <a:rPr lang="en-GB" sz="3200" b="1">
                <a:cs typeface="Arial"/>
              </a:rPr>
            </a:br>
            <a:endParaRPr lang="en-GB" sz="3200" b="0">
              <a:solidFill>
                <a:srgbClr val="FF0000"/>
              </a:solidFill>
            </a:endParaRPr>
          </a:p>
        </p:txBody>
      </p:sp>
      <p:sp>
        <p:nvSpPr>
          <p:cNvPr id="61" name="TextBox 60">
            <a:extLst>
              <a:ext uri="{FF2B5EF4-FFF2-40B4-BE49-F238E27FC236}">
                <a16:creationId xmlns:a16="http://schemas.microsoft.com/office/drawing/2014/main" id="{185ACF34-7AF6-44F2-B6C6-5FFF887CB2E7}"/>
              </a:ext>
            </a:extLst>
          </p:cNvPr>
          <p:cNvSpPr txBox="1"/>
          <p:nvPr/>
        </p:nvSpPr>
        <p:spPr>
          <a:xfrm>
            <a:off x="12764519" y="3308629"/>
            <a:ext cx="1144752" cy="430887"/>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rgbClr val="000000"/>
              </a:solidFill>
              <a:effectLst/>
              <a:uLnTx/>
              <a:uFillTx/>
              <a:latin typeface="Arial"/>
              <a:ea typeface="+mn-ea"/>
              <a:cs typeface="Arial"/>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1">
              <a:ln>
                <a:noFill/>
              </a:ln>
              <a:solidFill>
                <a:srgbClr val="000000"/>
              </a:solidFill>
              <a:effectLst/>
              <a:uLnTx/>
              <a:uFillTx/>
              <a:latin typeface="Calibri" panose="020F0502020204030204"/>
              <a:ea typeface="+mn-ea"/>
              <a:cs typeface="Calibri"/>
            </a:endParaRPr>
          </a:p>
        </p:txBody>
      </p:sp>
      <p:sp>
        <p:nvSpPr>
          <p:cNvPr id="72" name="Oval 71">
            <a:extLst>
              <a:ext uri="{FF2B5EF4-FFF2-40B4-BE49-F238E27FC236}">
                <a16:creationId xmlns:a16="http://schemas.microsoft.com/office/drawing/2014/main" id="{2036EC33-29FC-44D2-937F-CAD19E303CF9}"/>
              </a:ext>
            </a:extLst>
          </p:cNvPr>
          <p:cNvSpPr/>
          <p:nvPr/>
        </p:nvSpPr>
        <p:spPr>
          <a:xfrm>
            <a:off x="6140558" y="2166019"/>
            <a:ext cx="1371600" cy="1371600"/>
          </a:xfrm>
          <a:prstGeom prst="ellipse">
            <a:avLst/>
          </a:pr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75" name="Oval 74">
            <a:extLst>
              <a:ext uri="{FF2B5EF4-FFF2-40B4-BE49-F238E27FC236}">
                <a16:creationId xmlns:a16="http://schemas.microsoft.com/office/drawing/2014/main" id="{6E4D7BFC-24F2-422B-99E8-D5BA421CC109}"/>
              </a:ext>
            </a:extLst>
          </p:cNvPr>
          <p:cNvSpPr/>
          <p:nvPr/>
        </p:nvSpPr>
        <p:spPr>
          <a:xfrm>
            <a:off x="1213235" y="2265406"/>
            <a:ext cx="1371600" cy="1284181"/>
          </a:xfrm>
          <a:prstGeom prst="ellipse">
            <a:avLst/>
          </a:prstGeom>
          <a:solidFill>
            <a:sysClr val="window" lastClr="FFFFFF"/>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81" name="Freeform: Shape 80">
            <a:extLst>
              <a:ext uri="{FF2B5EF4-FFF2-40B4-BE49-F238E27FC236}">
                <a16:creationId xmlns:a16="http://schemas.microsoft.com/office/drawing/2014/main" id="{7B4AA7DC-B821-4876-86F3-29266847FCC4}"/>
              </a:ext>
            </a:extLst>
          </p:cNvPr>
          <p:cNvSpPr/>
          <p:nvPr/>
        </p:nvSpPr>
        <p:spPr>
          <a:xfrm rot="20361522">
            <a:off x="5659783" y="833859"/>
            <a:ext cx="2679759" cy="2584015"/>
          </a:xfrm>
          <a:custGeom>
            <a:avLst/>
            <a:gdLst>
              <a:gd name="connsiteX0" fmla="*/ 828123 w 2679759"/>
              <a:gd name="connsiteY0" fmla="*/ 183576 h 2584015"/>
              <a:gd name="connsiteX1" fmla="*/ 371873 w 2679759"/>
              <a:gd name="connsiteY1" fmla="*/ 372963 h 2584015"/>
              <a:gd name="connsiteX2" fmla="*/ 371873 w 2679759"/>
              <a:gd name="connsiteY2" fmla="*/ 1285551 h 2584015"/>
              <a:gd name="connsiteX3" fmla="*/ 1284492 w 2679759"/>
              <a:gd name="connsiteY3" fmla="*/ 1285551 h 2584015"/>
              <a:gd name="connsiteX4" fmla="*/ 1284492 w 2679759"/>
              <a:gd name="connsiteY4" fmla="*/ 372963 h 2584015"/>
              <a:gd name="connsiteX5" fmla="*/ 828123 w 2679759"/>
              <a:gd name="connsiteY5" fmla="*/ 183576 h 2584015"/>
              <a:gd name="connsiteX6" fmla="*/ 828884 w 2679759"/>
              <a:gd name="connsiteY6" fmla="*/ 0 h 2584015"/>
              <a:gd name="connsiteX7" fmla="*/ 1415393 w 2679759"/>
              <a:gd name="connsiteY7" fmla="*/ 243258 h 2584015"/>
              <a:gd name="connsiteX8" fmla="*/ 1656205 w 2679759"/>
              <a:gd name="connsiteY8" fmla="*/ 780678 h 2584015"/>
              <a:gd name="connsiteX9" fmla="*/ 1657487 w 2679759"/>
              <a:gd name="connsiteY9" fmla="*/ 831662 h 2584015"/>
              <a:gd name="connsiteX10" fmla="*/ 1656205 w 2679759"/>
              <a:gd name="connsiteY10" fmla="*/ 865170 h 2584015"/>
              <a:gd name="connsiteX11" fmla="*/ 1897178 w 2679759"/>
              <a:gd name="connsiteY11" fmla="*/ 1402590 h 2584015"/>
              <a:gd name="connsiteX12" fmla="*/ 2434559 w 2679759"/>
              <a:gd name="connsiteY12" fmla="*/ 1643563 h 2584015"/>
              <a:gd name="connsiteX13" fmla="*/ 2491278 w 2679759"/>
              <a:gd name="connsiteY13" fmla="*/ 1643563 h 2584015"/>
              <a:gd name="connsiteX14" fmla="*/ 2519156 w 2679759"/>
              <a:gd name="connsiteY14" fmla="*/ 1644686 h 2584015"/>
              <a:gd name="connsiteX15" fmla="*/ 2664722 w 2679759"/>
              <a:gd name="connsiteY15" fmla="*/ 1666192 h 2584015"/>
              <a:gd name="connsiteX16" fmla="*/ 2679759 w 2679759"/>
              <a:gd name="connsiteY16" fmla="*/ 1671248 h 2584015"/>
              <a:gd name="connsiteX17" fmla="*/ 2638944 w 2679759"/>
              <a:gd name="connsiteY17" fmla="*/ 1748990 h 2584015"/>
              <a:gd name="connsiteX18" fmla="*/ 2530994 w 2679759"/>
              <a:gd name="connsiteY18" fmla="*/ 1748990 h 2584015"/>
              <a:gd name="connsiteX19" fmla="*/ 2254769 w 2679759"/>
              <a:gd name="connsiteY19" fmla="*/ 1774390 h 2584015"/>
              <a:gd name="connsiteX20" fmla="*/ 1988069 w 2679759"/>
              <a:gd name="connsiteY20" fmla="*/ 1879165 h 2584015"/>
              <a:gd name="connsiteX21" fmla="*/ 1797569 w 2679759"/>
              <a:gd name="connsiteY21" fmla="*/ 2082365 h 2584015"/>
              <a:gd name="connsiteX22" fmla="*/ 1753119 w 2679759"/>
              <a:gd name="connsiteY22" fmla="*/ 2349065 h 2584015"/>
              <a:gd name="connsiteX23" fmla="*/ 1718194 w 2679759"/>
              <a:gd name="connsiteY23" fmla="*/ 2584015 h 2584015"/>
              <a:gd name="connsiteX24" fmla="*/ 1646150 w 2679759"/>
              <a:gd name="connsiteY24" fmla="*/ 2516209 h 2584015"/>
              <a:gd name="connsiteX25" fmla="*/ 1643548 w 2679759"/>
              <a:gd name="connsiteY25" fmla="*/ 2494745 h 2584015"/>
              <a:gd name="connsiteX26" fmla="*/ 1643548 w 2679759"/>
              <a:gd name="connsiteY26" fmla="*/ 2493623 h 2584015"/>
              <a:gd name="connsiteX27" fmla="*/ 1643548 w 2679759"/>
              <a:gd name="connsiteY27" fmla="*/ 2463481 h 2584015"/>
              <a:gd name="connsiteX28" fmla="*/ 1401454 w 2679759"/>
              <a:gd name="connsiteY28" fmla="*/ 1899447 h 2584015"/>
              <a:gd name="connsiteX29" fmla="*/ 837476 w 2679759"/>
              <a:gd name="connsiteY29" fmla="*/ 1657352 h 2584015"/>
              <a:gd name="connsiteX30" fmla="*/ 815365 w 2679759"/>
              <a:gd name="connsiteY30" fmla="*/ 1657352 h 2584015"/>
              <a:gd name="connsiteX31" fmla="*/ 807354 w 2679759"/>
              <a:gd name="connsiteY31" fmla="*/ 1657352 h 2584015"/>
              <a:gd name="connsiteX32" fmla="*/ 243216 w 2679759"/>
              <a:gd name="connsiteY32" fmla="*/ 1415417 h 2584015"/>
              <a:gd name="connsiteX33" fmla="*/ 243216 w 2679759"/>
              <a:gd name="connsiteY33" fmla="*/ 243258 h 2584015"/>
              <a:gd name="connsiteX34" fmla="*/ 828884 w 2679759"/>
              <a:gd name="connsiteY34" fmla="*/ 0 h 2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79759" h="2584015">
                <a:moveTo>
                  <a:pt x="828123" y="183576"/>
                </a:moveTo>
                <a:cubicBezTo>
                  <a:pt x="663075" y="183576"/>
                  <a:pt x="498047" y="246705"/>
                  <a:pt x="371873" y="372963"/>
                </a:cubicBezTo>
                <a:cubicBezTo>
                  <a:pt x="119365" y="625480"/>
                  <a:pt x="119365" y="1033194"/>
                  <a:pt x="371873" y="1285551"/>
                </a:cubicBezTo>
                <a:cubicBezTo>
                  <a:pt x="623100" y="1536945"/>
                  <a:pt x="1031984" y="1536945"/>
                  <a:pt x="1284492" y="1285551"/>
                </a:cubicBezTo>
                <a:cubicBezTo>
                  <a:pt x="1537001" y="1033194"/>
                  <a:pt x="1537001" y="625480"/>
                  <a:pt x="1284492" y="372963"/>
                </a:cubicBezTo>
                <a:cubicBezTo>
                  <a:pt x="1158238" y="246705"/>
                  <a:pt x="993171" y="183576"/>
                  <a:pt x="828123" y="183576"/>
                </a:cubicBezTo>
                <a:close/>
                <a:moveTo>
                  <a:pt x="828884" y="0"/>
                </a:moveTo>
                <a:cubicBezTo>
                  <a:pt x="1040997" y="0"/>
                  <a:pt x="1253250" y="81086"/>
                  <a:pt x="1415393" y="243258"/>
                </a:cubicBezTo>
                <a:cubicBezTo>
                  <a:pt x="1564719" y="392684"/>
                  <a:pt x="1644669" y="584917"/>
                  <a:pt x="1656205" y="780678"/>
                </a:cubicBezTo>
                <a:cubicBezTo>
                  <a:pt x="1657487" y="797993"/>
                  <a:pt x="1657487" y="814186"/>
                  <a:pt x="1657487" y="831662"/>
                </a:cubicBezTo>
                <a:cubicBezTo>
                  <a:pt x="1657487" y="843206"/>
                  <a:pt x="1656205" y="853627"/>
                  <a:pt x="1656205" y="865170"/>
                </a:cubicBezTo>
                <a:cubicBezTo>
                  <a:pt x="1667901" y="1060931"/>
                  <a:pt x="1747692" y="1253165"/>
                  <a:pt x="1897178" y="1402590"/>
                </a:cubicBezTo>
                <a:cubicBezTo>
                  <a:pt x="2046664" y="1552016"/>
                  <a:pt x="2238929" y="1631859"/>
                  <a:pt x="2434559" y="1643563"/>
                </a:cubicBezTo>
                <a:cubicBezTo>
                  <a:pt x="2453145" y="1643563"/>
                  <a:pt x="2472852" y="1643563"/>
                  <a:pt x="2491278" y="1643563"/>
                </a:cubicBezTo>
                <a:cubicBezTo>
                  <a:pt x="2500570" y="1643563"/>
                  <a:pt x="2509863" y="1644686"/>
                  <a:pt x="2519156" y="1644686"/>
                </a:cubicBezTo>
                <a:cubicBezTo>
                  <a:pt x="2568104" y="1647572"/>
                  <a:pt x="2616831" y="1654736"/>
                  <a:pt x="2664722" y="1666192"/>
                </a:cubicBezTo>
                <a:lnTo>
                  <a:pt x="2679759" y="1671248"/>
                </a:lnTo>
                <a:lnTo>
                  <a:pt x="2638944" y="1748990"/>
                </a:lnTo>
                <a:lnTo>
                  <a:pt x="2530994" y="1748990"/>
                </a:lnTo>
                <a:lnTo>
                  <a:pt x="2254769" y="1774390"/>
                </a:lnTo>
                <a:lnTo>
                  <a:pt x="1988069" y="1879165"/>
                </a:lnTo>
                <a:lnTo>
                  <a:pt x="1797569" y="2082365"/>
                </a:lnTo>
                <a:lnTo>
                  <a:pt x="1753119" y="2349065"/>
                </a:lnTo>
                <a:lnTo>
                  <a:pt x="1718194" y="2584015"/>
                </a:lnTo>
                <a:lnTo>
                  <a:pt x="1646150" y="2516209"/>
                </a:lnTo>
                <a:lnTo>
                  <a:pt x="1643548" y="2494745"/>
                </a:lnTo>
                <a:cubicBezTo>
                  <a:pt x="1643548" y="2494745"/>
                  <a:pt x="1643548" y="2493623"/>
                  <a:pt x="1643548" y="2493623"/>
                </a:cubicBezTo>
                <a:cubicBezTo>
                  <a:pt x="1643548" y="2483202"/>
                  <a:pt x="1643548" y="2473903"/>
                  <a:pt x="1643548" y="2463481"/>
                </a:cubicBezTo>
                <a:cubicBezTo>
                  <a:pt x="1637780" y="2258582"/>
                  <a:pt x="1557830" y="2055767"/>
                  <a:pt x="1401454" y="1899447"/>
                </a:cubicBezTo>
                <a:cubicBezTo>
                  <a:pt x="1245078" y="1743127"/>
                  <a:pt x="1042398" y="1663123"/>
                  <a:pt x="837476" y="1657352"/>
                </a:cubicBezTo>
                <a:cubicBezTo>
                  <a:pt x="830426" y="1657352"/>
                  <a:pt x="822415" y="1657352"/>
                  <a:pt x="815365" y="1657352"/>
                </a:cubicBezTo>
                <a:cubicBezTo>
                  <a:pt x="811840" y="1657352"/>
                  <a:pt x="809597" y="1657352"/>
                  <a:pt x="807354" y="1657352"/>
                </a:cubicBezTo>
                <a:cubicBezTo>
                  <a:pt x="602271" y="1651580"/>
                  <a:pt x="399591" y="1571736"/>
                  <a:pt x="243216" y="1415417"/>
                </a:cubicBezTo>
                <a:cubicBezTo>
                  <a:pt x="-81072" y="1092195"/>
                  <a:pt x="-81072" y="567441"/>
                  <a:pt x="243216" y="243258"/>
                </a:cubicBezTo>
                <a:cubicBezTo>
                  <a:pt x="404799" y="81086"/>
                  <a:pt x="616771" y="0"/>
                  <a:pt x="828884" y="0"/>
                </a:cubicBezTo>
                <a:close/>
              </a:path>
            </a:pathLst>
          </a:custGeom>
          <a:solidFill>
            <a:srgbClr val="818F9A"/>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4CE6EDE8-6BF6-4A32-8C96-F55C9D9333CF}"/>
              </a:ext>
            </a:extLst>
          </p:cNvPr>
          <p:cNvSpPr/>
          <p:nvPr/>
        </p:nvSpPr>
        <p:spPr>
          <a:xfrm>
            <a:off x="2684037" y="2377275"/>
            <a:ext cx="391453"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a:ea typeface="+mn-ea"/>
                <a:cs typeface="+mn-cs"/>
              </a:rPr>
              <a:t>1</a:t>
            </a:r>
          </a:p>
        </p:txBody>
      </p:sp>
      <p:sp>
        <p:nvSpPr>
          <p:cNvPr id="100" name="Rectangle 99">
            <a:extLst>
              <a:ext uri="{FF2B5EF4-FFF2-40B4-BE49-F238E27FC236}">
                <a16:creationId xmlns:a16="http://schemas.microsoft.com/office/drawing/2014/main" id="{F00D2096-9E2E-449E-BF19-028B0598DE01}"/>
              </a:ext>
            </a:extLst>
          </p:cNvPr>
          <p:cNvSpPr/>
          <p:nvPr/>
        </p:nvSpPr>
        <p:spPr>
          <a:xfrm>
            <a:off x="4865004" y="1904409"/>
            <a:ext cx="39145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a:ea typeface="+mn-ea"/>
                <a:cs typeface="+mn-cs"/>
              </a:rPr>
              <a:t>2</a:t>
            </a:r>
          </a:p>
        </p:txBody>
      </p:sp>
      <p:sp>
        <p:nvSpPr>
          <p:cNvPr id="101" name="Rectangle 100">
            <a:extLst>
              <a:ext uri="{FF2B5EF4-FFF2-40B4-BE49-F238E27FC236}">
                <a16:creationId xmlns:a16="http://schemas.microsoft.com/office/drawing/2014/main" id="{08F17E21-6EF1-4676-9A8E-83B2DCE504C5}"/>
              </a:ext>
            </a:extLst>
          </p:cNvPr>
          <p:cNvSpPr/>
          <p:nvPr/>
        </p:nvSpPr>
        <p:spPr>
          <a:xfrm>
            <a:off x="7112230" y="2133514"/>
            <a:ext cx="391454" cy="52322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a:ea typeface="+mn-ea"/>
                <a:cs typeface="+mn-cs"/>
              </a:rPr>
              <a:t>3</a:t>
            </a:r>
          </a:p>
        </p:txBody>
      </p:sp>
      <p:pic>
        <p:nvPicPr>
          <p:cNvPr id="6" name="Graphic 5" descr="Group brainstorm">
            <a:extLst>
              <a:ext uri="{FF2B5EF4-FFF2-40B4-BE49-F238E27FC236}">
                <a16:creationId xmlns:a16="http://schemas.microsoft.com/office/drawing/2014/main" id="{236E4F4C-BF49-48C4-91A7-5BCE342DCB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31385" y="2408397"/>
            <a:ext cx="914400" cy="914400"/>
          </a:xfrm>
          <a:prstGeom prst="rect">
            <a:avLst/>
          </a:prstGeom>
        </p:spPr>
      </p:pic>
      <p:pic>
        <p:nvPicPr>
          <p:cNvPr id="8" name="Graphic 7" descr="Puzzle pieces">
            <a:extLst>
              <a:ext uri="{FF2B5EF4-FFF2-40B4-BE49-F238E27FC236}">
                <a16:creationId xmlns:a16="http://schemas.microsoft.com/office/drawing/2014/main" id="{1EF196FD-6AE8-4A7E-B44F-FFD3359D9F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916064" y="1392056"/>
            <a:ext cx="914400" cy="914400"/>
          </a:xfrm>
          <a:prstGeom prst="rect">
            <a:avLst/>
          </a:prstGeom>
        </p:spPr>
      </p:pic>
      <p:pic>
        <p:nvPicPr>
          <p:cNvPr id="5" name="Graphic 4" descr="Clipboard with solid fill">
            <a:extLst>
              <a:ext uri="{FF2B5EF4-FFF2-40B4-BE49-F238E27FC236}">
                <a16:creationId xmlns:a16="http://schemas.microsoft.com/office/drawing/2014/main" id="{C1DA9DDE-D29B-E9E3-117C-53E4E707865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671717" y="1837183"/>
            <a:ext cx="914400" cy="914400"/>
          </a:xfrm>
          <a:prstGeom prst="rect">
            <a:avLst/>
          </a:prstGeom>
        </p:spPr>
      </p:pic>
      <p:sp>
        <p:nvSpPr>
          <p:cNvPr id="12" name="Freeform: Shape 11">
            <a:extLst>
              <a:ext uri="{FF2B5EF4-FFF2-40B4-BE49-F238E27FC236}">
                <a16:creationId xmlns:a16="http://schemas.microsoft.com/office/drawing/2014/main" id="{D80EF23F-B878-8E5F-63C7-C043A1837DAA}"/>
              </a:ext>
            </a:extLst>
          </p:cNvPr>
          <p:cNvSpPr/>
          <p:nvPr/>
        </p:nvSpPr>
        <p:spPr>
          <a:xfrm rot="17707959">
            <a:off x="7730405" y="1182663"/>
            <a:ext cx="2679759" cy="2584015"/>
          </a:xfrm>
          <a:custGeom>
            <a:avLst/>
            <a:gdLst>
              <a:gd name="connsiteX0" fmla="*/ 828123 w 2679759"/>
              <a:gd name="connsiteY0" fmla="*/ 183576 h 2584015"/>
              <a:gd name="connsiteX1" fmla="*/ 371873 w 2679759"/>
              <a:gd name="connsiteY1" fmla="*/ 372963 h 2584015"/>
              <a:gd name="connsiteX2" fmla="*/ 371873 w 2679759"/>
              <a:gd name="connsiteY2" fmla="*/ 1285551 h 2584015"/>
              <a:gd name="connsiteX3" fmla="*/ 1284492 w 2679759"/>
              <a:gd name="connsiteY3" fmla="*/ 1285551 h 2584015"/>
              <a:gd name="connsiteX4" fmla="*/ 1284492 w 2679759"/>
              <a:gd name="connsiteY4" fmla="*/ 372963 h 2584015"/>
              <a:gd name="connsiteX5" fmla="*/ 828123 w 2679759"/>
              <a:gd name="connsiteY5" fmla="*/ 183576 h 2584015"/>
              <a:gd name="connsiteX6" fmla="*/ 828884 w 2679759"/>
              <a:gd name="connsiteY6" fmla="*/ 0 h 2584015"/>
              <a:gd name="connsiteX7" fmla="*/ 1415393 w 2679759"/>
              <a:gd name="connsiteY7" fmla="*/ 243258 h 2584015"/>
              <a:gd name="connsiteX8" fmla="*/ 1656205 w 2679759"/>
              <a:gd name="connsiteY8" fmla="*/ 780678 h 2584015"/>
              <a:gd name="connsiteX9" fmla="*/ 1657487 w 2679759"/>
              <a:gd name="connsiteY9" fmla="*/ 831662 h 2584015"/>
              <a:gd name="connsiteX10" fmla="*/ 1656205 w 2679759"/>
              <a:gd name="connsiteY10" fmla="*/ 865170 h 2584015"/>
              <a:gd name="connsiteX11" fmla="*/ 1897178 w 2679759"/>
              <a:gd name="connsiteY11" fmla="*/ 1402590 h 2584015"/>
              <a:gd name="connsiteX12" fmla="*/ 2434559 w 2679759"/>
              <a:gd name="connsiteY12" fmla="*/ 1643563 h 2584015"/>
              <a:gd name="connsiteX13" fmla="*/ 2491278 w 2679759"/>
              <a:gd name="connsiteY13" fmla="*/ 1643563 h 2584015"/>
              <a:gd name="connsiteX14" fmla="*/ 2519156 w 2679759"/>
              <a:gd name="connsiteY14" fmla="*/ 1644686 h 2584015"/>
              <a:gd name="connsiteX15" fmla="*/ 2664722 w 2679759"/>
              <a:gd name="connsiteY15" fmla="*/ 1666192 h 2584015"/>
              <a:gd name="connsiteX16" fmla="*/ 2679759 w 2679759"/>
              <a:gd name="connsiteY16" fmla="*/ 1671248 h 2584015"/>
              <a:gd name="connsiteX17" fmla="*/ 2638944 w 2679759"/>
              <a:gd name="connsiteY17" fmla="*/ 1748990 h 2584015"/>
              <a:gd name="connsiteX18" fmla="*/ 2530994 w 2679759"/>
              <a:gd name="connsiteY18" fmla="*/ 1748990 h 2584015"/>
              <a:gd name="connsiteX19" fmla="*/ 2254769 w 2679759"/>
              <a:gd name="connsiteY19" fmla="*/ 1774390 h 2584015"/>
              <a:gd name="connsiteX20" fmla="*/ 1988069 w 2679759"/>
              <a:gd name="connsiteY20" fmla="*/ 1879165 h 2584015"/>
              <a:gd name="connsiteX21" fmla="*/ 1797569 w 2679759"/>
              <a:gd name="connsiteY21" fmla="*/ 2082365 h 2584015"/>
              <a:gd name="connsiteX22" fmla="*/ 1753119 w 2679759"/>
              <a:gd name="connsiteY22" fmla="*/ 2349065 h 2584015"/>
              <a:gd name="connsiteX23" fmla="*/ 1718194 w 2679759"/>
              <a:gd name="connsiteY23" fmla="*/ 2584015 h 2584015"/>
              <a:gd name="connsiteX24" fmla="*/ 1646150 w 2679759"/>
              <a:gd name="connsiteY24" fmla="*/ 2516209 h 2584015"/>
              <a:gd name="connsiteX25" fmla="*/ 1643548 w 2679759"/>
              <a:gd name="connsiteY25" fmla="*/ 2494745 h 2584015"/>
              <a:gd name="connsiteX26" fmla="*/ 1643548 w 2679759"/>
              <a:gd name="connsiteY26" fmla="*/ 2493623 h 2584015"/>
              <a:gd name="connsiteX27" fmla="*/ 1643548 w 2679759"/>
              <a:gd name="connsiteY27" fmla="*/ 2463481 h 2584015"/>
              <a:gd name="connsiteX28" fmla="*/ 1401454 w 2679759"/>
              <a:gd name="connsiteY28" fmla="*/ 1899447 h 2584015"/>
              <a:gd name="connsiteX29" fmla="*/ 837476 w 2679759"/>
              <a:gd name="connsiteY29" fmla="*/ 1657352 h 2584015"/>
              <a:gd name="connsiteX30" fmla="*/ 815365 w 2679759"/>
              <a:gd name="connsiteY30" fmla="*/ 1657352 h 2584015"/>
              <a:gd name="connsiteX31" fmla="*/ 807354 w 2679759"/>
              <a:gd name="connsiteY31" fmla="*/ 1657352 h 2584015"/>
              <a:gd name="connsiteX32" fmla="*/ 243216 w 2679759"/>
              <a:gd name="connsiteY32" fmla="*/ 1415417 h 2584015"/>
              <a:gd name="connsiteX33" fmla="*/ 243216 w 2679759"/>
              <a:gd name="connsiteY33" fmla="*/ 243258 h 2584015"/>
              <a:gd name="connsiteX34" fmla="*/ 828884 w 2679759"/>
              <a:gd name="connsiteY34" fmla="*/ 0 h 2584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79759" h="2584015">
                <a:moveTo>
                  <a:pt x="828123" y="183576"/>
                </a:moveTo>
                <a:cubicBezTo>
                  <a:pt x="663075" y="183576"/>
                  <a:pt x="498047" y="246705"/>
                  <a:pt x="371873" y="372963"/>
                </a:cubicBezTo>
                <a:cubicBezTo>
                  <a:pt x="119365" y="625480"/>
                  <a:pt x="119365" y="1033194"/>
                  <a:pt x="371873" y="1285551"/>
                </a:cubicBezTo>
                <a:cubicBezTo>
                  <a:pt x="623100" y="1536945"/>
                  <a:pt x="1031984" y="1536945"/>
                  <a:pt x="1284492" y="1285551"/>
                </a:cubicBezTo>
                <a:cubicBezTo>
                  <a:pt x="1537001" y="1033194"/>
                  <a:pt x="1537001" y="625480"/>
                  <a:pt x="1284492" y="372963"/>
                </a:cubicBezTo>
                <a:cubicBezTo>
                  <a:pt x="1158238" y="246705"/>
                  <a:pt x="993171" y="183576"/>
                  <a:pt x="828123" y="183576"/>
                </a:cubicBezTo>
                <a:close/>
                <a:moveTo>
                  <a:pt x="828884" y="0"/>
                </a:moveTo>
                <a:cubicBezTo>
                  <a:pt x="1040997" y="0"/>
                  <a:pt x="1253250" y="81086"/>
                  <a:pt x="1415393" y="243258"/>
                </a:cubicBezTo>
                <a:cubicBezTo>
                  <a:pt x="1564719" y="392684"/>
                  <a:pt x="1644669" y="584917"/>
                  <a:pt x="1656205" y="780678"/>
                </a:cubicBezTo>
                <a:cubicBezTo>
                  <a:pt x="1657487" y="797993"/>
                  <a:pt x="1657487" y="814186"/>
                  <a:pt x="1657487" y="831662"/>
                </a:cubicBezTo>
                <a:cubicBezTo>
                  <a:pt x="1657487" y="843206"/>
                  <a:pt x="1656205" y="853627"/>
                  <a:pt x="1656205" y="865170"/>
                </a:cubicBezTo>
                <a:cubicBezTo>
                  <a:pt x="1667901" y="1060931"/>
                  <a:pt x="1747692" y="1253165"/>
                  <a:pt x="1897178" y="1402590"/>
                </a:cubicBezTo>
                <a:cubicBezTo>
                  <a:pt x="2046664" y="1552016"/>
                  <a:pt x="2238929" y="1631859"/>
                  <a:pt x="2434559" y="1643563"/>
                </a:cubicBezTo>
                <a:cubicBezTo>
                  <a:pt x="2453145" y="1643563"/>
                  <a:pt x="2472852" y="1643563"/>
                  <a:pt x="2491278" y="1643563"/>
                </a:cubicBezTo>
                <a:cubicBezTo>
                  <a:pt x="2500570" y="1643563"/>
                  <a:pt x="2509863" y="1644686"/>
                  <a:pt x="2519156" y="1644686"/>
                </a:cubicBezTo>
                <a:cubicBezTo>
                  <a:pt x="2568104" y="1647572"/>
                  <a:pt x="2616831" y="1654736"/>
                  <a:pt x="2664722" y="1666192"/>
                </a:cubicBezTo>
                <a:lnTo>
                  <a:pt x="2679759" y="1671248"/>
                </a:lnTo>
                <a:lnTo>
                  <a:pt x="2638944" y="1748990"/>
                </a:lnTo>
                <a:lnTo>
                  <a:pt x="2530994" y="1748990"/>
                </a:lnTo>
                <a:lnTo>
                  <a:pt x="2254769" y="1774390"/>
                </a:lnTo>
                <a:lnTo>
                  <a:pt x="1988069" y="1879165"/>
                </a:lnTo>
                <a:lnTo>
                  <a:pt x="1797569" y="2082365"/>
                </a:lnTo>
                <a:lnTo>
                  <a:pt x="1753119" y="2349065"/>
                </a:lnTo>
                <a:lnTo>
                  <a:pt x="1718194" y="2584015"/>
                </a:lnTo>
                <a:lnTo>
                  <a:pt x="1646150" y="2516209"/>
                </a:lnTo>
                <a:lnTo>
                  <a:pt x="1643548" y="2494745"/>
                </a:lnTo>
                <a:cubicBezTo>
                  <a:pt x="1643548" y="2494745"/>
                  <a:pt x="1643548" y="2493623"/>
                  <a:pt x="1643548" y="2493623"/>
                </a:cubicBezTo>
                <a:cubicBezTo>
                  <a:pt x="1643548" y="2483202"/>
                  <a:pt x="1643548" y="2473903"/>
                  <a:pt x="1643548" y="2463481"/>
                </a:cubicBezTo>
                <a:cubicBezTo>
                  <a:pt x="1637780" y="2258582"/>
                  <a:pt x="1557830" y="2055767"/>
                  <a:pt x="1401454" y="1899447"/>
                </a:cubicBezTo>
                <a:cubicBezTo>
                  <a:pt x="1245078" y="1743127"/>
                  <a:pt x="1042398" y="1663123"/>
                  <a:pt x="837476" y="1657352"/>
                </a:cubicBezTo>
                <a:cubicBezTo>
                  <a:pt x="830426" y="1657352"/>
                  <a:pt x="822415" y="1657352"/>
                  <a:pt x="815365" y="1657352"/>
                </a:cubicBezTo>
                <a:cubicBezTo>
                  <a:pt x="811840" y="1657352"/>
                  <a:pt x="809597" y="1657352"/>
                  <a:pt x="807354" y="1657352"/>
                </a:cubicBezTo>
                <a:cubicBezTo>
                  <a:pt x="602271" y="1651580"/>
                  <a:pt x="399591" y="1571736"/>
                  <a:pt x="243216" y="1415417"/>
                </a:cubicBezTo>
                <a:cubicBezTo>
                  <a:pt x="-81072" y="1092195"/>
                  <a:pt x="-81072" y="567441"/>
                  <a:pt x="243216" y="243258"/>
                </a:cubicBezTo>
                <a:cubicBezTo>
                  <a:pt x="404799" y="81086"/>
                  <a:pt x="616771" y="0"/>
                  <a:pt x="828884" y="0"/>
                </a:cubicBezTo>
                <a:close/>
              </a:path>
            </a:pathLst>
          </a:custGeom>
          <a:solidFill>
            <a:srgbClr val="77BF01"/>
          </a:solidFill>
          <a:ln w="12700">
            <a:miter lim="400000"/>
          </a:ln>
        </p:spPr>
        <p:txBody>
          <a:bodyPr wrap="square" lIns="38100" tIns="38100" rIns="38100" bIns="3810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30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2" name="Rectangle 101">
            <a:extLst>
              <a:ext uri="{FF2B5EF4-FFF2-40B4-BE49-F238E27FC236}">
                <a16:creationId xmlns:a16="http://schemas.microsoft.com/office/drawing/2014/main" id="{91885873-4064-403B-B86A-86F08043CF66}"/>
              </a:ext>
            </a:extLst>
          </p:cNvPr>
          <p:cNvSpPr/>
          <p:nvPr/>
        </p:nvSpPr>
        <p:spPr>
          <a:xfrm>
            <a:off x="9151868" y="2145205"/>
            <a:ext cx="565319" cy="52638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a:ea typeface="+mn-ea"/>
                <a:cs typeface="+mn-cs"/>
              </a:rPr>
              <a:t>4</a:t>
            </a:r>
          </a:p>
        </p:txBody>
      </p:sp>
      <p:sp>
        <p:nvSpPr>
          <p:cNvPr id="53" name="TextBox 52">
            <a:extLst>
              <a:ext uri="{FF2B5EF4-FFF2-40B4-BE49-F238E27FC236}">
                <a16:creationId xmlns:a16="http://schemas.microsoft.com/office/drawing/2014/main" id="{EA7407D9-3E0F-46E8-915C-67E8189E816D}"/>
              </a:ext>
            </a:extLst>
          </p:cNvPr>
          <p:cNvSpPr txBox="1"/>
          <p:nvPr/>
        </p:nvSpPr>
        <p:spPr>
          <a:xfrm>
            <a:off x="7424394" y="1019599"/>
            <a:ext cx="2326392" cy="909864"/>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12500"/>
              </a:lnSpc>
              <a:spcBef>
                <a:spcPts val="0"/>
              </a:spcBef>
              <a:spcAft>
                <a:spcPts val="3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lt"/>
                <a:cs typeface="Arial"/>
              </a:rPr>
              <a:t>Discuss proposed tray setup with sterile services providers to ensure optimum tray design for decontamination standards</a:t>
            </a:r>
            <a:endParaRPr kumimoji="0" lang="en-GB"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endParaRPr>
          </a:p>
        </p:txBody>
      </p:sp>
      <p:sp>
        <p:nvSpPr>
          <p:cNvPr id="23" name="TextBox 22">
            <a:extLst>
              <a:ext uri="{FF2B5EF4-FFF2-40B4-BE49-F238E27FC236}">
                <a16:creationId xmlns:a16="http://schemas.microsoft.com/office/drawing/2014/main" id="{79FF49DC-7739-E98D-9638-131AE38EEC33}"/>
              </a:ext>
            </a:extLst>
          </p:cNvPr>
          <p:cNvSpPr txBox="1"/>
          <p:nvPr/>
        </p:nvSpPr>
        <p:spPr>
          <a:xfrm>
            <a:off x="9802302" y="2872993"/>
            <a:ext cx="1730795" cy="909864"/>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112500"/>
              </a:lnSpc>
              <a:spcBef>
                <a:spcPts val="0"/>
              </a:spcBef>
              <a:spcAft>
                <a:spcPts val="3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Present final proposed set to wider surgical and theatre stakeholder groups to gain sign off</a:t>
            </a:r>
          </a:p>
        </p:txBody>
      </p:sp>
      <p:sp>
        <p:nvSpPr>
          <p:cNvPr id="64" name="TextBox 63">
            <a:extLst>
              <a:ext uri="{FF2B5EF4-FFF2-40B4-BE49-F238E27FC236}">
                <a16:creationId xmlns:a16="http://schemas.microsoft.com/office/drawing/2014/main" id="{52A5844A-642B-47E0-A39B-93A7576B7D1F}"/>
              </a:ext>
            </a:extLst>
          </p:cNvPr>
          <p:cNvSpPr txBox="1"/>
          <p:nvPr/>
        </p:nvSpPr>
        <p:spPr>
          <a:xfrm>
            <a:off x="5047685" y="2743782"/>
            <a:ext cx="2573884" cy="909864"/>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12500"/>
              </a:lnSpc>
              <a:spcBef>
                <a:spcPts val="0"/>
              </a:spcBef>
              <a:spcAft>
                <a:spcPts val="3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Times New Roman" panose="02020603050405020304" pitchFamily="18" charset="0"/>
                <a:cs typeface="Arial"/>
              </a:rPr>
              <a:t>Hold an instrument ‘Hackathon’, presenting evidence-based usage results to surgical and theatre leads to develop a proposed rationalised set</a:t>
            </a: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sp>
        <p:nvSpPr>
          <p:cNvPr id="58" name="TextBox 57">
            <a:extLst>
              <a:ext uri="{FF2B5EF4-FFF2-40B4-BE49-F238E27FC236}">
                <a16:creationId xmlns:a16="http://schemas.microsoft.com/office/drawing/2014/main" id="{EC91DFB2-07DA-40FF-BC3E-D93996079BD2}"/>
              </a:ext>
            </a:extLst>
          </p:cNvPr>
          <p:cNvSpPr txBox="1"/>
          <p:nvPr/>
        </p:nvSpPr>
        <p:spPr>
          <a:xfrm>
            <a:off x="2670454" y="3160406"/>
            <a:ext cx="2291982" cy="701218"/>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125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Arial"/>
                <a:ea typeface="+mn-ea"/>
                <a:cs typeface="+mn-cs"/>
              </a:rPr>
              <a:t>Produce </a:t>
            </a:r>
            <a:r>
              <a:rPr kumimoji="0" lang="en-GB" sz="1200" b="0" i="0" u="none" strike="noStrike" kern="1200" cap="none" spc="0" normalizeH="0" baseline="0" noProof="0">
                <a:ln>
                  <a:noFill/>
                </a:ln>
                <a:solidFill>
                  <a:srgbClr val="000000"/>
                </a:solidFill>
                <a:effectLst/>
                <a:uLnTx/>
                <a:uFillTx/>
                <a:latin typeface="Arial"/>
                <a:ea typeface="+mn-lt"/>
                <a:cs typeface="Arial"/>
              </a:rPr>
              <a:t>a heatmap from instrument use audits covering all settings</a:t>
            </a:r>
            <a:r>
              <a:rPr kumimoji="0" lang="en-US" sz="1200" b="0" i="0" u="none" strike="noStrike" kern="1200" cap="none" spc="0" normalizeH="0" baseline="0" noProof="0">
                <a:ln>
                  <a:noFill/>
                </a:ln>
                <a:solidFill>
                  <a:srgbClr val="000000"/>
                </a:solidFill>
                <a:effectLst/>
                <a:uLnTx/>
                <a:uFillTx/>
                <a:latin typeface="Arial"/>
                <a:ea typeface="+mn-ea"/>
                <a:cs typeface="Arial"/>
              </a:rPr>
              <a:t> for the target procedure</a:t>
            </a:r>
            <a:endParaRPr kumimoji="0" lang="en-US" sz="1200" b="0" i="0" u="none" strike="noStrike" kern="1200" cap="none" spc="0" normalizeH="0" baseline="0" noProof="0">
              <a:ln>
                <a:noFill/>
              </a:ln>
              <a:solidFill>
                <a:srgbClr val="000000"/>
              </a:solidFill>
              <a:effectLst/>
              <a:uLnTx/>
              <a:uFillTx/>
              <a:latin typeface="Arial"/>
              <a:ea typeface="+mn-ea"/>
              <a:cs typeface="+mn-cs"/>
            </a:endParaRPr>
          </a:p>
        </p:txBody>
      </p:sp>
      <p:grpSp>
        <p:nvGrpSpPr>
          <p:cNvPr id="7" name="Group 6">
            <a:extLst>
              <a:ext uri="{FF2B5EF4-FFF2-40B4-BE49-F238E27FC236}">
                <a16:creationId xmlns:a16="http://schemas.microsoft.com/office/drawing/2014/main" id="{078F96FA-DC10-6C90-12DE-FB5FB88FF39D}"/>
              </a:ext>
            </a:extLst>
          </p:cNvPr>
          <p:cNvGrpSpPr/>
          <p:nvPr/>
        </p:nvGrpSpPr>
        <p:grpSpPr>
          <a:xfrm>
            <a:off x="9725874" y="1182525"/>
            <a:ext cx="1776939" cy="1661118"/>
            <a:chOff x="9099659" y="700740"/>
            <a:chExt cx="1776939" cy="1661118"/>
          </a:xfrm>
          <a:solidFill>
            <a:srgbClr val="39B5E7"/>
          </a:solidFill>
        </p:grpSpPr>
        <p:sp>
          <p:nvSpPr>
            <p:cNvPr id="3" name="Oval 2">
              <a:extLst>
                <a:ext uri="{FF2B5EF4-FFF2-40B4-BE49-F238E27FC236}">
                  <a16:creationId xmlns:a16="http://schemas.microsoft.com/office/drawing/2014/main" id="{8FA14A9A-70B4-89EC-A26C-78C837DA800C}"/>
                </a:ext>
              </a:extLst>
            </p:cNvPr>
            <p:cNvSpPr/>
            <p:nvPr/>
          </p:nvSpPr>
          <p:spPr bwMode="auto">
            <a:xfrm>
              <a:off x="9099659" y="700740"/>
              <a:ext cx="1776939" cy="1661118"/>
            </a:xfrm>
            <a:prstGeom prst="ellipse">
              <a:avLst/>
            </a:prstGeom>
            <a:grp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74" name="Oval 73">
              <a:extLst>
                <a:ext uri="{FF2B5EF4-FFF2-40B4-BE49-F238E27FC236}">
                  <a16:creationId xmlns:a16="http://schemas.microsoft.com/office/drawing/2014/main" id="{CFBE4726-2F00-4CC2-B394-E8A4A7E0611F}"/>
                </a:ext>
              </a:extLst>
            </p:cNvPr>
            <p:cNvSpPr/>
            <p:nvPr/>
          </p:nvSpPr>
          <p:spPr>
            <a:xfrm>
              <a:off x="9333468" y="875074"/>
              <a:ext cx="1315031" cy="1315031"/>
            </a:xfrm>
            <a:prstGeom prst="ellipse">
              <a:avLst/>
            </a:prstGeom>
            <a:solidFill>
              <a:schemeClr val="bg1"/>
            </a:solidFill>
            <a:ln w="12700" cap="flat" cmpd="sng" algn="ctr">
              <a:no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pic>
        <p:nvPicPr>
          <p:cNvPr id="22" name="Graphic 21" descr="List">
            <a:extLst>
              <a:ext uri="{FF2B5EF4-FFF2-40B4-BE49-F238E27FC236}">
                <a16:creationId xmlns:a16="http://schemas.microsoft.com/office/drawing/2014/main" id="{54C43EFD-D843-4DEA-6E44-EB039289CC4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110188" y="1555884"/>
            <a:ext cx="914400" cy="914400"/>
          </a:xfrm>
          <a:prstGeom prst="rect">
            <a:avLst/>
          </a:prstGeom>
        </p:spPr>
      </p:pic>
      <p:sp>
        <p:nvSpPr>
          <p:cNvPr id="104" name="Rectangle 103">
            <a:extLst>
              <a:ext uri="{FF2B5EF4-FFF2-40B4-BE49-F238E27FC236}">
                <a16:creationId xmlns:a16="http://schemas.microsoft.com/office/drawing/2014/main" id="{14EEC37B-308C-4DD6-8AC6-3849F3FA907C}"/>
              </a:ext>
            </a:extLst>
          </p:cNvPr>
          <p:cNvSpPr/>
          <p:nvPr/>
        </p:nvSpPr>
        <p:spPr>
          <a:xfrm>
            <a:off x="11193037" y="1742186"/>
            <a:ext cx="391454" cy="523220"/>
          </a:xfrm>
          <a:prstGeom prst="rect">
            <a:avLst/>
          </a:prstGeom>
          <a:noFill/>
        </p:spPr>
        <p:txBody>
          <a:bodyPr wrap="non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50" normalizeH="0" baseline="0" noProof="0">
                <a:ln w="0"/>
                <a:solidFill>
                  <a:srgbClr val="FFFFFF"/>
                </a:solidFill>
                <a:effectLst>
                  <a:innerShdw blurRad="63500" dist="50800" dir="13500000">
                    <a:srgbClr val="000000">
                      <a:alpha val="50000"/>
                    </a:srgbClr>
                  </a:innerShdw>
                </a:effectLst>
                <a:uLnTx/>
                <a:uFillTx/>
                <a:latin typeface="Arial"/>
                <a:ea typeface="+mn-ea"/>
                <a:cs typeface="Arial"/>
              </a:rPr>
              <a:t>5</a:t>
            </a:r>
          </a:p>
        </p:txBody>
      </p:sp>
      <p:pic>
        <p:nvPicPr>
          <p:cNvPr id="10" name="Graphic 9" descr="Germ with solid fill">
            <a:extLst>
              <a:ext uri="{FF2B5EF4-FFF2-40B4-BE49-F238E27FC236}">
                <a16:creationId xmlns:a16="http://schemas.microsoft.com/office/drawing/2014/main" id="{2AD21DFA-85F2-E6C8-BEDA-E882ADB68F66}"/>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958581" y="2301537"/>
            <a:ext cx="897916" cy="897916"/>
          </a:xfrm>
          <a:prstGeom prst="rect">
            <a:avLst/>
          </a:prstGeom>
        </p:spPr>
      </p:pic>
      <p:sp>
        <p:nvSpPr>
          <p:cNvPr id="11" name="TextBox 10">
            <a:extLst>
              <a:ext uri="{FF2B5EF4-FFF2-40B4-BE49-F238E27FC236}">
                <a16:creationId xmlns:a16="http://schemas.microsoft.com/office/drawing/2014/main" id="{87C9EA5F-765E-7974-B6EB-7D93CDA5CFC6}"/>
              </a:ext>
            </a:extLst>
          </p:cNvPr>
          <p:cNvSpPr txBox="1"/>
          <p:nvPr/>
        </p:nvSpPr>
        <p:spPr>
          <a:xfrm>
            <a:off x="839809" y="1145606"/>
            <a:ext cx="2573884" cy="909864"/>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12500"/>
              </a:lnSpc>
              <a:spcBef>
                <a:spcPts val="0"/>
              </a:spcBef>
              <a:spcAft>
                <a:spcPts val="3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Hold a key stakeholder kick-off meeting to agree the rationalisation aims and approach, identify potential benefits and how to measure them</a:t>
            </a:r>
          </a:p>
        </p:txBody>
      </p:sp>
      <p:sp>
        <p:nvSpPr>
          <p:cNvPr id="14" name="Rectangle: Rounded Corners 13">
            <a:extLst>
              <a:ext uri="{FF2B5EF4-FFF2-40B4-BE49-F238E27FC236}">
                <a16:creationId xmlns:a16="http://schemas.microsoft.com/office/drawing/2014/main" id="{6BF6980C-11BA-FAA9-B795-B1FA85C9E4F5}"/>
              </a:ext>
            </a:extLst>
          </p:cNvPr>
          <p:cNvSpPr/>
          <p:nvPr/>
        </p:nvSpPr>
        <p:spPr bwMode="auto">
          <a:xfrm>
            <a:off x="1459682" y="4029408"/>
            <a:ext cx="2573883" cy="2289402"/>
          </a:xfrm>
          <a:prstGeom prst="roundRect">
            <a:avLst/>
          </a:prstGeom>
          <a:blipFill>
            <a:blip r:embed="rId13">
              <a:alphaModFix amt="80000"/>
              <a:extLst>
                <a:ext uri="{BEBA8EAE-BF5A-486C-A8C5-ECC9F3942E4B}">
                  <a14:imgProps xmlns:a14="http://schemas.microsoft.com/office/drawing/2010/main">
                    <a14:imgLayer r:embed="rId14">
                      <a14:imgEffect>
                        <a14:colorTemperature colorTemp="5300"/>
                      </a14:imgEffect>
                      <a14:imgEffect>
                        <a14:saturation sat="200000"/>
                      </a14:imgEffect>
                    </a14:imgLayer>
                  </a14:imgProps>
                </a:ext>
              </a:extLst>
            </a:blip>
            <a:stretch>
              <a:fillRect/>
            </a:stretch>
          </a:blipFill>
          <a:ln w="57150" cap="flat" cmpd="sng" algn="ctr">
            <a:solidFill>
              <a:srgbClr val="015BBB"/>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DD594B93-D037-53DB-FC5C-07B007C2FAF1}"/>
              </a:ext>
            </a:extLst>
          </p:cNvPr>
          <p:cNvSpPr/>
          <p:nvPr/>
        </p:nvSpPr>
        <p:spPr bwMode="auto">
          <a:xfrm>
            <a:off x="8721186" y="3981003"/>
            <a:ext cx="2326392" cy="2289402"/>
          </a:xfrm>
          <a:prstGeom prst="roundRect">
            <a:avLst/>
          </a:prstGeom>
          <a:blipFill>
            <a:blip r:embed="rId15"/>
            <a:stretch>
              <a:fillRect/>
            </a:stretch>
          </a:blipFill>
          <a:ln w="57150" cap="flat" cmpd="sng" algn="ctr">
            <a:solidFill>
              <a:schemeClr val="tx2">
                <a:lumMod val="60000"/>
                <a:lumOff val="40000"/>
              </a:schemeClr>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18" name="Rectangle: Rounded Corners 17">
            <a:extLst>
              <a:ext uri="{FF2B5EF4-FFF2-40B4-BE49-F238E27FC236}">
                <a16:creationId xmlns:a16="http://schemas.microsoft.com/office/drawing/2014/main" id="{8597361C-DDAD-DA2E-771C-E4DFEAEA7B1A}"/>
              </a:ext>
            </a:extLst>
          </p:cNvPr>
          <p:cNvSpPr/>
          <p:nvPr/>
        </p:nvSpPr>
        <p:spPr bwMode="auto">
          <a:xfrm>
            <a:off x="4934895" y="4004982"/>
            <a:ext cx="2871553" cy="2289402"/>
          </a:xfrm>
          <a:prstGeom prst="roundRect">
            <a:avLst/>
          </a:prstGeom>
          <a:blipFill>
            <a:blip r:embed="rId16"/>
            <a:stretch>
              <a:fillRect/>
            </a:stretch>
          </a:blipFill>
          <a:ln w="57150" cap="flat" cmpd="sng" algn="ctr">
            <a:solidFill>
              <a:schemeClr val="bg2"/>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0" name="Text Placeholder 2">
            <a:extLst>
              <a:ext uri="{FF2B5EF4-FFF2-40B4-BE49-F238E27FC236}">
                <a16:creationId xmlns:a16="http://schemas.microsoft.com/office/drawing/2014/main" id="{4D32D5A1-CBC6-EB56-0462-E936E0FDB24D}"/>
              </a:ext>
            </a:extLst>
          </p:cNvPr>
          <p:cNvSpPr>
            <a:spLocks noGrp="1"/>
          </p:cNvSpPr>
          <p:nvPr>
            <p:ph type="body" sz="quarter" idx="12"/>
          </p:nvPr>
        </p:nvSpPr>
        <p:spPr>
          <a:xfrm>
            <a:off x="340999" y="619213"/>
            <a:ext cx="9969231" cy="541902"/>
          </a:xfrm>
        </p:spPr>
        <p:txBody>
          <a:bodyPr/>
          <a:lstStyle/>
          <a:p>
            <a:r>
              <a:rPr lang="en-US" sz="1200">
                <a:cs typeface="Arial"/>
              </a:rPr>
              <a:t>Support clinical acceptance of surgical rationalisation through an evidence-based, multi-stage engagement approach with stakeholders as </a:t>
            </a:r>
            <a:r>
              <a:rPr lang="en-US" sz="1200">
                <a:cs typeface="Arial"/>
                <a:hlinkClick r:id="rId17"/>
              </a:rPr>
              <a:t>reviewed by the Innovation Agency</a:t>
            </a:r>
            <a:r>
              <a:rPr lang="en-US" sz="1200">
                <a:cs typeface="Arial"/>
              </a:rPr>
              <a:t> (Academic Health Science Network for the North-West Coast).</a:t>
            </a:r>
            <a:endParaRPr lang="en-GB" sz="1200">
              <a:cs typeface="Arial"/>
            </a:endParaRPr>
          </a:p>
          <a:p>
            <a:r>
              <a:rPr lang="en-US" sz="1200">
                <a:cs typeface="Arial"/>
              </a:rPr>
              <a:t>.</a:t>
            </a:r>
            <a:endParaRPr lang="en-GB" sz="1200">
              <a:cs typeface="Arial"/>
            </a:endParaRPr>
          </a:p>
        </p:txBody>
      </p:sp>
    </p:spTree>
    <p:extLst>
      <p:ext uri="{BB962C8B-B14F-4D97-AF65-F5344CB8AC3E}">
        <p14:creationId xmlns:p14="http://schemas.microsoft.com/office/powerpoint/2010/main" val="3268145739"/>
      </p:ext>
    </p:extLst>
  </p:cSld>
  <p:clrMapOvr>
    <a:masterClrMapping/>
  </p:clrMapOvr>
  <mc:AlternateContent xmlns:mc="http://schemas.openxmlformats.org/markup-compatibility/2006" xmlns:p14="http://schemas.microsoft.com/office/powerpoint/2010/main">
    <mc:Choice Requires="p14">
      <p:transition spd="slow" p14:dur="2000" advTm="1778"/>
    </mc:Choice>
    <mc:Fallback xmlns="">
      <p:transition spd="slow" advTm="177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E53CD77F-204E-0529-26B7-B0D5CD9627DC}"/>
              </a:ext>
            </a:extLst>
          </p:cNvPr>
          <p:cNvCxnSpPr>
            <a:cxnSpLocks/>
            <a:stCxn id="77" idx="0"/>
          </p:cNvCxnSpPr>
          <p:nvPr/>
        </p:nvCxnSpPr>
        <p:spPr bwMode="auto">
          <a:xfrm flipV="1">
            <a:off x="7338999" y="4047017"/>
            <a:ext cx="2354410" cy="804354"/>
          </a:xfrm>
          <a:prstGeom prst="line">
            <a:avLst/>
          </a:prstGeom>
          <a:noFill/>
          <a:ln w="38100" cap="flat" cmpd="sng" algn="ctr">
            <a:solidFill>
              <a:srgbClr val="009633"/>
            </a:solidFill>
            <a:prstDash val="solid"/>
            <a:round/>
            <a:headEnd type="none" w="med" len="med"/>
            <a:tailEnd type="none" w="med" len="med"/>
          </a:ln>
          <a:effectLst/>
        </p:spPr>
      </p:cxnSp>
      <p:cxnSp>
        <p:nvCxnSpPr>
          <p:cNvPr id="190" name="Connector: Elbow 189">
            <a:extLst>
              <a:ext uri="{FF2B5EF4-FFF2-40B4-BE49-F238E27FC236}">
                <a16:creationId xmlns:a16="http://schemas.microsoft.com/office/drawing/2014/main" id="{9A22B829-8458-D176-C316-703DC95A2328}"/>
              </a:ext>
            </a:extLst>
          </p:cNvPr>
          <p:cNvCxnSpPr>
            <a:cxnSpLocks/>
          </p:cNvCxnSpPr>
          <p:nvPr/>
        </p:nvCxnSpPr>
        <p:spPr bwMode="auto">
          <a:xfrm>
            <a:off x="916832" y="3810804"/>
            <a:ext cx="5275278" cy="1886376"/>
          </a:xfrm>
          <a:prstGeom prst="bentConnector3">
            <a:avLst>
              <a:gd name="adj1" fmla="val 372"/>
            </a:avLst>
          </a:prstGeom>
          <a:noFill/>
          <a:ln w="38100" cap="flat" cmpd="sng" algn="ctr">
            <a:solidFill>
              <a:schemeClr val="bg2"/>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87A6C576-42E5-D5D0-E9F9-4A326F921C95}"/>
              </a:ext>
            </a:extLst>
          </p:cNvPr>
          <p:cNvCxnSpPr>
            <a:cxnSpLocks/>
          </p:cNvCxnSpPr>
          <p:nvPr/>
        </p:nvCxnSpPr>
        <p:spPr bwMode="auto">
          <a:xfrm flipV="1">
            <a:off x="7537978" y="4828556"/>
            <a:ext cx="2936970" cy="12876"/>
          </a:xfrm>
          <a:prstGeom prst="line">
            <a:avLst/>
          </a:prstGeom>
          <a:noFill/>
          <a:ln w="38100" cap="flat" cmpd="sng" algn="ctr">
            <a:solidFill>
              <a:srgbClr val="009633"/>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8720B085-2A37-B9D0-572D-585863DA73C7}"/>
              </a:ext>
            </a:extLst>
          </p:cNvPr>
          <p:cNvCxnSpPr>
            <a:cxnSpLocks/>
            <a:stCxn id="77" idx="0"/>
            <a:endCxn id="105" idx="0"/>
          </p:cNvCxnSpPr>
          <p:nvPr/>
        </p:nvCxnSpPr>
        <p:spPr bwMode="auto">
          <a:xfrm flipV="1">
            <a:off x="7338999" y="3216307"/>
            <a:ext cx="3051672" cy="1635064"/>
          </a:xfrm>
          <a:prstGeom prst="line">
            <a:avLst/>
          </a:prstGeom>
          <a:noFill/>
          <a:ln w="38100" cap="flat" cmpd="sng" algn="ctr">
            <a:solidFill>
              <a:srgbClr val="C00000"/>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E695764B-6EF2-D8C2-A70D-097889C40DFA}"/>
              </a:ext>
            </a:extLst>
          </p:cNvPr>
          <p:cNvCxnSpPr>
            <a:cxnSpLocks/>
          </p:cNvCxnSpPr>
          <p:nvPr/>
        </p:nvCxnSpPr>
        <p:spPr bwMode="auto">
          <a:xfrm>
            <a:off x="7970417" y="1247853"/>
            <a:ext cx="1837700" cy="11702"/>
          </a:xfrm>
          <a:prstGeom prst="line">
            <a:avLst/>
          </a:prstGeom>
          <a:noFill/>
          <a:ln w="38100" cap="flat" cmpd="sng" algn="ctr">
            <a:solidFill>
              <a:srgbClr val="009633"/>
            </a:solidFill>
            <a:prstDash val="solid"/>
            <a:round/>
            <a:headEnd type="none" w="med" len="med"/>
            <a:tailEnd type="none" w="med" len="med"/>
          </a:ln>
          <a:effectLst/>
        </p:spPr>
      </p:cxnSp>
      <p:cxnSp>
        <p:nvCxnSpPr>
          <p:cNvPr id="79" name="Straight Connector 78">
            <a:extLst>
              <a:ext uri="{FF2B5EF4-FFF2-40B4-BE49-F238E27FC236}">
                <a16:creationId xmlns:a16="http://schemas.microsoft.com/office/drawing/2014/main" id="{E8DAE4C8-2B1B-BAF2-37FC-906BBC3D92AF}"/>
              </a:ext>
            </a:extLst>
          </p:cNvPr>
          <p:cNvCxnSpPr>
            <a:cxnSpLocks/>
            <a:stCxn id="76" idx="0"/>
            <a:endCxn id="78" idx="0"/>
          </p:cNvCxnSpPr>
          <p:nvPr/>
        </p:nvCxnSpPr>
        <p:spPr bwMode="auto">
          <a:xfrm>
            <a:off x="7348067" y="1283983"/>
            <a:ext cx="3160894" cy="990198"/>
          </a:xfrm>
          <a:prstGeom prst="line">
            <a:avLst/>
          </a:prstGeom>
          <a:noFill/>
          <a:ln w="38100" cap="flat" cmpd="sng" algn="ctr">
            <a:solidFill>
              <a:srgbClr val="C00000"/>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EB061723-AD46-C4EC-D275-16FA8D02F6EA}"/>
              </a:ext>
            </a:extLst>
          </p:cNvPr>
          <p:cNvCxnSpPr>
            <a:cxnSpLocks/>
          </p:cNvCxnSpPr>
          <p:nvPr/>
        </p:nvCxnSpPr>
        <p:spPr bwMode="auto">
          <a:xfrm>
            <a:off x="7447284" y="3076637"/>
            <a:ext cx="0" cy="1419823"/>
          </a:xfrm>
          <a:prstGeom prst="line">
            <a:avLst/>
          </a:prstGeom>
          <a:noFill/>
          <a:ln w="38100" cap="flat" cmpd="sng" algn="ctr">
            <a:solidFill>
              <a:srgbClr val="015BBB"/>
            </a:solidFill>
            <a:prstDash val="solid"/>
            <a:round/>
            <a:headEnd type="none" w="med" len="med"/>
            <a:tailEnd type="none" w="med" len="med"/>
          </a:ln>
          <a:effectLst/>
        </p:spPr>
      </p:cxnSp>
      <p:cxnSp>
        <p:nvCxnSpPr>
          <p:cNvPr id="70" name="Straight Connector 69">
            <a:extLst>
              <a:ext uri="{FF2B5EF4-FFF2-40B4-BE49-F238E27FC236}">
                <a16:creationId xmlns:a16="http://schemas.microsoft.com/office/drawing/2014/main" id="{33D677B8-9C0E-3B65-E1AE-FE60CF14955B}"/>
              </a:ext>
            </a:extLst>
          </p:cNvPr>
          <p:cNvCxnSpPr>
            <a:cxnSpLocks/>
          </p:cNvCxnSpPr>
          <p:nvPr/>
        </p:nvCxnSpPr>
        <p:spPr bwMode="auto">
          <a:xfrm>
            <a:off x="7447284" y="1622813"/>
            <a:ext cx="0" cy="1419823"/>
          </a:xfrm>
          <a:prstGeom prst="line">
            <a:avLst/>
          </a:prstGeom>
          <a:noFill/>
          <a:ln w="38100" cap="flat" cmpd="sng" algn="ctr">
            <a:solidFill>
              <a:srgbClr val="015BBB"/>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A7A96EA0-26B8-FA9F-B087-DE2DA373CF18}"/>
              </a:ext>
            </a:extLst>
          </p:cNvPr>
          <p:cNvCxnSpPr>
            <a:cxnSpLocks/>
          </p:cNvCxnSpPr>
          <p:nvPr/>
        </p:nvCxnSpPr>
        <p:spPr bwMode="auto">
          <a:xfrm flipH="1">
            <a:off x="5179753" y="3064019"/>
            <a:ext cx="4884" cy="787335"/>
          </a:xfrm>
          <a:prstGeom prst="line">
            <a:avLst/>
          </a:prstGeom>
          <a:noFill/>
          <a:ln w="38100" cap="flat" cmpd="sng" algn="ctr">
            <a:solidFill>
              <a:srgbClr val="C00000"/>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7938186A-1673-A20A-380C-7362A6F94F89}"/>
              </a:ext>
            </a:extLst>
          </p:cNvPr>
          <p:cNvCxnSpPr>
            <a:cxnSpLocks/>
            <a:endCxn id="48" idx="0"/>
          </p:cNvCxnSpPr>
          <p:nvPr/>
        </p:nvCxnSpPr>
        <p:spPr bwMode="auto">
          <a:xfrm flipV="1">
            <a:off x="3996123" y="3054250"/>
            <a:ext cx="1188514" cy="31066"/>
          </a:xfrm>
          <a:prstGeom prst="line">
            <a:avLst/>
          </a:prstGeom>
          <a:noFill/>
          <a:ln w="38100" cap="flat" cmpd="sng" algn="ctr">
            <a:solidFill>
              <a:srgbClr val="015BBB"/>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9C3B36D7-39BC-2A6F-D83A-7F898CD3F07E}"/>
              </a:ext>
            </a:extLst>
          </p:cNvPr>
          <p:cNvCxnSpPr>
            <a:cxnSpLocks/>
          </p:cNvCxnSpPr>
          <p:nvPr/>
        </p:nvCxnSpPr>
        <p:spPr bwMode="auto">
          <a:xfrm>
            <a:off x="3119124" y="3388804"/>
            <a:ext cx="0" cy="1419823"/>
          </a:xfrm>
          <a:prstGeom prst="line">
            <a:avLst/>
          </a:prstGeom>
          <a:noFill/>
          <a:ln w="38100" cap="flat" cmpd="sng" algn="ctr">
            <a:solidFill>
              <a:srgbClr val="015BBB"/>
            </a:solidFill>
            <a:prstDash val="sysDot"/>
            <a:round/>
            <a:headEnd type="none" w="med" len="med"/>
            <a:tailEnd type="none" w="med" len="med"/>
          </a:ln>
          <a:effectLst/>
        </p:spPr>
      </p:cxnSp>
      <p:cxnSp>
        <p:nvCxnSpPr>
          <p:cNvPr id="35" name="Straight Connector 34">
            <a:extLst>
              <a:ext uri="{FF2B5EF4-FFF2-40B4-BE49-F238E27FC236}">
                <a16:creationId xmlns:a16="http://schemas.microsoft.com/office/drawing/2014/main" id="{0B1EC59D-C21A-B190-25FA-B806422A8E64}"/>
              </a:ext>
            </a:extLst>
          </p:cNvPr>
          <p:cNvCxnSpPr>
            <a:cxnSpLocks/>
            <a:stCxn id="10" idx="0"/>
          </p:cNvCxnSpPr>
          <p:nvPr/>
        </p:nvCxnSpPr>
        <p:spPr bwMode="auto">
          <a:xfrm>
            <a:off x="3119124" y="1330339"/>
            <a:ext cx="0" cy="1419823"/>
          </a:xfrm>
          <a:prstGeom prst="line">
            <a:avLst/>
          </a:prstGeom>
          <a:noFill/>
          <a:ln w="38100" cap="flat" cmpd="sng" algn="ctr">
            <a:solidFill>
              <a:srgbClr val="015BBB"/>
            </a:solidFill>
            <a:prstDash val="sysDot"/>
            <a:round/>
            <a:headEnd type="none" w="med" len="med"/>
            <a:tailEnd type="none" w="med" len="med"/>
          </a:ln>
          <a:effectLst/>
        </p:spPr>
      </p:cxnSp>
      <p:sp>
        <p:nvSpPr>
          <p:cNvPr id="2" name="Title 1">
            <a:extLst>
              <a:ext uri="{FF2B5EF4-FFF2-40B4-BE49-F238E27FC236}">
                <a16:creationId xmlns:a16="http://schemas.microsoft.com/office/drawing/2014/main" id="{E21B9B3B-8B15-4F5E-A278-E0277DF80D6F}"/>
              </a:ext>
            </a:extLst>
          </p:cNvPr>
          <p:cNvSpPr>
            <a:spLocks noGrp="1"/>
          </p:cNvSpPr>
          <p:nvPr>
            <p:ph type="title"/>
          </p:nvPr>
        </p:nvSpPr>
        <p:spPr>
          <a:xfrm>
            <a:off x="307128" y="164766"/>
            <a:ext cx="9969231" cy="831850"/>
          </a:xfrm>
        </p:spPr>
        <p:txBody>
          <a:bodyPr/>
          <a:lstStyle/>
          <a:p>
            <a:r>
              <a:rPr lang="en-US" sz="2800">
                <a:solidFill>
                  <a:srgbClr val="0072C6"/>
                </a:solidFill>
                <a:latin typeface="+mn-lt"/>
                <a:ea typeface="+mn-ea"/>
                <a:cs typeface="+mn-cs"/>
              </a:rPr>
              <a:t>Example ‘Hackathon’ process flow</a:t>
            </a:r>
          </a:p>
        </p:txBody>
      </p:sp>
      <p:grpSp>
        <p:nvGrpSpPr>
          <p:cNvPr id="3" name="Group 2">
            <a:extLst>
              <a:ext uri="{FF2B5EF4-FFF2-40B4-BE49-F238E27FC236}">
                <a16:creationId xmlns:a16="http://schemas.microsoft.com/office/drawing/2014/main" id="{EBDA51AA-630F-4281-8AA6-FFAABE28ECF6}"/>
              </a:ext>
            </a:extLst>
          </p:cNvPr>
          <p:cNvGrpSpPr/>
          <p:nvPr/>
        </p:nvGrpSpPr>
        <p:grpSpPr>
          <a:xfrm>
            <a:off x="145356" y="2307414"/>
            <a:ext cx="1608152" cy="1534171"/>
            <a:chOff x="4542820" y="-190247"/>
            <a:chExt cx="2623817" cy="2623817"/>
          </a:xfrm>
        </p:grpSpPr>
        <p:sp>
          <p:nvSpPr>
            <p:cNvPr id="112" name="Circle">
              <a:extLst>
                <a:ext uri="{FF2B5EF4-FFF2-40B4-BE49-F238E27FC236}">
                  <a16:creationId xmlns:a16="http://schemas.microsoft.com/office/drawing/2014/main" id="{E34125F0-5647-47FE-91A1-A48D1ADD99B7}"/>
                </a:ext>
              </a:extLst>
            </p:cNvPr>
            <p:cNvSpPr/>
            <p:nvPr/>
          </p:nvSpPr>
          <p:spPr>
            <a:xfrm>
              <a:off x="4831153" y="98086"/>
              <a:ext cx="2064796" cy="2064799"/>
            </a:xfrm>
            <a:prstGeom prst="ellipse">
              <a:avLst/>
            </a:prstGeom>
            <a:solidFill>
              <a:srgbClr val="B3B3B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400" b="0" i="0" u="none" strike="noStrike" kern="1200" cap="none" spc="0" normalizeH="0" baseline="0" noProof="0">
                <a:ln>
                  <a:noFill/>
                </a:ln>
                <a:solidFill>
                  <a:srgbClr val="FFFFFF"/>
                </a:solidFill>
                <a:effectLst/>
                <a:uLnTx/>
                <a:uFillTx/>
                <a:latin typeface="Arial"/>
                <a:ea typeface="+mn-ea"/>
                <a:cs typeface="+mn-cs"/>
              </a:endParaRPr>
            </a:p>
          </p:txBody>
        </p:sp>
        <p:sp>
          <p:nvSpPr>
            <p:cNvPr id="114" name="Shape">
              <a:extLst>
                <a:ext uri="{FF2B5EF4-FFF2-40B4-BE49-F238E27FC236}">
                  <a16:creationId xmlns:a16="http://schemas.microsoft.com/office/drawing/2014/main" id="{2CDDF593-F727-4FB8-AC93-6264F07E36DA}"/>
                </a:ext>
              </a:extLst>
            </p:cNvPr>
            <p:cNvSpPr/>
            <p:nvPr/>
          </p:nvSpPr>
          <p:spPr>
            <a:xfrm>
              <a:off x="4542820" y="-190247"/>
              <a:ext cx="2623817" cy="262381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2" y="21600"/>
                    <a:pt x="0" y="16758"/>
                    <a:pt x="0" y="10800"/>
                  </a:cubicBezTo>
                  <a:cubicBezTo>
                    <a:pt x="0" y="4842"/>
                    <a:pt x="4842" y="0"/>
                    <a:pt x="10800" y="0"/>
                  </a:cubicBezTo>
                  <a:cubicBezTo>
                    <a:pt x="16758" y="0"/>
                    <a:pt x="21600" y="4842"/>
                    <a:pt x="21600" y="10800"/>
                  </a:cubicBezTo>
                  <a:cubicBezTo>
                    <a:pt x="21600" y="16758"/>
                    <a:pt x="16758" y="21600"/>
                    <a:pt x="10800" y="21600"/>
                  </a:cubicBezTo>
                  <a:close/>
                  <a:moveTo>
                    <a:pt x="10800" y="1412"/>
                  </a:moveTo>
                  <a:cubicBezTo>
                    <a:pt x="5625" y="1412"/>
                    <a:pt x="1424" y="5614"/>
                    <a:pt x="1424" y="10788"/>
                  </a:cubicBezTo>
                  <a:cubicBezTo>
                    <a:pt x="1424" y="15963"/>
                    <a:pt x="5625" y="20164"/>
                    <a:pt x="10800" y="20164"/>
                  </a:cubicBezTo>
                  <a:cubicBezTo>
                    <a:pt x="15975" y="20164"/>
                    <a:pt x="20176" y="15963"/>
                    <a:pt x="20176" y="10788"/>
                  </a:cubicBezTo>
                  <a:cubicBezTo>
                    <a:pt x="20176" y="5614"/>
                    <a:pt x="15975" y="1412"/>
                    <a:pt x="10800" y="1412"/>
                  </a:cubicBezTo>
                  <a:close/>
                </a:path>
              </a:pathLst>
            </a:custGeom>
            <a:gradFill>
              <a:gsLst>
                <a:gs pos="48000">
                  <a:srgbClr val="009633"/>
                </a:gs>
                <a:gs pos="54000">
                  <a:srgbClr val="015BBB"/>
                </a:gs>
              </a:gsLst>
              <a:lin ang="10800000" scaled="1"/>
            </a:gra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400" b="0" i="0" u="none" strike="noStrike" kern="1200" cap="none" spc="0" normalizeH="0" baseline="0" noProof="0">
                <a:ln>
                  <a:noFill/>
                </a:ln>
                <a:solidFill>
                  <a:srgbClr val="FFFFFF"/>
                </a:solidFill>
                <a:effectLst/>
                <a:uLnTx/>
                <a:uFillTx/>
                <a:latin typeface="Arial"/>
                <a:ea typeface="+mn-ea"/>
                <a:cs typeface="+mn-cs"/>
              </a:endParaRPr>
            </a:p>
          </p:txBody>
        </p:sp>
        <p:sp>
          <p:nvSpPr>
            <p:cNvPr id="115" name="TextBox 18">
              <a:extLst>
                <a:ext uri="{FF2B5EF4-FFF2-40B4-BE49-F238E27FC236}">
                  <a16:creationId xmlns:a16="http://schemas.microsoft.com/office/drawing/2014/main" id="{012F4FFC-7BFF-490B-85D4-35C7BD163BD5}"/>
                </a:ext>
              </a:extLst>
            </p:cNvPr>
            <p:cNvSpPr txBox="1"/>
            <p:nvPr/>
          </p:nvSpPr>
          <p:spPr>
            <a:xfrm>
              <a:off x="5039360" y="283655"/>
              <a:ext cx="1604038" cy="1737038"/>
            </a:xfrm>
            <a:prstGeom prst="rect">
              <a:avLst/>
            </a:prstGeom>
            <a:noFill/>
          </p:spPr>
          <p:txBody>
            <a:bodyPr wrap="square" lIns="0" tIns="45720" rIns="0" bIns="4572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uLnTx/>
                  <a:uFillTx/>
                  <a:latin typeface="Arial"/>
                  <a:ea typeface="+mn-ea"/>
                  <a:cs typeface="Arial"/>
                </a:rPr>
                <a:t>Set triage thresholds based on % use rate from audit</a:t>
              </a:r>
              <a:endParaRPr kumimoji="0" lang="en-GB" sz="12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sp>
        <p:nvSpPr>
          <p:cNvPr id="6" name="Shape">
            <a:extLst>
              <a:ext uri="{FF2B5EF4-FFF2-40B4-BE49-F238E27FC236}">
                <a16:creationId xmlns:a16="http://schemas.microsoft.com/office/drawing/2014/main" id="{64FF35D8-D478-9344-9C7E-ABF74BDE5898}"/>
              </a:ext>
            </a:extLst>
          </p:cNvPr>
          <p:cNvSpPr/>
          <p:nvPr/>
        </p:nvSpPr>
        <p:spPr>
          <a:xfrm rot="15519063">
            <a:off x="1370474" y="3665656"/>
            <a:ext cx="1264336" cy="948801"/>
          </a:xfrm>
          <a:custGeom>
            <a:avLst/>
            <a:gdLst/>
            <a:ahLst/>
            <a:cxnLst>
              <a:cxn ang="0">
                <a:pos x="wd2" y="hd2"/>
              </a:cxn>
              <a:cxn ang="5400000">
                <a:pos x="wd2" y="hd2"/>
              </a:cxn>
              <a:cxn ang="10800000">
                <a:pos x="wd2" y="hd2"/>
              </a:cxn>
              <a:cxn ang="16200000">
                <a:pos x="wd2" y="hd2"/>
              </a:cxn>
            </a:cxnLst>
            <a:rect l="0" t="0" r="r" b="b"/>
            <a:pathLst>
              <a:path w="21600" h="21600" extrusionOk="0">
                <a:moveTo>
                  <a:pt x="9581" y="18636"/>
                </a:moveTo>
                <a:lnTo>
                  <a:pt x="2512" y="18636"/>
                </a:lnTo>
                <a:cubicBezTo>
                  <a:pt x="2315" y="17824"/>
                  <a:pt x="1847" y="17296"/>
                  <a:pt x="1305" y="17296"/>
                </a:cubicBezTo>
                <a:cubicBezTo>
                  <a:pt x="566" y="17296"/>
                  <a:pt x="0" y="18271"/>
                  <a:pt x="0" y="19448"/>
                </a:cubicBezTo>
                <a:cubicBezTo>
                  <a:pt x="0" y="20666"/>
                  <a:pt x="591" y="21600"/>
                  <a:pt x="1305" y="21600"/>
                </a:cubicBezTo>
                <a:cubicBezTo>
                  <a:pt x="1847" y="21600"/>
                  <a:pt x="2340" y="21032"/>
                  <a:pt x="2537" y="20260"/>
                </a:cubicBezTo>
                <a:lnTo>
                  <a:pt x="10000" y="20260"/>
                </a:lnTo>
                <a:lnTo>
                  <a:pt x="21600" y="1137"/>
                </a:lnTo>
                <a:lnTo>
                  <a:pt x="20910" y="0"/>
                </a:lnTo>
                <a:lnTo>
                  <a:pt x="9581" y="18636"/>
                </a:lnTo>
                <a:close/>
              </a:path>
            </a:pathLst>
          </a:custGeom>
          <a:solidFill>
            <a:srgbClr val="015BBB"/>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defRPr>
            </a:pPr>
            <a:endParaRPr kumimoji="0" sz="1400" b="0" i="0" u="none" strike="noStrike" kern="1200" cap="none" spc="0" normalizeH="0" baseline="0" noProof="0">
              <a:ln>
                <a:noFill/>
              </a:ln>
              <a:solidFill>
                <a:srgbClr val="FFFFFF"/>
              </a:solidFill>
              <a:effectLst/>
              <a:uLnTx/>
              <a:uFillTx/>
              <a:latin typeface="Arial"/>
              <a:ea typeface="+mn-ea"/>
              <a:cs typeface="+mn-cs"/>
            </a:endParaRPr>
          </a:p>
        </p:txBody>
      </p:sp>
      <p:sp>
        <p:nvSpPr>
          <p:cNvPr id="11" name="Shape">
            <a:extLst>
              <a:ext uri="{FF2B5EF4-FFF2-40B4-BE49-F238E27FC236}">
                <a16:creationId xmlns:a16="http://schemas.microsoft.com/office/drawing/2014/main" id="{E7944B15-6BE3-5A7F-8056-2275ACAB39A1}"/>
              </a:ext>
            </a:extLst>
          </p:cNvPr>
          <p:cNvSpPr/>
          <p:nvPr/>
        </p:nvSpPr>
        <p:spPr>
          <a:xfrm>
            <a:off x="2240589" y="4546072"/>
            <a:ext cx="1452468" cy="627715"/>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Fast-track to exclusion</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2" name="TextBox 22">
            <a:extLst>
              <a:ext uri="{FF2B5EF4-FFF2-40B4-BE49-F238E27FC236}">
                <a16:creationId xmlns:a16="http://schemas.microsoft.com/office/drawing/2014/main" id="{7117D956-D934-589C-974A-0865546EB3D8}"/>
              </a:ext>
            </a:extLst>
          </p:cNvPr>
          <p:cNvSpPr txBox="1"/>
          <p:nvPr/>
        </p:nvSpPr>
        <p:spPr>
          <a:xfrm rot="19237016">
            <a:off x="1366619" y="1603851"/>
            <a:ext cx="894291"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&gt;70% use-rate</a:t>
            </a:r>
          </a:p>
        </p:txBody>
      </p:sp>
      <p:sp>
        <p:nvSpPr>
          <p:cNvPr id="13" name="TextBox 22">
            <a:extLst>
              <a:ext uri="{FF2B5EF4-FFF2-40B4-BE49-F238E27FC236}">
                <a16:creationId xmlns:a16="http://schemas.microsoft.com/office/drawing/2014/main" id="{E22C579C-C232-BF1E-6F59-57EC21CDE090}"/>
              </a:ext>
            </a:extLst>
          </p:cNvPr>
          <p:cNvSpPr txBox="1"/>
          <p:nvPr/>
        </p:nvSpPr>
        <p:spPr>
          <a:xfrm rot="2608450">
            <a:off x="1404321" y="4094469"/>
            <a:ext cx="910920"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&lt;10% use-rate</a:t>
            </a:r>
          </a:p>
        </p:txBody>
      </p:sp>
      <p:grpSp>
        <p:nvGrpSpPr>
          <p:cNvPr id="22" name="Group 21">
            <a:extLst>
              <a:ext uri="{FF2B5EF4-FFF2-40B4-BE49-F238E27FC236}">
                <a16:creationId xmlns:a16="http://schemas.microsoft.com/office/drawing/2014/main" id="{BEE5718A-1BC4-17B4-AD97-36D8E36280F8}"/>
              </a:ext>
            </a:extLst>
          </p:cNvPr>
          <p:cNvGrpSpPr/>
          <p:nvPr/>
        </p:nvGrpSpPr>
        <p:grpSpPr>
          <a:xfrm>
            <a:off x="1478938" y="1457756"/>
            <a:ext cx="970953" cy="1049602"/>
            <a:chOff x="6717626" y="2261540"/>
            <a:chExt cx="970953" cy="1049602"/>
          </a:xfrm>
        </p:grpSpPr>
        <p:cxnSp>
          <p:nvCxnSpPr>
            <p:cNvPr id="16" name="Straight Connector 15">
              <a:extLst>
                <a:ext uri="{FF2B5EF4-FFF2-40B4-BE49-F238E27FC236}">
                  <a16:creationId xmlns:a16="http://schemas.microsoft.com/office/drawing/2014/main" id="{0012AB90-C018-BD82-4A53-9597B3341886}"/>
                </a:ext>
              </a:extLst>
            </p:cNvPr>
            <p:cNvCxnSpPr>
              <a:cxnSpLocks/>
            </p:cNvCxnSpPr>
            <p:nvPr/>
          </p:nvCxnSpPr>
          <p:spPr bwMode="auto">
            <a:xfrm flipV="1">
              <a:off x="6717626" y="2807614"/>
              <a:ext cx="810934" cy="503528"/>
            </a:xfrm>
            <a:prstGeom prst="line">
              <a:avLst/>
            </a:prstGeom>
            <a:noFill/>
            <a:ln w="57150" cap="flat" cmpd="sng" algn="ctr">
              <a:solidFill>
                <a:srgbClr val="015BBB"/>
              </a:solidFill>
              <a:prstDash val="solid"/>
              <a:round/>
              <a:headEnd type="none" w="med" len="med"/>
              <a:tailEnd type="none" w="med" len="med"/>
            </a:ln>
            <a:effectLst/>
          </p:spPr>
        </p:cxnSp>
        <p:cxnSp>
          <p:nvCxnSpPr>
            <p:cNvPr id="19" name="Straight Connector 18">
              <a:extLst>
                <a:ext uri="{FF2B5EF4-FFF2-40B4-BE49-F238E27FC236}">
                  <a16:creationId xmlns:a16="http://schemas.microsoft.com/office/drawing/2014/main" id="{924E2688-8D0A-3330-9F45-05E5D2203AC7}"/>
                </a:ext>
              </a:extLst>
            </p:cNvPr>
            <p:cNvCxnSpPr>
              <a:cxnSpLocks/>
            </p:cNvCxnSpPr>
            <p:nvPr/>
          </p:nvCxnSpPr>
          <p:spPr bwMode="auto">
            <a:xfrm flipV="1">
              <a:off x="7528560" y="2261540"/>
              <a:ext cx="160019" cy="571597"/>
            </a:xfrm>
            <a:prstGeom prst="line">
              <a:avLst/>
            </a:prstGeom>
            <a:noFill/>
            <a:ln w="57150" cap="flat" cmpd="sng" algn="ctr">
              <a:solidFill>
                <a:srgbClr val="015BBB"/>
              </a:solidFill>
              <a:prstDash val="solid"/>
              <a:round/>
              <a:headEnd type="none" w="med" len="med"/>
              <a:tailEnd type="none" w="med" len="med"/>
            </a:ln>
            <a:effectLst/>
          </p:spPr>
        </p:cxnSp>
      </p:grpSp>
      <p:sp>
        <p:nvSpPr>
          <p:cNvPr id="10" name="Shape">
            <a:extLst>
              <a:ext uri="{FF2B5EF4-FFF2-40B4-BE49-F238E27FC236}">
                <a16:creationId xmlns:a16="http://schemas.microsoft.com/office/drawing/2014/main" id="{3C0CB8A0-5DF0-9BEE-8AEE-EE0E64CD87CE}"/>
              </a:ext>
            </a:extLst>
          </p:cNvPr>
          <p:cNvSpPr/>
          <p:nvPr/>
        </p:nvSpPr>
        <p:spPr>
          <a:xfrm>
            <a:off x="2392890" y="1016481"/>
            <a:ext cx="1452468" cy="627715"/>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Fast-track to inclusion</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cxnSp>
        <p:nvCxnSpPr>
          <p:cNvPr id="24" name="Straight Connector 23">
            <a:extLst>
              <a:ext uri="{FF2B5EF4-FFF2-40B4-BE49-F238E27FC236}">
                <a16:creationId xmlns:a16="http://schemas.microsoft.com/office/drawing/2014/main" id="{FD95548F-C732-42B6-72A7-CF8575BF7B72}"/>
              </a:ext>
            </a:extLst>
          </p:cNvPr>
          <p:cNvCxnSpPr>
            <a:cxnSpLocks/>
            <a:endCxn id="27" idx="0"/>
          </p:cNvCxnSpPr>
          <p:nvPr/>
        </p:nvCxnSpPr>
        <p:spPr bwMode="auto">
          <a:xfrm flipV="1">
            <a:off x="1773874" y="3064020"/>
            <a:ext cx="1496015" cy="10479"/>
          </a:xfrm>
          <a:prstGeom prst="line">
            <a:avLst/>
          </a:prstGeom>
          <a:noFill/>
          <a:ln w="57150" cap="flat" cmpd="sng" algn="ctr">
            <a:solidFill>
              <a:srgbClr val="015BBB"/>
            </a:solidFill>
            <a:prstDash val="solid"/>
            <a:round/>
            <a:headEnd type="none" w="med" len="med"/>
            <a:tailEnd type="none" w="med" len="med"/>
          </a:ln>
          <a:effectLst/>
        </p:spPr>
      </p:cxnSp>
      <p:sp>
        <p:nvSpPr>
          <p:cNvPr id="27" name="Shape">
            <a:extLst>
              <a:ext uri="{FF2B5EF4-FFF2-40B4-BE49-F238E27FC236}">
                <a16:creationId xmlns:a16="http://schemas.microsoft.com/office/drawing/2014/main" id="{13139DFE-CBE9-623F-2F28-A88E3A01E3AE}"/>
              </a:ext>
            </a:extLst>
          </p:cNvPr>
          <p:cNvSpPr/>
          <p:nvPr/>
        </p:nvSpPr>
        <p:spPr>
          <a:xfrm>
            <a:off x="2543655" y="2750162"/>
            <a:ext cx="1452468" cy="627715"/>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Deep-dive discussion</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 name="Isosceles Triangle 29">
            <a:extLst>
              <a:ext uri="{FF2B5EF4-FFF2-40B4-BE49-F238E27FC236}">
                <a16:creationId xmlns:a16="http://schemas.microsoft.com/office/drawing/2014/main" id="{4BAA1600-E2C1-D44C-05C3-2B08C0E14140}"/>
              </a:ext>
            </a:extLst>
          </p:cNvPr>
          <p:cNvSpPr/>
          <p:nvPr/>
        </p:nvSpPr>
        <p:spPr>
          <a:xfrm rot="5400000">
            <a:off x="4076228" y="1243751"/>
            <a:ext cx="237971" cy="173173"/>
          </a:xfrm>
          <a:prstGeom prst="triangle">
            <a:avLst/>
          </a:prstGeom>
          <a:solidFill>
            <a:srgbClr val="009633"/>
          </a:solidFill>
          <a:ln>
            <a:solidFill>
              <a:srgbClr val="009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144B86B0-AFA9-D096-F612-773B7F4C76EA}"/>
              </a:ext>
            </a:extLst>
          </p:cNvPr>
          <p:cNvCxnSpPr>
            <a:cxnSpLocks/>
          </p:cNvCxnSpPr>
          <p:nvPr/>
        </p:nvCxnSpPr>
        <p:spPr bwMode="auto">
          <a:xfrm>
            <a:off x="3697746" y="4862895"/>
            <a:ext cx="619016" cy="0"/>
          </a:xfrm>
          <a:prstGeom prst="line">
            <a:avLst/>
          </a:prstGeom>
          <a:noFill/>
          <a:ln w="38100" cap="flat" cmpd="sng" algn="ctr">
            <a:solidFill>
              <a:srgbClr val="C00000"/>
            </a:solidFill>
            <a:prstDash val="solid"/>
            <a:round/>
            <a:headEnd type="none" w="med" len="med"/>
            <a:tailEnd type="none" w="med" len="med"/>
          </a:ln>
          <a:effectLst/>
        </p:spPr>
      </p:cxnSp>
      <p:sp>
        <p:nvSpPr>
          <p:cNvPr id="32" name="Isosceles Triangle 31">
            <a:extLst>
              <a:ext uri="{FF2B5EF4-FFF2-40B4-BE49-F238E27FC236}">
                <a16:creationId xmlns:a16="http://schemas.microsoft.com/office/drawing/2014/main" id="{85C9595A-1FAD-624C-5E43-0D36ED025319}"/>
              </a:ext>
            </a:extLst>
          </p:cNvPr>
          <p:cNvSpPr/>
          <p:nvPr/>
        </p:nvSpPr>
        <p:spPr>
          <a:xfrm rot="5400000">
            <a:off x="3928616" y="4766369"/>
            <a:ext cx="237971" cy="17317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3" name="Isosceles Triangle 32">
            <a:extLst>
              <a:ext uri="{FF2B5EF4-FFF2-40B4-BE49-F238E27FC236}">
                <a16:creationId xmlns:a16="http://schemas.microsoft.com/office/drawing/2014/main" id="{0C1F7314-261C-BB61-60BF-B83354BB349B}"/>
              </a:ext>
            </a:extLst>
          </p:cNvPr>
          <p:cNvSpPr/>
          <p:nvPr/>
        </p:nvSpPr>
        <p:spPr>
          <a:xfrm>
            <a:off x="1311527" y="1952937"/>
            <a:ext cx="237971" cy="173173"/>
          </a:xfrm>
          <a:prstGeom prst="triangle">
            <a:avLst/>
          </a:prstGeom>
          <a:solidFill>
            <a:srgbClr val="009633"/>
          </a:solidFill>
          <a:ln>
            <a:solidFill>
              <a:srgbClr val="009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4" name="Isosceles Triangle 33">
            <a:extLst>
              <a:ext uri="{FF2B5EF4-FFF2-40B4-BE49-F238E27FC236}">
                <a16:creationId xmlns:a16="http://schemas.microsoft.com/office/drawing/2014/main" id="{E099464B-87B2-2062-59ED-D49ABC0273CE}"/>
              </a:ext>
            </a:extLst>
          </p:cNvPr>
          <p:cNvSpPr/>
          <p:nvPr/>
        </p:nvSpPr>
        <p:spPr>
          <a:xfrm rot="10800000">
            <a:off x="1294130" y="3935602"/>
            <a:ext cx="237971" cy="17317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38" name="Isosceles Triangle 37">
            <a:extLst>
              <a:ext uri="{FF2B5EF4-FFF2-40B4-BE49-F238E27FC236}">
                <a16:creationId xmlns:a16="http://schemas.microsoft.com/office/drawing/2014/main" id="{5F14BC66-DAEE-E58C-2BF7-57C1F0334697}"/>
              </a:ext>
            </a:extLst>
          </p:cNvPr>
          <p:cNvSpPr/>
          <p:nvPr/>
        </p:nvSpPr>
        <p:spPr>
          <a:xfrm rot="10800000">
            <a:off x="3000138" y="2123157"/>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0" name="Isosceles Triangle 39">
            <a:extLst>
              <a:ext uri="{FF2B5EF4-FFF2-40B4-BE49-F238E27FC236}">
                <a16:creationId xmlns:a16="http://schemas.microsoft.com/office/drawing/2014/main" id="{186941A0-2F49-8B36-E5B3-C7D1905D66BC}"/>
              </a:ext>
            </a:extLst>
          </p:cNvPr>
          <p:cNvSpPr/>
          <p:nvPr/>
        </p:nvSpPr>
        <p:spPr>
          <a:xfrm>
            <a:off x="3000138" y="3909054"/>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43" name="TextBox 42">
            <a:extLst>
              <a:ext uri="{FF2B5EF4-FFF2-40B4-BE49-F238E27FC236}">
                <a16:creationId xmlns:a16="http://schemas.microsoft.com/office/drawing/2014/main" id="{5371F03B-2CA5-B6D6-A456-5853F591BAF4}"/>
              </a:ext>
            </a:extLst>
          </p:cNvPr>
          <p:cNvSpPr txBox="1"/>
          <p:nvPr/>
        </p:nvSpPr>
        <p:spPr>
          <a:xfrm>
            <a:off x="760133" y="5965739"/>
            <a:ext cx="11088085" cy="513256"/>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 </a:t>
            </a:r>
            <a:r>
              <a:rPr kumimoji="0" lang="en-GB" sz="1100" b="0" i="0" u="none" strike="noStrike" kern="1200" cap="none" spc="0" normalizeH="0" baseline="0" noProof="0">
                <a:ln>
                  <a:noFill/>
                </a:ln>
                <a:solidFill>
                  <a:srgbClr val="000000"/>
                </a:solidFill>
                <a:effectLst/>
                <a:uLnTx/>
                <a:uFillTx/>
                <a:latin typeface="Arial"/>
                <a:ea typeface="+mn-ea"/>
                <a:cs typeface="+mn-cs"/>
              </a:rPr>
              <a:t>Conduct light-touch sense-check of triaged instruments, reintroducing excluded / included items that could benefit from further discussion based on clinical judgement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a:ln>
                  <a:noFill/>
                </a:ln>
                <a:solidFill>
                  <a:srgbClr val="000000"/>
                </a:solidFill>
                <a:effectLst/>
                <a:uLnTx/>
                <a:uFillTx/>
                <a:latin typeface="Arial"/>
                <a:ea typeface="+mn-ea"/>
                <a:cs typeface="+mn-cs"/>
              </a:rPr>
              <a:t>†</a:t>
            </a:r>
            <a:r>
              <a:rPr kumimoji="0" lang="en-GB" sz="1100" b="0" i="0" u="none" strike="noStrike" kern="1200" cap="none" spc="0" normalizeH="0" baseline="0" noProof="0">
                <a:ln>
                  <a:noFill/>
                </a:ln>
                <a:solidFill>
                  <a:srgbClr val="000000"/>
                </a:solidFill>
                <a:effectLst/>
                <a:uLnTx/>
                <a:uFillTx/>
                <a:latin typeface="Arial"/>
                <a:ea typeface="+mn-ea"/>
                <a:cs typeface="+mn-cs"/>
              </a:rPr>
              <a:t> Optionally make available as an individually wrapped supplementary item, where considered clinically important to be ‘on-hand’</a:t>
            </a:r>
          </a:p>
        </p:txBody>
      </p:sp>
      <p:sp>
        <p:nvSpPr>
          <p:cNvPr id="44" name="TextBox 43">
            <a:extLst>
              <a:ext uri="{FF2B5EF4-FFF2-40B4-BE49-F238E27FC236}">
                <a16:creationId xmlns:a16="http://schemas.microsoft.com/office/drawing/2014/main" id="{87998610-1419-0CA3-BDC8-EEBBD359E46C}"/>
              </a:ext>
            </a:extLst>
          </p:cNvPr>
          <p:cNvSpPr txBox="1"/>
          <p:nvPr/>
        </p:nvSpPr>
        <p:spPr>
          <a:xfrm>
            <a:off x="3191865" y="1912861"/>
            <a:ext cx="599437" cy="50317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a:t>
            </a:r>
          </a:p>
        </p:txBody>
      </p:sp>
      <p:sp>
        <p:nvSpPr>
          <p:cNvPr id="45" name="TextBox 44">
            <a:extLst>
              <a:ext uri="{FF2B5EF4-FFF2-40B4-BE49-F238E27FC236}">
                <a16:creationId xmlns:a16="http://schemas.microsoft.com/office/drawing/2014/main" id="{FAC3CA6D-7086-9AA0-6FC4-4930B5D70EF9}"/>
              </a:ext>
            </a:extLst>
          </p:cNvPr>
          <p:cNvSpPr txBox="1"/>
          <p:nvPr/>
        </p:nvSpPr>
        <p:spPr>
          <a:xfrm>
            <a:off x="3225357" y="4042628"/>
            <a:ext cx="599437" cy="503170"/>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Arial"/>
                <a:ea typeface="+mn-ea"/>
                <a:cs typeface="+mn-cs"/>
              </a:rPr>
              <a:t>*</a:t>
            </a:r>
          </a:p>
        </p:txBody>
      </p:sp>
      <p:sp>
        <p:nvSpPr>
          <p:cNvPr id="46" name="TextBox 22">
            <a:extLst>
              <a:ext uri="{FF2B5EF4-FFF2-40B4-BE49-F238E27FC236}">
                <a16:creationId xmlns:a16="http://schemas.microsoft.com/office/drawing/2014/main" id="{463A5C8E-0401-10B4-F1DB-505417ECDA8E}"/>
              </a:ext>
            </a:extLst>
          </p:cNvPr>
          <p:cNvSpPr txBox="1"/>
          <p:nvPr/>
        </p:nvSpPr>
        <p:spPr>
          <a:xfrm>
            <a:off x="1656509" y="2451755"/>
            <a:ext cx="984145"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10-70% use-rate</a:t>
            </a:r>
          </a:p>
        </p:txBody>
      </p:sp>
      <p:sp>
        <p:nvSpPr>
          <p:cNvPr id="48" name="Shape">
            <a:extLst>
              <a:ext uri="{FF2B5EF4-FFF2-40B4-BE49-F238E27FC236}">
                <a16:creationId xmlns:a16="http://schemas.microsoft.com/office/drawing/2014/main" id="{537E805B-2924-78A6-0C28-603547BCB386}"/>
              </a:ext>
            </a:extLst>
          </p:cNvPr>
          <p:cNvSpPr/>
          <p:nvPr/>
        </p:nvSpPr>
        <p:spPr>
          <a:xfrm>
            <a:off x="4473057" y="2711085"/>
            <a:ext cx="1423160" cy="686329"/>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Are lower frequency items used in tandem?</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52" name="Isosceles Triangle 51">
            <a:extLst>
              <a:ext uri="{FF2B5EF4-FFF2-40B4-BE49-F238E27FC236}">
                <a16:creationId xmlns:a16="http://schemas.microsoft.com/office/drawing/2014/main" id="{37A39D4E-15D3-C97C-F1DE-E57B5BF76D9A}"/>
              </a:ext>
            </a:extLst>
          </p:cNvPr>
          <p:cNvSpPr/>
          <p:nvPr/>
        </p:nvSpPr>
        <p:spPr>
          <a:xfrm rot="5400000">
            <a:off x="2078687" y="2975277"/>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4" name="Isosceles Triangle 53">
            <a:extLst>
              <a:ext uri="{FF2B5EF4-FFF2-40B4-BE49-F238E27FC236}">
                <a16:creationId xmlns:a16="http://schemas.microsoft.com/office/drawing/2014/main" id="{0C0F2609-F192-10C1-65FB-E51217C37ACD}"/>
              </a:ext>
            </a:extLst>
          </p:cNvPr>
          <p:cNvSpPr/>
          <p:nvPr/>
        </p:nvSpPr>
        <p:spPr>
          <a:xfrm rot="5400000">
            <a:off x="4122467" y="2982672"/>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Shape">
            <a:extLst>
              <a:ext uri="{FF2B5EF4-FFF2-40B4-BE49-F238E27FC236}">
                <a16:creationId xmlns:a16="http://schemas.microsoft.com/office/drawing/2014/main" id="{6F279D52-1A3F-1169-10F9-9DA852DC32FC}"/>
              </a:ext>
            </a:extLst>
          </p:cNvPr>
          <p:cNvSpPr/>
          <p:nvPr/>
        </p:nvSpPr>
        <p:spPr>
          <a:xfrm>
            <a:off x="4255802" y="4624110"/>
            <a:ext cx="1595942" cy="47163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E0A7C8"/>
          </a:solidFill>
          <a:ln w="28575">
            <a:solidFill>
              <a:srgbClr val="B01F74"/>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Exclude</a:t>
            </a:r>
            <a:r>
              <a:rPr kumimoji="0" lang="en-GB" sz="1200" b="0" i="0" u="none" strike="noStrike" kern="1200" cap="none" spc="0" normalizeH="0" baseline="30000" noProof="0">
                <a:ln>
                  <a:noFill/>
                </a:ln>
                <a:solidFill>
                  <a:srgbClr val="000000"/>
                </a:solidFill>
                <a:effectLst/>
                <a:uLnTx/>
                <a:uFillTx/>
                <a:latin typeface="Arial"/>
                <a:ea typeface="+mn-ea"/>
                <a:cs typeface="+mn-cs"/>
              </a:rPr>
              <a:t> †</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0" name="Isosceles Triangle 59">
            <a:extLst>
              <a:ext uri="{FF2B5EF4-FFF2-40B4-BE49-F238E27FC236}">
                <a16:creationId xmlns:a16="http://schemas.microsoft.com/office/drawing/2014/main" id="{62571157-FAFC-CA3E-3CD1-B313189FD19C}"/>
              </a:ext>
            </a:extLst>
          </p:cNvPr>
          <p:cNvSpPr/>
          <p:nvPr/>
        </p:nvSpPr>
        <p:spPr>
          <a:xfrm rot="10800000">
            <a:off x="5053773" y="3530800"/>
            <a:ext cx="237971" cy="17317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3" name="Shape">
            <a:extLst>
              <a:ext uri="{FF2B5EF4-FFF2-40B4-BE49-F238E27FC236}">
                <a16:creationId xmlns:a16="http://schemas.microsoft.com/office/drawing/2014/main" id="{9ED9EBBE-47F1-0F0B-5713-6992232B6764}"/>
              </a:ext>
            </a:extLst>
          </p:cNvPr>
          <p:cNvSpPr/>
          <p:nvPr/>
        </p:nvSpPr>
        <p:spPr>
          <a:xfrm>
            <a:off x="4142806" y="3841584"/>
            <a:ext cx="2071421" cy="571793"/>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E0A7C8"/>
          </a:solidFill>
          <a:ln w="28575">
            <a:solidFill>
              <a:srgbClr val="B01F74"/>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Exclude, but consider curating a contingency tray</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64" name="TextBox 22">
            <a:extLst>
              <a:ext uri="{FF2B5EF4-FFF2-40B4-BE49-F238E27FC236}">
                <a16:creationId xmlns:a16="http://schemas.microsoft.com/office/drawing/2014/main" id="{41C8733A-8427-DB1C-973C-439F47C6ED21}"/>
              </a:ext>
            </a:extLst>
          </p:cNvPr>
          <p:cNvSpPr txBox="1"/>
          <p:nvPr/>
        </p:nvSpPr>
        <p:spPr>
          <a:xfrm>
            <a:off x="4473996" y="3437734"/>
            <a:ext cx="61374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a:t>
            </a:r>
          </a:p>
        </p:txBody>
      </p:sp>
      <p:cxnSp>
        <p:nvCxnSpPr>
          <p:cNvPr id="29" name="Straight Connector 28">
            <a:extLst>
              <a:ext uri="{FF2B5EF4-FFF2-40B4-BE49-F238E27FC236}">
                <a16:creationId xmlns:a16="http://schemas.microsoft.com/office/drawing/2014/main" id="{C7A01AAD-50C5-AD29-95F9-B0ADEEDED0B6}"/>
              </a:ext>
            </a:extLst>
          </p:cNvPr>
          <p:cNvCxnSpPr>
            <a:cxnSpLocks/>
          </p:cNvCxnSpPr>
          <p:nvPr/>
        </p:nvCxnSpPr>
        <p:spPr bwMode="auto">
          <a:xfrm>
            <a:off x="3845358" y="1330338"/>
            <a:ext cx="619016" cy="0"/>
          </a:xfrm>
          <a:prstGeom prst="line">
            <a:avLst/>
          </a:prstGeom>
          <a:noFill/>
          <a:ln w="38100" cap="flat" cmpd="sng" algn="ctr">
            <a:solidFill>
              <a:srgbClr val="009633"/>
            </a:solidFill>
            <a:prstDash val="solid"/>
            <a:round/>
            <a:headEnd type="none" w="med" len="med"/>
            <a:tailEnd type="none" w="med" len="med"/>
          </a:ln>
          <a:effectLst/>
        </p:spPr>
      </p:cxnSp>
      <p:sp>
        <p:nvSpPr>
          <p:cNvPr id="8" name="Shape">
            <a:extLst>
              <a:ext uri="{FF2B5EF4-FFF2-40B4-BE49-F238E27FC236}">
                <a16:creationId xmlns:a16="http://schemas.microsoft.com/office/drawing/2014/main" id="{1D8C1061-E2B8-3AF7-3AD7-36A962219E0F}"/>
              </a:ext>
            </a:extLst>
          </p:cNvPr>
          <p:cNvSpPr/>
          <p:nvPr/>
        </p:nvSpPr>
        <p:spPr>
          <a:xfrm>
            <a:off x="4399274" y="1082818"/>
            <a:ext cx="1452469" cy="47163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D6AF"/>
          </a:solidFill>
          <a:ln w="28575">
            <a:solidFill>
              <a:srgbClr val="009633"/>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Include</a:t>
            </a:r>
          </a:p>
        </p:txBody>
      </p:sp>
      <p:sp>
        <p:nvSpPr>
          <p:cNvPr id="67" name="TextBox 22">
            <a:extLst>
              <a:ext uri="{FF2B5EF4-FFF2-40B4-BE49-F238E27FC236}">
                <a16:creationId xmlns:a16="http://schemas.microsoft.com/office/drawing/2014/main" id="{033CA418-4924-FEAE-70BE-1800F48B8F51}"/>
              </a:ext>
            </a:extLst>
          </p:cNvPr>
          <p:cNvSpPr txBox="1"/>
          <p:nvPr/>
        </p:nvSpPr>
        <p:spPr>
          <a:xfrm>
            <a:off x="5521427" y="2708999"/>
            <a:ext cx="10551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a:t>
            </a:r>
          </a:p>
        </p:txBody>
      </p:sp>
      <p:cxnSp>
        <p:nvCxnSpPr>
          <p:cNvPr id="68" name="Straight Connector 67">
            <a:extLst>
              <a:ext uri="{FF2B5EF4-FFF2-40B4-BE49-F238E27FC236}">
                <a16:creationId xmlns:a16="http://schemas.microsoft.com/office/drawing/2014/main" id="{9AFEA794-7696-6903-3F67-CE674DE98A6C}"/>
              </a:ext>
            </a:extLst>
          </p:cNvPr>
          <p:cNvCxnSpPr>
            <a:cxnSpLocks/>
          </p:cNvCxnSpPr>
          <p:nvPr/>
        </p:nvCxnSpPr>
        <p:spPr bwMode="auto">
          <a:xfrm flipV="1">
            <a:off x="5906447" y="3040600"/>
            <a:ext cx="1183630" cy="21297"/>
          </a:xfrm>
          <a:prstGeom prst="line">
            <a:avLst/>
          </a:prstGeom>
          <a:noFill/>
          <a:ln w="38100" cap="flat" cmpd="sng" algn="ctr">
            <a:solidFill>
              <a:srgbClr val="015BBB"/>
            </a:solidFill>
            <a:prstDash val="solid"/>
            <a:round/>
            <a:headEnd type="none" w="med" len="med"/>
            <a:tailEnd type="none" w="med" len="med"/>
          </a:ln>
          <a:effectLst/>
        </p:spPr>
      </p:cxnSp>
      <p:sp>
        <p:nvSpPr>
          <p:cNvPr id="69" name="Isosceles Triangle 68">
            <a:extLst>
              <a:ext uri="{FF2B5EF4-FFF2-40B4-BE49-F238E27FC236}">
                <a16:creationId xmlns:a16="http://schemas.microsoft.com/office/drawing/2014/main" id="{9D251DC5-A670-37B4-B4D8-A1E9A8B1ADC4}"/>
              </a:ext>
            </a:extLst>
          </p:cNvPr>
          <p:cNvSpPr/>
          <p:nvPr/>
        </p:nvSpPr>
        <p:spPr>
          <a:xfrm rot="5400000">
            <a:off x="6185191" y="2959253"/>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66" name="Shape">
            <a:extLst>
              <a:ext uri="{FF2B5EF4-FFF2-40B4-BE49-F238E27FC236}">
                <a16:creationId xmlns:a16="http://schemas.microsoft.com/office/drawing/2014/main" id="{6D553564-3126-4D67-8D33-CC22542B5848}"/>
              </a:ext>
            </a:extLst>
          </p:cNvPr>
          <p:cNvSpPr/>
          <p:nvPr/>
        </p:nvSpPr>
        <p:spPr>
          <a:xfrm>
            <a:off x="6562295" y="2645602"/>
            <a:ext cx="2160934" cy="883558"/>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Is frequency of use based on general surgical function or specific instrument preference?</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1" name="Isosceles Triangle 70">
            <a:extLst>
              <a:ext uri="{FF2B5EF4-FFF2-40B4-BE49-F238E27FC236}">
                <a16:creationId xmlns:a16="http://schemas.microsoft.com/office/drawing/2014/main" id="{C5482E01-38B2-6C64-859E-6E76CC776BAC}"/>
              </a:ext>
            </a:extLst>
          </p:cNvPr>
          <p:cNvSpPr/>
          <p:nvPr/>
        </p:nvSpPr>
        <p:spPr>
          <a:xfrm>
            <a:off x="7328298" y="1950023"/>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2" name="TextBox 22">
            <a:extLst>
              <a:ext uri="{FF2B5EF4-FFF2-40B4-BE49-F238E27FC236}">
                <a16:creationId xmlns:a16="http://schemas.microsoft.com/office/drawing/2014/main" id="{4D836B8C-3E62-5AC1-29ED-68424BC92051}"/>
              </a:ext>
            </a:extLst>
          </p:cNvPr>
          <p:cNvSpPr txBox="1"/>
          <p:nvPr/>
        </p:nvSpPr>
        <p:spPr>
          <a:xfrm>
            <a:off x="6366511" y="1918635"/>
            <a:ext cx="10551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Function</a:t>
            </a:r>
          </a:p>
        </p:txBody>
      </p:sp>
      <p:sp>
        <p:nvSpPr>
          <p:cNvPr id="74" name="Isosceles Triangle 73">
            <a:extLst>
              <a:ext uri="{FF2B5EF4-FFF2-40B4-BE49-F238E27FC236}">
                <a16:creationId xmlns:a16="http://schemas.microsoft.com/office/drawing/2014/main" id="{AEDFB690-9F3E-8863-D385-B6B143FE19B4}"/>
              </a:ext>
            </a:extLst>
          </p:cNvPr>
          <p:cNvSpPr/>
          <p:nvPr/>
        </p:nvSpPr>
        <p:spPr>
          <a:xfrm rot="10800000">
            <a:off x="7328298" y="3960895"/>
            <a:ext cx="237971" cy="173173"/>
          </a:xfrm>
          <a:prstGeom prst="triangle">
            <a:avLst/>
          </a:prstGeom>
          <a:solidFill>
            <a:srgbClr val="015BBB"/>
          </a:solidFill>
          <a:ln>
            <a:solidFill>
              <a:srgbClr val="015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5" name="TextBox 22">
            <a:extLst>
              <a:ext uri="{FF2B5EF4-FFF2-40B4-BE49-F238E27FC236}">
                <a16:creationId xmlns:a16="http://schemas.microsoft.com/office/drawing/2014/main" id="{EDF346B5-CEB9-238C-66AB-98990895F1CC}"/>
              </a:ext>
            </a:extLst>
          </p:cNvPr>
          <p:cNvSpPr txBox="1"/>
          <p:nvPr/>
        </p:nvSpPr>
        <p:spPr>
          <a:xfrm>
            <a:off x="6400586" y="3909054"/>
            <a:ext cx="1055160"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Preference</a:t>
            </a:r>
          </a:p>
        </p:txBody>
      </p:sp>
      <p:sp>
        <p:nvSpPr>
          <p:cNvPr id="76" name="Shape">
            <a:extLst>
              <a:ext uri="{FF2B5EF4-FFF2-40B4-BE49-F238E27FC236}">
                <a16:creationId xmlns:a16="http://schemas.microsoft.com/office/drawing/2014/main" id="{AC7074D1-99BB-0823-6C04-A1E0A48FF314}"/>
              </a:ext>
            </a:extLst>
          </p:cNvPr>
          <p:cNvSpPr/>
          <p:nvPr/>
        </p:nvSpPr>
        <p:spPr>
          <a:xfrm>
            <a:off x="6214228" y="947898"/>
            <a:ext cx="2267677" cy="672170"/>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Do any instruments have unnecessary duplicate functions?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7" name="Shape">
            <a:extLst>
              <a:ext uri="{FF2B5EF4-FFF2-40B4-BE49-F238E27FC236}">
                <a16:creationId xmlns:a16="http://schemas.microsoft.com/office/drawing/2014/main" id="{5ED75DC3-7F29-EEFD-1ADA-131020726F29}"/>
              </a:ext>
            </a:extLst>
          </p:cNvPr>
          <p:cNvSpPr/>
          <p:nvPr/>
        </p:nvSpPr>
        <p:spPr>
          <a:xfrm>
            <a:off x="6031947" y="4453477"/>
            <a:ext cx="2614103" cy="79578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BEE5"/>
          </a:solidFill>
          <a:ln w="19050">
            <a:solidFill>
              <a:srgbClr val="015BBB"/>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Does catering for low-frequency preference items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materially affect costs or reduction of number / size of trays?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8" name="Shape">
            <a:extLst>
              <a:ext uri="{FF2B5EF4-FFF2-40B4-BE49-F238E27FC236}">
                <a16:creationId xmlns:a16="http://schemas.microsoft.com/office/drawing/2014/main" id="{50D23100-683E-0CC3-00E6-F08BA12FC5B4}"/>
              </a:ext>
            </a:extLst>
          </p:cNvPr>
          <p:cNvSpPr/>
          <p:nvPr/>
        </p:nvSpPr>
        <p:spPr>
          <a:xfrm>
            <a:off x="9724711" y="2019987"/>
            <a:ext cx="1568499" cy="508388"/>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E0A7C8"/>
          </a:solidFill>
          <a:ln w="28575">
            <a:solidFill>
              <a:srgbClr val="B01F74"/>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Exclude </a:t>
            </a:r>
            <a:r>
              <a:rPr kumimoji="0" lang="en-GB" sz="1200" b="0" i="0" u="none" strike="noStrike" kern="1200" cap="none" spc="0" normalizeH="0" baseline="30000" noProof="0">
                <a:ln>
                  <a:noFill/>
                </a:ln>
                <a:solidFill>
                  <a:srgbClr val="000000"/>
                </a:solidFill>
                <a:effectLst/>
                <a:uLnTx/>
                <a:uFillTx/>
                <a:latin typeface="Arial"/>
                <a:ea typeface="+mn-ea"/>
                <a:cs typeface="+mn-cs"/>
              </a:rPr>
              <a:t>†</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0" name="Isosceles Triangle 79">
            <a:extLst>
              <a:ext uri="{FF2B5EF4-FFF2-40B4-BE49-F238E27FC236}">
                <a16:creationId xmlns:a16="http://schemas.microsoft.com/office/drawing/2014/main" id="{01F9DEE9-7921-5223-69B2-1FF3029FFF58}"/>
              </a:ext>
            </a:extLst>
          </p:cNvPr>
          <p:cNvSpPr/>
          <p:nvPr/>
        </p:nvSpPr>
        <p:spPr>
          <a:xfrm rot="6574320">
            <a:off x="8929599" y="1758053"/>
            <a:ext cx="237971" cy="173173"/>
          </a:xfrm>
          <a:prstGeom prst="triangle">
            <a:avLst/>
          </a:prstGeom>
          <a:solidFill>
            <a:srgbClr val="C0000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4" name="TextBox 22">
            <a:extLst>
              <a:ext uri="{FF2B5EF4-FFF2-40B4-BE49-F238E27FC236}">
                <a16:creationId xmlns:a16="http://schemas.microsoft.com/office/drawing/2014/main" id="{3B024AEF-395C-83F5-3A9F-614776688C4B}"/>
              </a:ext>
            </a:extLst>
          </p:cNvPr>
          <p:cNvSpPr txBox="1"/>
          <p:nvPr/>
        </p:nvSpPr>
        <p:spPr>
          <a:xfrm>
            <a:off x="8291043" y="1711269"/>
            <a:ext cx="576752" cy="283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a:t>
            </a:r>
          </a:p>
        </p:txBody>
      </p:sp>
      <p:sp>
        <p:nvSpPr>
          <p:cNvPr id="85" name="Isosceles Triangle 84">
            <a:extLst>
              <a:ext uri="{FF2B5EF4-FFF2-40B4-BE49-F238E27FC236}">
                <a16:creationId xmlns:a16="http://schemas.microsoft.com/office/drawing/2014/main" id="{2A5657C7-EE81-989F-74BD-379E45A77B62}"/>
              </a:ext>
            </a:extLst>
          </p:cNvPr>
          <p:cNvSpPr/>
          <p:nvPr/>
        </p:nvSpPr>
        <p:spPr>
          <a:xfrm rot="5400000">
            <a:off x="9006499" y="1172968"/>
            <a:ext cx="237971" cy="173173"/>
          </a:xfrm>
          <a:prstGeom prst="triangle">
            <a:avLst/>
          </a:prstGeom>
          <a:solidFill>
            <a:srgbClr val="009633"/>
          </a:solidFill>
          <a:ln>
            <a:solidFill>
              <a:srgbClr val="009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87" name="Shape">
            <a:extLst>
              <a:ext uri="{FF2B5EF4-FFF2-40B4-BE49-F238E27FC236}">
                <a16:creationId xmlns:a16="http://schemas.microsoft.com/office/drawing/2014/main" id="{354F79A4-1D41-20BD-9835-52130DDA3AE7}"/>
              </a:ext>
            </a:extLst>
          </p:cNvPr>
          <p:cNvSpPr/>
          <p:nvPr/>
        </p:nvSpPr>
        <p:spPr>
          <a:xfrm>
            <a:off x="9743017" y="1012035"/>
            <a:ext cx="1452469" cy="47163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D6AF"/>
          </a:solidFill>
          <a:ln w="28575">
            <a:solidFill>
              <a:srgbClr val="009633"/>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Include</a:t>
            </a:r>
          </a:p>
        </p:txBody>
      </p:sp>
      <p:sp>
        <p:nvSpPr>
          <p:cNvPr id="89" name="TextBox 22">
            <a:extLst>
              <a:ext uri="{FF2B5EF4-FFF2-40B4-BE49-F238E27FC236}">
                <a16:creationId xmlns:a16="http://schemas.microsoft.com/office/drawing/2014/main" id="{480809B1-E188-6086-C742-D68608BD8A97}"/>
              </a:ext>
            </a:extLst>
          </p:cNvPr>
          <p:cNvSpPr txBox="1"/>
          <p:nvPr/>
        </p:nvSpPr>
        <p:spPr>
          <a:xfrm>
            <a:off x="8341461" y="907458"/>
            <a:ext cx="61374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a:t>
            </a:r>
          </a:p>
        </p:txBody>
      </p:sp>
      <p:sp>
        <p:nvSpPr>
          <p:cNvPr id="93" name="Isosceles Triangle 92">
            <a:extLst>
              <a:ext uri="{FF2B5EF4-FFF2-40B4-BE49-F238E27FC236}">
                <a16:creationId xmlns:a16="http://schemas.microsoft.com/office/drawing/2014/main" id="{035A1056-FD91-2249-32B1-B32DF02155C9}"/>
              </a:ext>
            </a:extLst>
          </p:cNvPr>
          <p:cNvSpPr/>
          <p:nvPr/>
        </p:nvSpPr>
        <p:spPr>
          <a:xfrm rot="3317576">
            <a:off x="8854252" y="3901408"/>
            <a:ext cx="237971" cy="173173"/>
          </a:xfrm>
          <a:prstGeom prst="triangl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95" name="TextBox 22">
            <a:extLst>
              <a:ext uri="{FF2B5EF4-FFF2-40B4-BE49-F238E27FC236}">
                <a16:creationId xmlns:a16="http://schemas.microsoft.com/office/drawing/2014/main" id="{416F6AEB-95DB-246D-1EFB-EC379125F557}"/>
              </a:ext>
            </a:extLst>
          </p:cNvPr>
          <p:cNvSpPr txBox="1"/>
          <p:nvPr/>
        </p:nvSpPr>
        <p:spPr>
          <a:xfrm>
            <a:off x="8481325" y="4099322"/>
            <a:ext cx="613744"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Yes</a:t>
            </a:r>
          </a:p>
        </p:txBody>
      </p:sp>
      <p:sp>
        <p:nvSpPr>
          <p:cNvPr id="105" name="Shape">
            <a:extLst>
              <a:ext uri="{FF2B5EF4-FFF2-40B4-BE49-F238E27FC236}">
                <a16:creationId xmlns:a16="http://schemas.microsoft.com/office/drawing/2014/main" id="{651096E2-2058-7920-E244-B9F2570CD1B3}"/>
              </a:ext>
            </a:extLst>
          </p:cNvPr>
          <p:cNvSpPr/>
          <p:nvPr/>
        </p:nvSpPr>
        <p:spPr>
          <a:xfrm>
            <a:off x="9422543" y="2903453"/>
            <a:ext cx="1936256" cy="62570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E0A7C8"/>
          </a:solidFill>
          <a:ln w="28575">
            <a:solidFill>
              <a:srgbClr val="B01F74"/>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Exclude minority use preferences</a:t>
            </a:r>
            <a:r>
              <a:rPr kumimoji="0" lang="en-GB" sz="1200" b="0" i="0" u="none" strike="noStrike" kern="1200" cap="none" spc="0" normalizeH="0" baseline="30000" noProof="0">
                <a:ln>
                  <a:noFill/>
                </a:ln>
                <a:solidFill>
                  <a:srgbClr val="000000"/>
                </a:solidFill>
                <a:effectLst/>
                <a:uLnTx/>
                <a:uFillTx/>
                <a:latin typeface="Arial"/>
                <a:ea typeface="+mn-ea"/>
                <a:cs typeface="+mn-cs"/>
              </a:rPr>
              <a:t> †</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8" name="Isosceles Triangle 147">
            <a:extLst>
              <a:ext uri="{FF2B5EF4-FFF2-40B4-BE49-F238E27FC236}">
                <a16:creationId xmlns:a16="http://schemas.microsoft.com/office/drawing/2014/main" id="{DE7A26AF-A47B-3F47-DF66-AA8038A691FE}"/>
              </a:ext>
            </a:extLst>
          </p:cNvPr>
          <p:cNvSpPr/>
          <p:nvPr/>
        </p:nvSpPr>
        <p:spPr>
          <a:xfrm rot="5400000">
            <a:off x="9094652" y="4747209"/>
            <a:ext cx="237971" cy="173173"/>
          </a:xfrm>
          <a:prstGeom prst="triangle">
            <a:avLst/>
          </a:prstGeom>
          <a:solidFill>
            <a:srgbClr val="009633"/>
          </a:solidFill>
          <a:ln>
            <a:solidFill>
              <a:srgbClr val="009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52" name="TextBox 22">
            <a:extLst>
              <a:ext uri="{FF2B5EF4-FFF2-40B4-BE49-F238E27FC236}">
                <a16:creationId xmlns:a16="http://schemas.microsoft.com/office/drawing/2014/main" id="{7A8FEBC5-075D-B10A-2DC9-515432E78F7B}"/>
              </a:ext>
            </a:extLst>
          </p:cNvPr>
          <p:cNvSpPr txBox="1"/>
          <p:nvPr/>
        </p:nvSpPr>
        <p:spPr>
          <a:xfrm>
            <a:off x="8624892" y="4556519"/>
            <a:ext cx="576752" cy="28332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No</a:t>
            </a:r>
          </a:p>
        </p:txBody>
      </p:sp>
      <p:sp>
        <p:nvSpPr>
          <p:cNvPr id="166" name="Shape">
            <a:extLst>
              <a:ext uri="{FF2B5EF4-FFF2-40B4-BE49-F238E27FC236}">
                <a16:creationId xmlns:a16="http://schemas.microsoft.com/office/drawing/2014/main" id="{58011547-CE85-0609-694F-3268EB7BF970}"/>
              </a:ext>
            </a:extLst>
          </p:cNvPr>
          <p:cNvSpPr/>
          <p:nvPr/>
        </p:nvSpPr>
        <p:spPr>
          <a:xfrm>
            <a:off x="9748713" y="4602676"/>
            <a:ext cx="1452469" cy="471637"/>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D6AF"/>
          </a:solidFill>
          <a:ln w="28575">
            <a:solidFill>
              <a:srgbClr val="009633"/>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Include all preferences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69" name="Right Brace 168">
            <a:extLst>
              <a:ext uri="{FF2B5EF4-FFF2-40B4-BE49-F238E27FC236}">
                <a16:creationId xmlns:a16="http://schemas.microsoft.com/office/drawing/2014/main" id="{6D87BA29-F91E-C3E8-AF10-21EA1399A2D3}"/>
              </a:ext>
            </a:extLst>
          </p:cNvPr>
          <p:cNvSpPr/>
          <p:nvPr/>
        </p:nvSpPr>
        <p:spPr bwMode="auto">
          <a:xfrm>
            <a:off x="11522111" y="1022080"/>
            <a:ext cx="294387" cy="4209628"/>
          </a:xfrm>
          <a:prstGeom prst="rightBrace">
            <a:avLst/>
          </a:prstGeom>
          <a:noFill/>
          <a:ln w="38100" cap="flat" cmpd="sng" algn="ctr">
            <a:solidFill>
              <a:schemeClr val="bg2"/>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cxnSp>
        <p:nvCxnSpPr>
          <p:cNvPr id="171" name="Connector: Elbow 170">
            <a:extLst>
              <a:ext uri="{FF2B5EF4-FFF2-40B4-BE49-F238E27FC236}">
                <a16:creationId xmlns:a16="http://schemas.microsoft.com/office/drawing/2014/main" id="{8FDEB7F0-9B1D-DD55-DF0C-C84776E7723E}"/>
              </a:ext>
            </a:extLst>
          </p:cNvPr>
          <p:cNvCxnSpPr>
            <a:cxnSpLocks/>
            <a:endCxn id="175" idx="0"/>
          </p:cNvCxnSpPr>
          <p:nvPr/>
        </p:nvCxnSpPr>
        <p:spPr bwMode="auto">
          <a:xfrm rot="10800000" flipV="1">
            <a:off x="6214230" y="3126892"/>
            <a:ext cx="5688997" cy="2563952"/>
          </a:xfrm>
          <a:prstGeom prst="bentConnector3">
            <a:avLst>
              <a:gd name="adj1" fmla="val -1142"/>
            </a:avLst>
          </a:prstGeom>
          <a:noFill/>
          <a:ln w="38100" cap="flat" cmpd="sng" algn="ctr">
            <a:solidFill>
              <a:schemeClr val="bg2"/>
            </a:solidFill>
            <a:prstDash val="solid"/>
            <a:round/>
            <a:headEnd type="none" w="med" len="med"/>
            <a:tailEnd type="none" w="med" len="med"/>
          </a:ln>
          <a:effectLst/>
        </p:spPr>
      </p:cxnSp>
      <p:sp>
        <p:nvSpPr>
          <p:cNvPr id="175" name="Shape">
            <a:extLst>
              <a:ext uri="{FF2B5EF4-FFF2-40B4-BE49-F238E27FC236}">
                <a16:creationId xmlns:a16="http://schemas.microsoft.com/office/drawing/2014/main" id="{C2161FF8-EC5C-1D1C-BE46-9EC2F1207FFE}"/>
              </a:ext>
            </a:extLst>
          </p:cNvPr>
          <p:cNvSpPr/>
          <p:nvPr/>
        </p:nvSpPr>
        <p:spPr>
          <a:xfrm>
            <a:off x="5213479" y="5402844"/>
            <a:ext cx="2001500" cy="576000"/>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chemeClr val="bg2">
              <a:lumMod val="60000"/>
              <a:lumOff val="40000"/>
            </a:schemeClr>
          </a:solidFill>
          <a:ln w="19050">
            <a:solidFill>
              <a:schemeClr val="bg2"/>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Conduct periodic tray reviews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94" name="Isosceles Triangle 193">
            <a:extLst>
              <a:ext uri="{FF2B5EF4-FFF2-40B4-BE49-F238E27FC236}">
                <a16:creationId xmlns:a16="http://schemas.microsoft.com/office/drawing/2014/main" id="{9974FAEC-69CF-1430-7402-6EEBBFB0284C}"/>
              </a:ext>
            </a:extLst>
          </p:cNvPr>
          <p:cNvSpPr/>
          <p:nvPr/>
        </p:nvSpPr>
        <p:spPr>
          <a:xfrm rot="16200000">
            <a:off x="9249559" y="5616246"/>
            <a:ext cx="237971" cy="17317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95" name="Isosceles Triangle 194">
            <a:extLst>
              <a:ext uri="{FF2B5EF4-FFF2-40B4-BE49-F238E27FC236}">
                <a16:creationId xmlns:a16="http://schemas.microsoft.com/office/drawing/2014/main" id="{1B5E9147-E087-8A48-EC06-67685259A232}"/>
              </a:ext>
            </a:extLst>
          </p:cNvPr>
          <p:cNvSpPr/>
          <p:nvPr/>
        </p:nvSpPr>
        <p:spPr>
          <a:xfrm rot="16200000">
            <a:off x="3284431" y="5632616"/>
            <a:ext cx="237971" cy="173173"/>
          </a:xfrm>
          <a:prstGeom prst="triangl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Isosceles Triangle 4">
            <a:extLst>
              <a:ext uri="{FF2B5EF4-FFF2-40B4-BE49-F238E27FC236}">
                <a16:creationId xmlns:a16="http://schemas.microsoft.com/office/drawing/2014/main" id="{509C1D5D-5797-99EF-033A-EBBF4B75CC94}"/>
              </a:ext>
            </a:extLst>
          </p:cNvPr>
          <p:cNvSpPr/>
          <p:nvPr/>
        </p:nvSpPr>
        <p:spPr>
          <a:xfrm rot="3900000">
            <a:off x="9016237" y="4171825"/>
            <a:ext cx="237971" cy="173173"/>
          </a:xfrm>
          <a:prstGeom prst="triangle">
            <a:avLst/>
          </a:prstGeom>
          <a:solidFill>
            <a:srgbClr val="009633"/>
          </a:solidFill>
          <a:ln>
            <a:solidFill>
              <a:srgbClr val="009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Shape">
            <a:extLst>
              <a:ext uri="{FF2B5EF4-FFF2-40B4-BE49-F238E27FC236}">
                <a16:creationId xmlns:a16="http://schemas.microsoft.com/office/drawing/2014/main" id="{8277E9E4-E60E-5478-306F-BB386C0F5631}"/>
              </a:ext>
            </a:extLst>
          </p:cNvPr>
          <p:cNvSpPr/>
          <p:nvPr/>
        </p:nvSpPr>
        <p:spPr>
          <a:xfrm>
            <a:off x="9660789" y="3772291"/>
            <a:ext cx="1632421" cy="510714"/>
          </a:xfrm>
          <a:custGeom>
            <a:avLst/>
            <a:gdLst/>
            <a:ahLst/>
            <a:cxnLst>
              <a:cxn ang="0">
                <a:pos x="wd2" y="hd2"/>
              </a:cxn>
              <a:cxn ang="5400000">
                <a:pos x="wd2" y="hd2"/>
              </a:cxn>
              <a:cxn ang="10800000">
                <a:pos x="wd2" y="hd2"/>
              </a:cxn>
              <a:cxn ang="16200000">
                <a:pos x="wd2" y="hd2"/>
              </a:cxn>
            </a:cxnLst>
            <a:rect l="0" t="0" r="r" b="b"/>
            <a:pathLst>
              <a:path w="21600" h="21600" extrusionOk="0">
                <a:moveTo>
                  <a:pt x="2836" y="0"/>
                </a:moveTo>
                <a:lnTo>
                  <a:pt x="18764" y="0"/>
                </a:lnTo>
                <a:cubicBezTo>
                  <a:pt x="20329" y="0"/>
                  <a:pt x="21600" y="4839"/>
                  <a:pt x="21600" y="10800"/>
                </a:cubicBezTo>
                <a:lnTo>
                  <a:pt x="21600" y="10800"/>
                </a:lnTo>
                <a:cubicBezTo>
                  <a:pt x="21600" y="16761"/>
                  <a:pt x="20329" y="21600"/>
                  <a:pt x="18764" y="21600"/>
                </a:cubicBezTo>
                <a:lnTo>
                  <a:pt x="2836" y="21600"/>
                </a:lnTo>
                <a:cubicBezTo>
                  <a:pt x="1271" y="21600"/>
                  <a:pt x="0" y="16761"/>
                  <a:pt x="0" y="10800"/>
                </a:cubicBezTo>
                <a:lnTo>
                  <a:pt x="0" y="10800"/>
                </a:lnTo>
                <a:cubicBezTo>
                  <a:pt x="0" y="4839"/>
                  <a:pt x="1271" y="0"/>
                  <a:pt x="2836" y="0"/>
                </a:cubicBezTo>
                <a:close/>
              </a:path>
            </a:pathLst>
          </a:custGeom>
          <a:solidFill>
            <a:srgbClr val="98D6AF"/>
          </a:solidFill>
          <a:ln w="28575">
            <a:solidFill>
              <a:srgbClr val="009633"/>
            </a:solidFill>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Arial"/>
              </a:rPr>
              <a:t>Include majority use preferences</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4" name="Text Placeholder 9">
            <a:extLst>
              <a:ext uri="{FF2B5EF4-FFF2-40B4-BE49-F238E27FC236}">
                <a16:creationId xmlns:a16="http://schemas.microsoft.com/office/drawing/2014/main" id="{F661AED6-A1BC-8044-938C-D0A0F76D3354}"/>
              </a:ext>
            </a:extLst>
          </p:cNvPr>
          <p:cNvSpPr>
            <a:spLocks noGrp="1"/>
          </p:cNvSpPr>
          <p:nvPr>
            <p:ph type="body" sz="quarter" idx="12"/>
          </p:nvPr>
        </p:nvSpPr>
        <p:spPr>
          <a:xfrm>
            <a:off x="326003" y="608602"/>
            <a:ext cx="10232648" cy="437031"/>
          </a:xfrm>
        </p:spPr>
        <p:txBody>
          <a:bodyPr/>
          <a:lstStyle/>
          <a:p>
            <a:pPr>
              <a:spcBef>
                <a:spcPts val="0"/>
              </a:spcBef>
              <a:spcAft>
                <a:spcPts val="0"/>
              </a:spcAft>
            </a:pPr>
            <a:r>
              <a:rPr lang="en-US" noProof="1">
                <a:solidFill>
                  <a:schemeClr val="tx1">
                    <a:lumMod val="65000"/>
                    <a:lumOff val="35000"/>
                  </a:schemeClr>
                </a:solidFill>
                <a:ea typeface="+mj-lt"/>
                <a:cs typeface="+mj-lt"/>
              </a:rPr>
              <a:t>A ‘Hackathon’ brings together key representatives, to collectively discuss and agree a change (‘Hack’) through a group discussion.</a:t>
            </a:r>
            <a:endParaRPr lang="en-GB">
              <a:solidFill>
                <a:schemeClr val="tx1">
                  <a:lumMod val="65000"/>
                  <a:lumOff val="35000"/>
                </a:schemeClr>
              </a:solidFill>
              <a:ea typeface="+mj-lt"/>
              <a:cs typeface="+mj-lt"/>
            </a:endParaRPr>
          </a:p>
        </p:txBody>
      </p:sp>
    </p:spTree>
    <p:extLst>
      <p:ext uri="{BB962C8B-B14F-4D97-AF65-F5344CB8AC3E}">
        <p14:creationId xmlns:p14="http://schemas.microsoft.com/office/powerpoint/2010/main" val="1745855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A2EAC-9ED4-001E-A329-32E47CB97B58}"/>
              </a:ext>
            </a:extLst>
          </p:cNvPr>
          <p:cNvSpPr>
            <a:spLocks noGrp="1"/>
          </p:cNvSpPr>
          <p:nvPr>
            <p:ph type="title"/>
          </p:nvPr>
        </p:nvSpPr>
        <p:spPr>
          <a:xfrm>
            <a:off x="471341" y="358218"/>
            <a:ext cx="6985261" cy="6212264"/>
          </a:xfrm>
        </p:spPr>
        <p:txBody>
          <a:bodyPr>
            <a:normAutofit fontScale="90000"/>
          </a:bodyPr>
          <a:lstStyle/>
          <a:p>
            <a:pPr algn="l"/>
            <a:r>
              <a:rPr lang="en-GB" sz="2800" dirty="0">
                <a:solidFill>
                  <a:srgbClr val="FFFFFF"/>
                </a:solidFill>
                <a:latin typeface="MuseoSansRounded-900"/>
              </a:rPr>
              <a:t>Laura Boland. Head of Programmes, Health Innovation North West Coast </a:t>
            </a:r>
            <a:br>
              <a:rPr lang="en-GB" sz="2800" dirty="0">
                <a:solidFill>
                  <a:srgbClr val="FFFFFF"/>
                </a:solidFill>
                <a:latin typeface="MuseoSansRounded-900"/>
              </a:rPr>
            </a:br>
            <a:br>
              <a:rPr lang="en-GB" sz="2800" dirty="0">
                <a:solidFill>
                  <a:srgbClr val="FFFFFF"/>
                </a:solidFill>
                <a:latin typeface="MuseoSansRounded-900"/>
              </a:rPr>
            </a:br>
            <a:br>
              <a:rPr lang="en-GB" sz="2800" dirty="0">
                <a:solidFill>
                  <a:srgbClr val="FFFFFF"/>
                </a:solidFill>
                <a:latin typeface="MuseoSansRounded-900"/>
              </a:rPr>
            </a:br>
            <a:r>
              <a:rPr lang="en-GB" sz="2800" dirty="0">
                <a:solidFill>
                  <a:srgbClr val="FFFFFF"/>
                </a:solidFill>
                <a:latin typeface="MuseoSansRounded-900"/>
              </a:rPr>
              <a:t>S</a:t>
            </a:r>
            <a:r>
              <a:rPr lang="en-GB" sz="2800" b="0" i="0" u="none" strike="noStrike" baseline="0" dirty="0">
                <a:solidFill>
                  <a:srgbClr val="FFFFFF"/>
                </a:solidFill>
                <a:latin typeface="MuseoSansRounded-900"/>
              </a:rPr>
              <a:t>URGICAL INSTRUMENT</a:t>
            </a:r>
            <a:br>
              <a:rPr lang="en-GB" sz="2800" b="0" i="0" u="none" strike="noStrike" baseline="0" dirty="0">
                <a:solidFill>
                  <a:srgbClr val="FFFFFF"/>
                </a:solidFill>
                <a:latin typeface="MuseoSansRounded-900"/>
              </a:rPr>
            </a:br>
            <a:r>
              <a:rPr lang="en-GB" sz="2800" b="0" i="0" u="none" strike="noStrike" baseline="0" dirty="0">
                <a:solidFill>
                  <a:srgbClr val="FFFFFF"/>
                </a:solidFill>
                <a:latin typeface="MuseoSansRounded-900"/>
              </a:rPr>
              <a:t>SET RATIONALISATION:</a:t>
            </a:r>
            <a:br>
              <a:rPr lang="en-GB" sz="2800" b="0" i="0" u="none" strike="noStrike" baseline="0" dirty="0">
                <a:solidFill>
                  <a:srgbClr val="FFFFFF"/>
                </a:solidFill>
                <a:latin typeface="MuseoSansRounded-900"/>
              </a:rPr>
            </a:br>
            <a:r>
              <a:rPr lang="en-GB" sz="2800" b="0" i="0" u="none" strike="noStrike" baseline="0" dirty="0">
                <a:solidFill>
                  <a:srgbClr val="FFFFFF"/>
                </a:solidFill>
                <a:latin typeface="MuseoSansRounded-900"/>
              </a:rPr>
              <a:t>UNDERSTANDING THE BENEFITS</a:t>
            </a:r>
            <a:br>
              <a:rPr lang="en-GB" sz="2800" b="0" i="0" u="none" strike="noStrike" baseline="0" dirty="0">
                <a:solidFill>
                  <a:srgbClr val="FFFFFF"/>
                </a:solidFill>
                <a:latin typeface="MuseoSansRounded-900"/>
              </a:rPr>
            </a:br>
            <a:r>
              <a:rPr lang="en-GB" sz="2800" b="0" i="0" u="none" strike="noStrike" baseline="0" dirty="0">
                <a:solidFill>
                  <a:srgbClr val="FFFFFF"/>
                </a:solidFill>
                <a:latin typeface="MuseoSansRounded-900"/>
              </a:rPr>
              <a:t>AND REPLICATING THE PROCESS</a:t>
            </a: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br>
              <a:rPr lang="en-GB" sz="2400" b="0" i="0" u="none" strike="noStrike" baseline="0" dirty="0">
                <a:solidFill>
                  <a:srgbClr val="FFFFFF"/>
                </a:solidFill>
                <a:latin typeface="MuseoSansRounded-900"/>
              </a:rPr>
            </a:br>
            <a:r>
              <a:rPr lang="en-GB" sz="2400" b="0" i="0" u="none" strike="noStrike" baseline="0" dirty="0">
                <a:solidFill>
                  <a:srgbClr val="FFFFFF"/>
                </a:solidFill>
                <a:latin typeface="MuseoSansRounded-900"/>
              </a:rPr>
              <a:t>A H</a:t>
            </a:r>
            <a:r>
              <a:rPr lang="en-GB" sz="2400" dirty="0">
                <a:solidFill>
                  <a:srgbClr val="FFFFFF"/>
                </a:solidFill>
                <a:latin typeface="MuseoSansRounded-900"/>
              </a:rPr>
              <a:t>EALTH </a:t>
            </a:r>
            <a:r>
              <a:rPr lang="en-GB" sz="2400" b="0" i="0" u="none" strike="noStrike" baseline="0" dirty="0">
                <a:solidFill>
                  <a:srgbClr val="FFFFFF"/>
                </a:solidFill>
                <a:latin typeface="MuseoSansRounded-900"/>
              </a:rPr>
              <a:t>INNOVATION NWC (formally the INNOVATION AGENCY) REPORT </a:t>
            </a:r>
            <a:br>
              <a:rPr lang="en-GB" sz="2400" b="0" i="0" u="none" strike="noStrike" baseline="0" dirty="0">
                <a:solidFill>
                  <a:srgbClr val="FFFFFF"/>
                </a:solidFill>
                <a:latin typeface="MuseoSansRounded-900"/>
              </a:rPr>
            </a:br>
            <a:r>
              <a:rPr lang="en-GB" sz="2400" b="0" i="0" u="none" strike="noStrike" baseline="0" dirty="0">
                <a:solidFill>
                  <a:srgbClr val="FFFFFF"/>
                </a:solidFill>
                <a:latin typeface="MuseoSansRounded-900"/>
              </a:rPr>
              <a:t>FOR THE </a:t>
            </a:r>
            <a:r>
              <a:rPr lang="en-GB" sz="2400" dirty="0">
                <a:solidFill>
                  <a:srgbClr val="FFFFFF"/>
                </a:solidFill>
                <a:latin typeface="MuseoSansRounded-900"/>
              </a:rPr>
              <a:t>NHSE </a:t>
            </a:r>
            <a:r>
              <a:rPr lang="en-GB" sz="2400" b="0" i="0" u="none" strike="noStrike" baseline="0" dirty="0">
                <a:solidFill>
                  <a:srgbClr val="FFFFFF"/>
                </a:solidFill>
                <a:latin typeface="MuseoSansRounded-900"/>
              </a:rPr>
              <a:t>SUSTAINABLE PROCUREMENT TEAM </a:t>
            </a:r>
            <a:endParaRPr lang="en-GB" sz="2400" dirty="0"/>
          </a:p>
        </p:txBody>
      </p:sp>
    </p:spTree>
    <p:extLst>
      <p:ext uri="{BB962C8B-B14F-4D97-AF65-F5344CB8AC3E}">
        <p14:creationId xmlns:p14="http://schemas.microsoft.com/office/powerpoint/2010/main" val="5334199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a:xfrm>
            <a:off x="4092557" y="165665"/>
            <a:ext cx="10515600" cy="1325563"/>
          </a:xfrm>
        </p:spPr>
        <p:txBody>
          <a:bodyPr vert="horz" lIns="91440" tIns="45720" rIns="91440" bIns="45720" rtlCol="0" anchor="ctr">
            <a:normAutofit/>
          </a:bodyPr>
          <a:lstStyle/>
          <a:p>
            <a:r>
              <a:rPr lang="en-GB" sz="3600">
                <a:solidFill>
                  <a:schemeClr val="accent1"/>
                </a:solidFill>
                <a:latin typeface="+mn-lt"/>
                <a:ea typeface="+mn-ea"/>
                <a:cs typeface="+mn-cs"/>
              </a:rPr>
              <a:t>The Findings</a:t>
            </a:r>
            <a:br>
              <a:rPr lang="en-GB" sz="4000">
                <a:solidFill>
                  <a:srgbClr val="5B6670"/>
                </a:solidFill>
                <a:latin typeface="+mn-lt"/>
                <a:ea typeface="+mn-ea"/>
                <a:cs typeface="+mn-cs"/>
              </a:rPr>
            </a:br>
            <a:endParaRPr lang="en-GB" sz="4000">
              <a:solidFill>
                <a:srgbClr val="5B6670"/>
              </a:solidFill>
              <a:latin typeface="+mn-lt"/>
              <a:ea typeface="+mn-ea"/>
              <a:cs typeface="+mn-cs"/>
            </a:endParaRPr>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idx="1"/>
          </p:nvPr>
        </p:nvSpPr>
        <p:spPr/>
        <p:txBody>
          <a:bodyPr>
            <a:normAutofit/>
          </a:bodyPr>
          <a:lstStyle/>
          <a:p>
            <a:pPr marL="457200" lvl="1" indent="0">
              <a:lnSpc>
                <a:spcPct val="120000"/>
              </a:lnSpc>
              <a:buNone/>
            </a:pPr>
            <a:endParaRPr lang="en-GB" sz="1900">
              <a:solidFill>
                <a:srgbClr val="5B667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a:p>
        </p:txBody>
      </p:sp>
      <p:sp>
        <p:nvSpPr>
          <p:cNvPr id="5" name="TextBox 4">
            <a:extLst>
              <a:ext uri="{FF2B5EF4-FFF2-40B4-BE49-F238E27FC236}">
                <a16:creationId xmlns:a16="http://schemas.microsoft.com/office/drawing/2014/main" id="{2424CBC3-F2F6-DEB5-9AFA-6C1983B0FA3C}"/>
              </a:ext>
            </a:extLst>
          </p:cNvPr>
          <p:cNvSpPr txBox="1"/>
          <p:nvPr/>
        </p:nvSpPr>
        <p:spPr>
          <a:xfrm>
            <a:off x="277798" y="1280294"/>
            <a:ext cx="11405251" cy="5940088"/>
          </a:xfrm>
          <a:prstGeom prst="rect">
            <a:avLst/>
          </a:prstGeom>
          <a:noFill/>
          <a:ln>
            <a:noFill/>
            <a:prstDash val="solid"/>
          </a:ln>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MuseoSans-700"/>
                <a:ea typeface="+mn-ea"/>
                <a:cs typeface="+mn-cs"/>
              </a:rPr>
              <a:t>	</a:t>
            </a:r>
          </a:p>
          <a:p>
            <a:pPr marL="542925" marR="0" lvl="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MuseoSans-700"/>
                <a:ea typeface="+mn-ea"/>
                <a:cs typeface="+mn-cs"/>
              </a:rPr>
              <a:t>“</a:t>
            </a:r>
            <a:r>
              <a:rPr kumimoji="0" lang="en-GB" sz="2000" b="1" i="0" u="none" strike="noStrike" kern="1200" cap="none" spc="0" normalizeH="0" baseline="0" noProof="0">
                <a:ln>
                  <a:noFill/>
                </a:ln>
                <a:solidFill>
                  <a:srgbClr val="034A90"/>
                </a:solidFill>
                <a:effectLst/>
                <a:uLnTx/>
                <a:uFillTx/>
                <a:latin typeface="MuseoSans-700"/>
                <a:ea typeface="+mn-ea"/>
                <a:cs typeface="+mn-cs"/>
              </a:rPr>
              <a:t>Rule of thumb 1</a:t>
            </a:r>
            <a:r>
              <a:rPr kumimoji="0" lang="en-GB" sz="2000" b="0" i="0" u="none" strike="noStrike" kern="1200" cap="none" spc="0" normalizeH="0" baseline="0" noProof="0">
                <a:ln>
                  <a:noFill/>
                </a:ln>
                <a:solidFill>
                  <a:srgbClr val="034A90"/>
                </a:solidFill>
                <a:effectLst/>
                <a:uLnTx/>
                <a:uFillTx/>
                <a:latin typeface="MuseoSans-700"/>
                <a:ea typeface="+mn-ea"/>
                <a:cs typeface="+mn-cs"/>
              </a:rPr>
              <a:t>: </a:t>
            </a:r>
            <a:r>
              <a:rPr kumimoji="0" lang="en-GB" sz="2000" b="0" i="0" u="none" strike="noStrike" kern="1200" cap="none" spc="0" normalizeH="0" baseline="0" noProof="0">
                <a:ln>
                  <a:noFill/>
                </a:ln>
                <a:solidFill>
                  <a:srgbClr val="000000"/>
                </a:solidFill>
                <a:effectLst/>
                <a:uLnTx/>
                <a:uFillTx/>
                <a:latin typeface="MuseoSans-700"/>
                <a:ea typeface="+mn-ea"/>
                <a:cs typeface="+mn-cs"/>
              </a:rPr>
              <a:t>moving an instrument set down a tray banding by one yields approximately 15% reduction in costs and more optimally grouping instruments into fewer sets may yield even higher savings”</a:t>
            </a:r>
          </a:p>
          <a:p>
            <a:pPr marL="542925" marR="0" lvl="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700"/>
              <a:ea typeface="+mn-ea"/>
              <a:cs typeface="+mn-cs"/>
            </a:endParaRPr>
          </a:p>
          <a:p>
            <a:pPr marL="542925" marR="0" lvl="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MuseoSans-700"/>
                <a:ea typeface="+mn-ea"/>
                <a:cs typeface="+mn-cs"/>
              </a:rPr>
              <a:t>“</a:t>
            </a:r>
            <a:r>
              <a:rPr kumimoji="0" lang="en-GB" sz="2000" b="1" i="0" u="none" strike="noStrike" kern="1200" cap="none" spc="0" normalizeH="0" baseline="0" noProof="0">
                <a:ln>
                  <a:noFill/>
                </a:ln>
                <a:solidFill>
                  <a:srgbClr val="034A90"/>
                </a:solidFill>
                <a:effectLst/>
                <a:uLnTx/>
                <a:uFillTx/>
                <a:latin typeface="MuseoSans-700"/>
                <a:ea typeface="+mn-ea"/>
                <a:cs typeface="+mn-cs"/>
              </a:rPr>
              <a:t>Rule of thumb 2: </a:t>
            </a:r>
            <a:r>
              <a:rPr kumimoji="0" lang="en-GB" sz="2000" b="0" i="0" u="none" strike="noStrike" kern="1200" cap="none" spc="0" normalizeH="0" baseline="0" noProof="0">
                <a:ln>
                  <a:noFill/>
                </a:ln>
                <a:solidFill>
                  <a:srgbClr val="000000"/>
                </a:solidFill>
                <a:effectLst/>
                <a:uLnTx/>
                <a:uFillTx/>
                <a:latin typeface="MuseoSans-700"/>
                <a:ea typeface="+mn-ea"/>
                <a:cs typeface="+mn-cs"/>
              </a:rPr>
              <a:t>reducing a surgical set by a standard sized tray yields approximately 1.5kg of CO2e per</a:t>
            </a:r>
            <a:r>
              <a:rPr lang="en-GB" sz="2000">
                <a:solidFill>
                  <a:srgbClr val="000000"/>
                </a:solidFill>
                <a:latin typeface="MuseoSans-700"/>
              </a:rPr>
              <a:t> </a:t>
            </a:r>
            <a:r>
              <a:rPr kumimoji="0" lang="en-GB" sz="2000" b="0" i="0" u="none" strike="noStrike" kern="1200" cap="none" spc="0" normalizeH="0" baseline="0" noProof="0">
                <a:ln>
                  <a:noFill/>
                </a:ln>
                <a:solidFill>
                  <a:srgbClr val="000000"/>
                </a:solidFill>
                <a:effectLst/>
                <a:uLnTx/>
                <a:uFillTx/>
                <a:latin typeface="MuseoSans-700"/>
                <a:ea typeface="+mn-ea"/>
                <a:cs typeface="+mn-cs"/>
              </a:rPr>
              <a:t>set decontamination”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7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a:ea typeface="+mn-ea"/>
              <a:cs typeface="+mn-cs"/>
            </a:endParaRPr>
          </a:p>
        </p:txBody>
      </p:sp>
      <p:sp>
        <p:nvSpPr>
          <p:cNvPr id="4" name="TextBox 3">
            <a:extLst>
              <a:ext uri="{FF2B5EF4-FFF2-40B4-BE49-F238E27FC236}">
                <a16:creationId xmlns:a16="http://schemas.microsoft.com/office/drawing/2014/main" id="{C8BC3B6C-0AED-8165-A8FD-584BBD011A57}"/>
              </a:ext>
            </a:extLst>
          </p:cNvPr>
          <p:cNvSpPr txBox="1"/>
          <p:nvPr/>
        </p:nvSpPr>
        <p:spPr>
          <a:xfrm>
            <a:off x="1282540" y="1096183"/>
            <a:ext cx="4516225"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MuseoSans-300"/>
                <a:ea typeface="+mn-ea"/>
                <a:cs typeface="+mn-cs"/>
              </a:rPr>
              <a:t>The benefits of tray rationalisation are; </a:t>
            </a:r>
            <a:r>
              <a:rPr kumimoji="0" lang="en-GB" sz="2000" b="1" i="0" u="none" strike="noStrike" kern="1200" cap="none" spc="0" normalizeH="0" baseline="0" noProof="0">
                <a:ln>
                  <a:noFill/>
                </a:ln>
                <a:solidFill>
                  <a:srgbClr val="000000"/>
                </a:solidFill>
                <a:effectLst/>
                <a:uLnTx/>
                <a:uFillTx/>
                <a:latin typeface="MuseoSans-300"/>
                <a:ea typeface="+mn-ea"/>
                <a:cs typeface="+mn-cs"/>
              </a:rPr>
              <a:t>cost savings, carbon reduction, time saved </a:t>
            </a:r>
            <a:r>
              <a:rPr kumimoji="0" lang="en-GB" sz="2000" b="0" i="0" u="none" strike="noStrike" kern="1200" cap="none" spc="0" normalizeH="0" baseline="0" noProof="0">
                <a:ln>
                  <a:noFill/>
                </a:ln>
                <a:solidFill>
                  <a:srgbClr val="000000"/>
                </a:solidFill>
                <a:effectLst/>
                <a:uLnTx/>
                <a:uFillTx/>
                <a:latin typeface="MuseoSans-300"/>
                <a:ea typeface="+mn-ea"/>
                <a:cs typeface="+mn-cs"/>
              </a:rPr>
              <a:t>during preparing for surgery and the </a:t>
            </a:r>
            <a:r>
              <a:rPr kumimoji="0" lang="en-GB" sz="2000" b="1" i="0" u="none" strike="noStrike" kern="1200" cap="none" spc="0" normalizeH="0" baseline="0" noProof="0">
                <a:ln>
                  <a:noFill/>
                </a:ln>
                <a:solidFill>
                  <a:srgbClr val="000000"/>
                </a:solidFill>
                <a:effectLst/>
                <a:uLnTx/>
                <a:uFillTx/>
                <a:latin typeface="MuseoSans-300"/>
                <a:ea typeface="+mn-ea"/>
                <a:cs typeface="+mn-cs"/>
              </a:rPr>
              <a:t>satisfaction</a:t>
            </a:r>
            <a:r>
              <a:rPr kumimoji="0" lang="en-GB" sz="2000" b="0" i="0" u="none" strike="noStrike" kern="1200" cap="none" spc="0" normalizeH="0" baseline="0" noProof="0">
                <a:ln>
                  <a:noFill/>
                </a:ln>
                <a:solidFill>
                  <a:srgbClr val="000000"/>
                </a:solidFill>
                <a:effectLst/>
                <a:uLnTx/>
                <a:uFillTx/>
                <a:latin typeface="MuseoSans-300"/>
                <a:ea typeface="+mn-ea"/>
                <a:cs typeface="+mn-cs"/>
              </a:rPr>
              <a:t> of the clinical teams delivering a sustainable future. </a:t>
            </a:r>
          </a:p>
        </p:txBody>
      </p:sp>
      <p:sp>
        <p:nvSpPr>
          <p:cNvPr id="6" name="TextBox 5">
            <a:extLst>
              <a:ext uri="{FF2B5EF4-FFF2-40B4-BE49-F238E27FC236}">
                <a16:creationId xmlns:a16="http://schemas.microsoft.com/office/drawing/2014/main" id="{B4B3071C-04FC-E7DA-1A7B-03B605722F6E}"/>
              </a:ext>
            </a:extLst>
          </p:cNvPr>
          <p:cNvSpPr txBox="1"/>
          <p:nvPr/>
        </p:nvSpPr>
        <p:spPr>
          <a:xfrm>
            <a:off x="6921235" y="1029077"/>
            <a:ext cx="4845377" cy="16312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a:ln>
                  <a:noFill/>
                </a:ln>
                <a:solidFill>
                  <a:srgbClr val="000000"/>
                </a:solidFill>
                <a:effectLst/>
                <a:uLnTx/>
                <a:uFillTx/>
                <a:latin typeface="MuseoSans-300"/>
                <a:ea typeface="+mn-ea"/>
                <a:cs typeface="+mn-cs"/>
              </a:rPr>
              <a:t>The financial savings were calculated using local sterilisation procurement frameworks which provides a methodology to calculate the cost savings based on incremental cost increases per instrument band</a:t>
            </a:r>
            <a:endParaRPr kumimoji="0" lang="en-GB" sz="2000" b="0" i="0" u="none" strike="noStrike" kern="1200" cap="none" spc="0" normalizeH="0" baseline="0" noProof="0">
              <a:ln>
                <a:noFill/>
              </a:ln>
              <a:solidFill>
                <a:srgbClr val="000000"/>
              </a:solidFill>
              <a:effectLst/>
              <a:uLnTx/>
              <a:uFillTx/>
              <a:latin typeface="Arial"/>
              <a:ea typeface="+mn-ea"/>
              <a:cs typeface="+mn-cs"/>
            </a:endParaRPr>
          </a:p>
        </p:txBody>
      </p:sp>
      <p:pic>
        <p:nvPicPr>
          <p:cNvPr id="16" name="Graphic 15" descr="Sustainability with solid fill">
            <a:extLst>
              <a:ext uri="{FF2B5EF4-FFF2-40B4-BE49-F238E27FC236}">
                <a16:creationId xmlns:a16="http://schemas.microsoft.com/office/drawing/2014/main" id="{AA002196-77D4-228F-9CBB-2A1E94508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2636" y="1229360"/>
            <a:ext cx="742656" cy="742656"/>
          </a:xfrm>
          <a:prstGeom prst="rect">
            <a:avLst/>
          </a:prstGeom>
        </p:spPr>
      </p:pic>
      <p:pic>
        <p:nvPicPr>
          <p:cNvPr id="18" name="Graphic 17" descr="Pound with solid fill">
            <a:extLst>
              <a:ext uri="{FF2B5EF4-FFF2-40B4-BE49-F238E27FC236}">
                <a16:creationId xmlns:a16="http://schemas.microsoft.com/office/drawing/2014/main" id="{F513818B-1057-35F3-B17A-70025877F1C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211577" y="1229946"/>
            <a:ext cx="716463" cy="716463"/>
          </a:xfrm>
          <a:prstGeom prst="rect">
            <a:avLst/>
          </a:prstGeom>
        </p:spPr>
      </p:pic>
    </p:spTree>
    <p:extLst>
      <p:ext uri="{BB962C8B-B14F-4D97-AF65-F5344CB8AC3E}">
        <p14:creationId xmlns:p14="http://schemas.microsoft.com/office/powerpoint/2010/main" val="5924770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p:txBody>
          <a:bodyPr vert="horz" lIns="91440" tIns="45720" rIns="91440" bIns="45720" rtlCol="0" anchor="ctr">
            <a:normAutofit/>
          </a:bodyPr>
          <a:lstStyle/>
          <a:p>
            <a:r>
              <a:rPr lang="en-GB" sz="4000">
                <a:solidFill>
                  <a:schemeClr val="accent1"/>
                </a:solidFill>
                <a:latin typeface="+mn-lt"/>
                <a:ea typeface="+mn-ea"/>
                <a:cs typeface="+mn-cs"/>
              </a:rPr>
              <a:t>Feedback</a:t>
            </a:r>
            <a:r>
              <a:rPr lang="en-GB" sz="4000">
                <a:solidFill>
                  <a:srgbClr val="5B6670"/>
                </a:solidFill>
                <a:latin typeface="+mn-lt"/>
                <a:ea typeface="+mn-ea"/>
                <a:cs typeface="+mn-cs"/>
              </a:rPr>
              <a:t>  </a:t>
            </a:r>
            <a:br>
              <a:rPr lang="en-GB" sz="4000">
                <a:solidFill>
                  <a:srgbClr val="5B6670"/>
                </a:solidFill>
                <a:latin typeface="+mn-lt"/>
                <a:ea typeface="+mn-ea"/>
                <a:cs typeface="+mn-cs"/>
              </a:rPr>
            </a:br>
            <a:endParaRPr lang="en-GB" sz="4000">
              <a:solidFill>
                <a:srgbClr val="5B6670"/>
              </a:solidFill>
              <a:latin typeface="+mn-lt"/>
              <a:ea typeface="+mn-ea"/>
              <a:cs typeface="+mn-cs"/>
            </a:endParaRPr>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idx="1"/>
          </p:nvPr>
        </p:nvSpPr>
        <p:spPr/>
        <p:txBody>
          <a:bodyPr>
            <a:normAutofit/>
          </a:bodyPr>
          <a:lstStyle/>
          <a:p>
            <a:pPr marL="457200" lvl="1" indent="0">
              <a:lnSpc>
                <a:spcPct val="120000"/>
              </a:lnSpc>
              <a:buNone/>
            </a:pPr>
            <a:endParaRPr lang="en-GB" sz="1900">
              <a:solidFill>
                <a:srgbClr val="5B667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a:p>
        </p:txBody>
      </p:sp>
      <p:sp>
        <p:nvSpPr>
          <p:cNvPr id="5" name="TextBox 4">
            <a:extLst>
              <a:ext uri="{FF2B5EF4-FFF2-40B4-BE49-F238E27FC236}">
                <a16:creationId xmlns:a16="http://schemas.microsoft.com/office/drawing/2014/main" id="{2424CBC3-F2F6-DEB5-9AFA-6C1983B0FA3C}"/>
              </a:ext>
            </a:extLst>
          </p:cNvPr>
          <p:cNvSpPr txBox="1"/>
          <p:nvPr/>
        </p:nvSpPr>
        <p:spPr>
          <a:xfrm>
            <a:off x="2658359" y="1285336"/>
            <a:ext cx="9275975" cy="4524315"/>
          </a:xfrm>
          <a:prstGeom prst="rect">
            <a:avLst/>
          </a:prstGeom>
          <a:noFill/>
          <a:ln>
            <a:noFill/>
            <a:prstDash val="soli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Everyone surveyed (26/26) agreed that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“yes, tray rationalisation does make surgery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1" u="none" strike="noStrike" kern="1200" cap="none" spc="0" normalizeH="0" baseline="0" noProof="0">
                <a:ln>
                  <a:noFill/>
                </a:ln>
                <a:solidFill>
                  <a:srgbClr val="000000"/>
                </a:solidFill>
                <a:effectLst/>
                <a:uLnTx/>
                <a:uFillTx/>
                <a:latin typeface="MuseoSans-700Italic"/>
                <a:ea typeface="+mn-ea"/>
                <a:cs typeface="+mn-cs"/>
              </a:rPr>
              <a:t>preparation easier”.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srgbClr val="000000"/>
              </a:solidFill>
              <a:effectLst/>
              <a:uLnTx/>
              <a:uFillTx/>
              <a:latin typeface="MuseoSans-700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25/26 Agreed that</a:t>
            </a:r>
            <a:r>
              <a:rPr kumimoji="0" lang="en-GB" sz="1800" b="1" i="1" u="none" strike="noStrike" kern="1200" cap="none" spc="0" normalizeH="0" baseline="0" noProof="0">
                <a:ln>
                  <a:noFill/>
                </a:ln>
                <a:solidFill>
                  <a:srgbClr val="034A90"/>
                </a:solidFill>
                <a:effectLst/>
                <a:uLnTx/>
                <a:uFillTx/>
                <a:latin typeface="MuseoSans-700Italic"/>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“surgical tray preparation time was quicker with tray rationalisation”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useoSans-3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Everyone surveyed agreed that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“Tray rationalisation is beneficial”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1" u="none" strike="noStrike" kern="1200" cap="none" spc="0" normalizeH="0" baseline="0" noProof="0">
              <a:ln>
                <a:noFill/>
              </a:ln>
              <a:solidFill>
                <a:srgbClr val="034A90"/>
              </a:solidFill>
              <a:effectLst/>
              <a:uLnTx/>
              <a:uFillTx/>
              <a:latin typeface="MuseoSans-700Italic"/>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The reasons given: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ACA6"/>
              </a:solidFill>
              <a:effectLst/>
              <a:uLnTx/>
              <a:uFillTx/>
              <a:latin typeface="MuseoSans-7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“Fewer trays to open”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“Improves 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“Reduces waste”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“Quicker to set-up”</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“Easier to count”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72BC"/>
                </a:solidFill>
                <a:effectLst/>
                <a:uLnTx/>
                <a:uFillTx/>
                <a:latin typeface="MuseoSansRounded-700"/>
                <a:ea typeface="+mn-ea"/>
                <a:cs typeface="+mn-cs"/>
              </a:rPr>
              <a:t>• </a:t>
            </a:r>
            <a:r>
              <a:rPr kumimoji="0" lang="en-GB" sz="1800" b="0" i="1" u="none" strike="noStrike" kern="1200" cap="none" spc="0" normalizeH="0" baseline="0" noProof="0">
                <a:ln>
                  <a:noFill/>
                </a:ln>
                <a:solidFill>
                  <a:srgbClr val="000000"/>
                </a:solidFill>
                <a:effectLst/>
                <a:uLnTx/>
                <a:uFillTx/>
                <a:latin typeface="MuseoSans-700Italic"/>
                <a:ea typeface="+mn-ea"/>
                <a:cs typeface="+mn-cs"/>
              </a:rPr>
              <a:t>“Greener”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70423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p:txBody>
          <a:bodyPr vert="horz" lIns="91440" tIns="45720" rIns="91440" bIns="45720" rtlCol="0" anchor="ctr">
            <a:normAutofit/>
          </a:bodyPr>
          <a:lstStyle/>
          <a:p>
            <a:r>
              <a:rPr lang="en-GB" sz="4000">
                <a:solidFill>
                  <a:schemeClr val="accent1"/>
                </a:solidFill>
                <a:latin typeface="+mn-lt"/>
                <a:ea typeface="+mn-ea"/>
                <a:cs typeface="+mn-cs"/>
              </a:rPr>
              <a:t>Recommendations</a:t>
            </a:r>
            <a:r>
              <a:rPr lang="en-GB" sz="4000">
                <a:solidFill>
                  <a:srgbClr val="5B6670"/>
                </a:solidFill>
                <a:latin typeface="+mn-lt"/>
                <a:ea typeface="+mn-ea"/>
                <a:cs typeface="+mn-cs"/>
              </a:rPr>
              <a:t> </a:t>
            </a:r>
            <a:br>
              <a:rPr lang="en-GB" sz="4000">
                <a:solidFill>
                  <a:srgbClr val="5B6670"/>
                </a:solidFill>
                <a:latin typeface="+mn-lt"/>
                <a:ea typeface="+mn-ea"/>
                <a:cs typeface="+mn-cs"/>
              </a:rPr>
            </a:br>
            <a:endParaRPr lang="en-GB" sz="4000">
              <a:solidFill>
                <a:srgbClr val="5B6670"/>
              </a:solidFill>
              <a:latin typeface="+mn-lt"/>
              <a:ea typeface="+mn-ea"/>
              <a:cs typeface="+mn-cs"/>
            </a:endParaRPr>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idx="1"/>
          </p:nvPr>
        </p:nvSpPr>
        <p:spPr>
          <a:xfrm>
            <a:off x="1007882" y="1816198"/>
            <a:ext cx="10515600" cy="4351338"/>
          </a:xfrm>
        </p:spPr>
        <p:txBody>
          <a:bodyPr>
            <a:normAutofit/>
          </a:bodyPr>
          <a:lstStyle/>
          <a:p>
            <a:pPr marL="457200" lvl="1" indent="0">
              <a:lnSpc>
                <a:spcPct val="120000"/>
              </a:lnSpc>
              <a:buNone/>
            </a:pPr>
            <a:endParaRPr lang="en-GB" sz="1900">
              <a:solidFill>
                <a:srgbClr val="5B667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a:p>
        </p:txBody>
      </p:sp>
      <p:sp>
        <p:nvSpPr>
          <p:cNvPr id="5" name="TextBox 4">
            <a:extLst>
              <a:ext uri="{FF2B5EF4-FFF2-40B4-BE49-F238E27FC236}">
                <a16:creationId xmlns:a16="http://schemas.microsoft.com/office/drawing/2014/main" id="{2424CBC3-F2F6-DEB5-9AFA-6C1983B0FA3C}"/>
              </a:ext>
            </a:extLst>
          </p:cNvPr>
          <p:cNvSpPr txBox="1"/>
          <p:nvPr/>
        </p:nvSpPr>
        <p:spPr>
          <a:xfrm>
            <a:off x="923827" y="1341571"/>
            <a:ext cx="10429973" cy="3970318"/>
          </a:xfrm>
          <a:prstGeom prst="rect">
            <a:avLst/>
          </a:prstGeom>
          <a:noFill/>
          <a:ln>
            <a:noFill/>
            <a:prstDash val="soli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MuseoSans-700"/>
                <a:ea typeface="+mn-ea"/>
                <a:cs typeface="+mn-cs"/>
              </a:rPr>
              <a:t>The NHS England sustainable procurement team and Health Innovation NWC recommend these key activities: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a:ln>
                <a:noFill/>
              </a:ln>
              <a:solidFill>
                <a:srgbClr val="034A90"/>
              </a:solidFill>
              <a:effectLst/>
              <a:uLnTx/>
              <a:uFillTx/>
              <a:latin typeface="MuseoSans-70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1. 	Identify a routine target procedure.</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a:ln>
                <a:noFill/>
              </a:ln>
              <a:solidFill>
                <a:srgbClr val="034A90"/>
              </a:solidFill>
              <a:effectLst/>
              <a:uLnTx/>
              <a:uFillTx/>
              <a:latin typeface="MuseoSans-70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2. 	Audit the instrument use per procedure to determine an overall utilisation rate.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034A90"/>
              </a:solidFill>
              <a:effectLst/>
              <a:uLnTx/>
              <a:uFillTx/>
              <a:latin typeface="MuseoSans-70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3. 	Host a broad engagement event with all the stakeholders.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a:ln>
                <a:noFill/>
              </a:ln>
              <a:solidFill>
                <a:srgbClr val="034A90"/>
              </a:solidFill>
              <a:effectLst/>
              <a:uLnTx/>
              <a:uFillTx/>
              <a:latin typeface="MuseoSans-70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4. 	Facilitate a hack across the surgical teams to determine the optimal number of instruments.</a:t>
            </a:r>
          </a:p>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endParaRPr kumimoji="0" lang="en-GB" sz="1800" b="1" i="0" u="none" strike="noStrike" kern="1200" cap="none" spc="0" normalizeH="0" baseline="0" noProof="0">
              <a:ln>
                <a:noFill/>
              </a:ln>
              <a:solidFill>
                <a:srgbClr val="034A90"/>
              </a:solidFill>
              <a:effectLst/>
              <a:uLnTx/>
              <a:uFillTx/>
              <a:latin typeface="MuseoSans-700"/>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rgbClr val="034A90"/>
                </a:solidFill>
                <a:effectLst/>
                <a:uLnTx/>
                <a:uFillTx/>
                <a:latin typeface="MuseoSans-700"/>
                <a:ea typeface="+mn-ea"/>
                <a:cs typeface="+mn-cs"/>
              </a:rPr>
              <a:t>5. 	Agree and implement the rationalised trays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useoSans-70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MuseoSans-70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0000"/>
                </a:solidFill>
                <a:effectLst/>
                <a:uLnTx/>
                <a:uFillTx/>
                <a:latin typeface="MuseoSans-700"/>
                <a:ea typeface="+mn-ea"/>
                <a:cs typeface="+mn-cs"/>
              </a:rPr>
              <a:t>			Good Luck!</a:t>
            </a: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16523242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45BF0F-3FAC-CFF0-832F-F583D876026B}"/>
              </a:ext>
            </a:extLst>
          </p:cNvPr>
          <p:cNvSpPr>
            <a:spLocks noGrp="1"/>
          </p:cNvSpPr>
          <p:nvPr>
            <p:ph type="title" idx="4294967295"/>
          </p:nvPr>
        </p:nvSpPr>
        <p:spPr>
          <a:xfrm>
            <a:off x="892175" y="1917700"/>
            <a:ext cx="4938713"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a:ln>
                  <a:noFill/>
                </a:ln>
                <a:solidFill>
                  <a:schemeClr val="tx1"/>
                </a:solidFill>
                <a:effectLst/>
                <a:uLnTx/>
                <a:uFillTx/>
                <a:latin typeface="+mn-lt"/>
                <a:ea typeface="+mn-ea"/>
                <a:cs typeface="+mn-cs"/>
              </a:rPr>
              <a:t>Q&amp;A</a:t>
            </a:r>
          </a:p>
        </p:txBody>
      </p:sp>
      <p:pic>
        <p:nvPicPr>
          <p:cNvPr id="10" name="Picture Placeholder 9" descr="Questions with solid fill">
            <a:extLst>
              <a:ext uri="{FF2B5EF4-FFF2-40B4-BE49-F238E27FC236}">
                <a16:creationId xmlns:a16="http://schemas.microsoft.com/office/drawing/2014/main" id="{5487F4C5-C2EB-77B3-1F5C-B7BAE32C2CCB}"/>
              </a:ext>
            </a:extLst>
          </p:cNvPr>
          <p:cNvPicPr>
            <a:picLocks noGrp="1" noChangeAspect="1"/>
          </p:cNvPicPr>
          <p:nvPr>
            <p:ph type="pic" sz="quarter" idx="10"/>
          </p:nvPr>
        </p:nvPicPr>
        <p:blipFill>
          <a:blip r:embed="rId2">
            <a:extLst>
              <a:ext uri="{96DAC541-7B7A-43D3-8B79-37D633B846F1}">
                <asvg:svgBlip xmlns:asvg="http://schemas.microsoft.com/office/drawing/2016/SVG/main" r:embed="rId3"/>
              </a:ext>
            </a:extLst>
          </a:blip>
          <a:srcRect l="5556" r="5556"/>
          <a:stretch>
            <a:fillRect/>
          </a:stretch>
        </p:blipFill>
        <p:spPr/>
      </p:pic>
      <p:sp>
        <p:nvSpPr>
          <p:cNvPr id="5" name="Shape">
            <a:extLst>
              <a:ext uri="{FF2B5EF4-FFF2-40B4-BE49-F238E27FC236}">
                <a16:creationId xmlns:a16="http://schemas.microsoft.com/office/drawing/2014/main" id="{F5D0124E-7715-A55B-3024-54A0CA90B2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1157357" y="574046"/>
            <a:ext cx="1198479" cy="781778"/>
          </a:xfrm>
          <a:custGeom>
            <a:avLst/>
            <a:gdLst/>
            <a:ahLst/>
            <a:cxnLst>
              <a:cxn ang="0">
                <a:pos x="wd2" y="hd2"/>
              </a:cxn>
              <a:cxn ang="5400000">
                <a:pos x="wd2" y="hd2"/>
              </a:cxn>
              <a:cxn ang="10800000">
                <a:pos x="wd2" y="hd2"/>
              </a:cxn>
              <a:cxn ang="16200000">
                <a:pos x="wd2" y="hd2"/>
              </a:cxn>
            </a:cxnLst>
            <a:rect l="0" t="0" r="r" b="b"/>
            <a:pathLst>
              <a:path w="21600" h="21600" extrusionOk="0">
                <a:moveTo>
                  <a:pt x="2677" y="0"/>
                </a:moveTo>
                <a:cubicBezTo>
                  <a:pt x="1891" y="0"/>
                  <a:pt x="1420" y="2"/>
                  <a:pt x="1106" y="178"/>
                </a:cubicBezTo>
                <a:cubicBezTo>
                  <a:pt x="653" y="400"/>
                  <a:pt x="298" y="878"/>
                  <a:pt x="133" y="1486"/>
                </a:cubicBezTo>
                <a:cubicBezTo>
                  <a:pt x="2" y="1909"/>
                  <a:pt x="0" y="2541"/>
                  <a:pt x="0" y="3597"/>
                </a:cubicBezTo>
                <a:lnTo>
                  <a:pt x="0" y="17999"/>
                </a:lnTo>
                <a:cubicBezTo>
                  <a:pt x="0" y="19055"/>
                  <a:pt x="2" y="19691"/>
                  <a:pt x="133" y="20114"/>
                </a:cubicBezTo>
                <a:cubicBezTo>
                  <a:pt x="298" y="20722"/>
                  <a:pt x="653" y="21200"/>
                  <a:pt x="1106" y="21422"/>
                </a:cubicBezTo>
                <a:cubicBezTo>
                  <a:pt x="1420" y="21598"/>
                  <a:pt x="1891" y="21600"/>
                  <a:pt x="2677" y="21600"/>
                </a:cubicBezTo>
                <a:lnTo>
                  <a:pt x="4955" y="21600"/>
                </a:lnTo>
                <a:lnTo>
                  <a:pt x="14398" y="21600"/>
                </a:lnTo>
                <a:lnTo>
                  <a:pt x="21600" y="21600"/>
                </a:lnTo>
                <a:lnTo>
                  <a:pt x="21600" y="0"/>
                </a:lnTo>
                <a:lnTo>
                  <a:pt x="14398" y="0"/>
                </a:lnTo>
                <a:lnTo>
                  <a:pt x="4955" y="0"/>
                </a:lnTo>
                <a:lnTo>
                  <a:pt x="2677" y="0"/>
                </a:lnTo>
                <a:close/>
              </a:path>
            </a:pathLst>
          </a:custGeom>
          <a:solidFill>
            <a:srgbClr val="00A9CE"/>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 name="Rounded Rectangle 17">
            <a:extLst>
              <a:ext uri="{FF2B5EF4-FFF2-40B4-BE49-F238E27FC236}">
                <a16:creationId xmlns:a16="http://schemas.microsoft.com/office/drawing/2014/main" id="{78A0AD8E-9052-F89A-B6BD-17BC716921B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flipV="1">
            <a:off x="5573999" y="6250876"/>
            <a:ext cx="1044000" cy="739839"/>
          </a:xfrm>
          <a:prstGeom prst="roundRect">
            <a:avLst>
              <a:gd name="adj" fmla="val 9386"/>
            </a:avLst>
          </a:prstGeom>
          <a:solidFill>
            <a:srgbClr val="03A49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endParaRPr>
          </a:p>
        </p:txBody>
      </p:sp>
    </p:spTree>
    <p:extLst>
      <p:ext uri="{BB962C8B-B14F-4D97-AF65-F5344CB8AC3E}">
        <p14:creationId xmlns:p14="http://schemas.microsoft.com/office/powerpoint/2010/main" val="424956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a:xfrm>
            <a:off x="322272" y="351425"/>
            <a:ext cx="9969231" cy="831850"/>
          </a:xfrm>
        </p:spPr>
        <p:txBody>
          <a:bodyPr/>
          <a:lstStyle/>
          <a:p>
            <a:r>
              <a:rPr lang="en-GB" sz="2800"/>
              <a:t>Supporting resource: Rationalisation audit tool (alpha)</a:t>
            </a:r>
          </a:p>
        </p:txBody>
      </p:sp>
      <p:pic>
        <p:nvPicPr>
          <p:cNvPr id="3" name="Picture 2">
            <a:extLst>
              <a:ext uri="{FF2B5EF4-FFF2-40B4-BE49-F238E27FC236}">
                <a16:creationId xmlns:a16="http://schemas.microsoft.com/office/drawing/2014/main" id="{1FEDD4C7-08E2-E2D6-CC9A-51DCF98C6705}"/>
              </a:ext>
            </a:extLst>
          </p:cNvPr>
          <p:cNvPicPr>
            <a:picLocks noChangeAspect="1"/>
          </p:cNvPicPr>
          <p:nvPr/>
        </p:nvPicPr>
        <p:blipFill rotWithShape="1">
          <a:blip r:embed="rId3"/>
          <a:srcRect t="1021" b="-1"/>
          <a:stretch/>
        </p:blipFill>
        <p:spPr>
          <a:xfrm>
            <a:off x="553415" y="1183275"/>
            <a:ext cx="4493173" cy="4606141"/>
          </a:xfrm>
          <a:prstGeom prst="rect">
            <a:avLst/>
          </a:prstGeom>
        </p:spPr>
      </p:pic>
      <p:pic>
        <p:nvPicPr>
          <p:cNvPr id="7" name="Picture 6">
            <a:extLst>
              <a:ext uri="{FF2B5EF4-FFF2-40B4-BE49-F238E27FC236}">
                <a16:creationId xmlns:a16="http://schemas.microsoft.com/office/drawing/2014/main" id="{CD8C66A6-DBA5-AC50-FA0C-3596778C3C6C}"/>
              </a:ext>
            </a:extLst>
          </p:cNvPr>
          <p:cNvPicPr>
            <a:picLocks noChangeAspect="1"/>
          </p:cNvPicPr>
          <p:nvPr/>
        </p:nvPicPr>
        <p:blipFill rotWithShape="1">
          <a:blip r:embed="rId4"/>
          <a:srcRect t="764" r="1120"/>
          <a:stretch/>
        </p:blipFill>
        <p:spPr>
          <a:xfrm>
            <a:off x="5670670" y="1065638"/>
            <a:ext cx="5967915" cy="4841416"/>
          </a:xfrm>
          <a:prstGeom prst="rect">
            <a:avLst/>
          </a:prstGeom>
        </p:spPr>
      </p:pic>
    </p:spTree>
    <p:extLst>
      <p:ext uri="{BB962C8B-B14F-4D97-AF65-F5344CB8AC3E}">
        <p14:creationId xmlns:p14="http://schemas.microsoft.com/office/powerpoint/2010/main" val="1791053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a:extLst>
              <a:ext uri="{FF2B5EF4-FFF2-40B4-BE49-F238E27FC236}">
                <a16:creationId xmlns:a16="http://schemas.microsoft.com/office/drawing/2014/main" id="{8E7A260B-A788-D07E-E574-47111D01ACB6}"/>
              </a:ext>
            </a:extLst>
          </p:cNvPr>
          <p:cNvSpPr>
            <a:spLocks noGrp="1"/>
          </p:cNvSpPr>
          <p:nvPr>
            <p:ph type="body" sz="quarter" idx="15"/>
          </p:nvPr>
        </p:nvSpPr>
        <p:spPr/>
        <p:txBody>
          <a:bodyPr/>
          <a:lstStyle/>
          <a:p>
            <a:r>
              <a:rPr lang="en-US" dirty="0"/>
              <a:t>Resources</a:t>
            </a:r>
            <a:endParaRPr lang="en-GB" dirty="0"/>
          </a:p>
        </p:txBody>
      </p:sp>
      <p:sp>
        <p:nvSpPr>
          <p:cNvPr id="8" name="TextBox 7">
            <a:extLst>
              <a:ext uri="{FF2B5EF4-FFF2-40B4-BE49-F238E27FC236}">
                <a16:creationId xmlns:a16="http://schemas.microsoft.com/office/drawing/2014/main" id="{550C9317-72C2-CEDC-8EB1-5475CB3CAD91}"/>
              </a:ext>
            </a:extLst>
          </p:cNvPr>
          <p:cNvSpPr txBox="1"/>
          <p:nvPr/>
        </p:nvSpPr>
        <p:spPr>
          <a:xfrm>
            <a:off x="5276193" y="1673324"/>
            <a:ext cx="5959365" cy="3323987"/>
          </a:xfrm>
          <a:prstGeom prst="rect">
            <a:avLst/>
          </a:prstGeom>
          <a:noFill/>
        </p:spPr>
        <p:txBody>
          <a:bodyPr wrap="square">
            <a:spAutoFit/>
          </a:bodyPr>
          <a:lstStyle/>
          <a:p>
            <a:r>
              <a:rPr lang="en-GB" b="1" dirty="0"/>
              <a:t>NHSE support tools</a:t>
            </a:r>
          </a:p>
          <a:p>
            <a:pPr marL="342900" indent="-342900">
              <a:buFont typeface="+mj-lt"/>
              <a:buAutoNum type="arabicPeriod"/>
            </a:pPr>
            <a:r>
              <a:rPr lang="en-GB" dirty="0">
                <a:hlinkClick r:id="rId3"/>
              </a:rPr>
              <a:t>Surgical instrument set rationalisation - How to Guide</a:t>
            </a:r>
            <a:endParaRPr lang="en-GB" dirty="0"/>
          </a:p>
          <a:p>
            <a:pPr marL="342900" indent="-342900">
              <a:buFont typeface="+mj-lt"/>
              <a:buAutoNum type="arabicPeriod"/>
            </a:pPr>
            <a:r>
              <a:rPr lang="en-GB" dirty="0">
                <a:hlinkClick r:id="rId4"/>
              </a:rPr>
              <a:t>Rationalisation Audit Tool (heatmap)</a:t>
            </a:r>
            <a:endParaRPr lang="en-GB" dirty="0"/>
          </a:p>
          <a:p>
            <a:endParaRPr lang="en-GB" sz="1800" dirty="0">
              <a:cs typeface="Arial"/>
            </a:endParaRPr>
          </a:p>
          <a:p>
            <a:r>
              <a:rPr lang="en-GB" sz="1600" dirty="0">
                <a:cs typeface="Arial"/>
              </a:rPr>
              <a:t>Downloadable by NHS staff from the </a:t>
            </a:r>
            <a:r>
              <a:rPr lang="en-GB" sz="1600" dirty="0">
                <a:cs typeface="Arial"/>
                <a:hlinkClick r:id="rId5"/>
              </a:rPr>
              <a:t>Central Commercial Function CCF Hub</a:t>
            </a:r>
            <a:r>
              <a:rPr lang="en-GB" sz="1600" dirty="0">
                <a:cs typeface="Arial"/>
              </a:rPr>
              <a:t> (please contact </a:t>
            </a:r>
            <a:r>
              <a:rPr lang="en-GB" sz="1600" dirty="0">
                <a:cs typeface="Arial"/>
                <a:hlinkClick r:id="rId6"/>
              </a:rPr>
              <a:t>england.ccf@nhs.net</a:t>
            </a:r>
            <a:r>
              <a:rPr lang="en-GB" sz="1600" dirty="0">
                <a:cs typeface="Arial"/>
              </a:rPr>
              <a:t> for access to Futures)</a:t>
            </a:r>
          </a:p>
          <a:p>
            <a:endParaRPr lang="en-GB" dirty="0">
              <a:highlight>
                <a:srgbClr val="FFFF00"/>
              </a:highlight>
              <a:latin typeface="+mj-lt"/>
            </a:endParaRPr>
          </a:p>
          <a:p>
            <a:r>
              <a:rPr lang="en-GB" b="1" dirty="0">
                <a:latin typeface="+mj-lt"/>
              </a:rPr>
              <a:t>Health Innovation NWC report</a:t>
            </a:r>
          </a:p>
          <a:p>
            <a:r>
              <a:rPr lang="en-GB" sz="1800" cap="small" dirty="0">
                <a:latin typeface="+mj-lt"/>
                <a:hlinkClick r:id="rId7"/>
              </a:rPr>
              <a:t>S</a:t>
            </a:r>
            <a:r>
              <a:rPr lang="en-GB" sz="1800" b="0" i="0" u="none" strike="noStrike" cap="small" baseline="0" dirty="0">
                <a:latin typeface="+mj-lt"/>
                <a:hlinkClick r:id="rId7"/>
              </a:rPr>
              <a:t>URGICAL INSTRUMENT SET RATIONALISATION: UNDERSTANDING THE BENEFITS AND REPLICATING THE PROCESS</a:t>
            </a:r>
            <a:endParaRPr lang="en-GB" dirty="0">
              <a:solidFill>
                <a:srgbClr val="005EB8"/>
              </a:solidFill>
              <a:highlight>
                <a:srgbClr val="FFFF00"/>
              </a:highlight>
              <a:latin typeface="+mj-lt"/>
            </a:endParaRPr>
          </a:p>
        </p:txBody>
      </p:sp>
    </p:spTree>
    <p:extLst>
      <p:ext uri="{BB962C8B-B14F-4D97-AF65-F5344CB8AC3E}">
        <p14:creationId xmlns:p14="http://schemas.microsoft.com/office/powerpoint/2010/main" val="18426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E48CDDE-81C4-6854-2F36-648A2B54CC0C}"/>
              </a:ext>
            </a:extLst>
          </p:cNvPr>
          <p:cNvSpPr>
            <a:spLocks noGrp="1"/>
          </p:cNvSpPr>
          <p:nvPr>
            <p:ph type="title" idx="4294967295"/>
          </p:nvPr>
        </p:nvSpPr>
        <p:spPr>
          <a:xfrm>
            <a:off x="866775" y="2519363"/>
            <a:ext cx="8802742" cy="96361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sz="6000" b="1" dirty="0">
                <a:latin typeface="+mn-lt"/>
                <a:ea typeface="+mn-ea"/>
                <a:cs typeface="+mn-cs"/>
              </a:rPr>
              <a:t>NHS Overview &amp; </a:t>
            </a:r>
            <a:br>
              <a:rPr lang="en-GB" sz="6000" b="1" dirty="0">
                <a:latin typeface="+mn-lt"/>
                <a:ea typeface="+mn-ea"/>
                <a:cs typeface="+mn-cs"/>
              </a:rPr>
            </a:br>
            <a:r>
              <a:rPr lang="en-GB" sz="6000" b="1" dirty="0">
                <a:latin typeface="+mn-lt"/>
                <a:ea typeface="+mn-ea"/>
                <a:cs typeface="+mn-cs"/>
              </a:rPr>
              <a:t>How To Guide</a:t>
            </a:r>
            <a:endParaRPr kumimoji="0" lang="en-GB" sz="6000" b="1" i="0" u="none" strike="noStrike" kern="1200" cap="none" spc="0" normalizeH="0" baseline="0" noProof="0" dirty="0">
              <a:ln>
                <a:noFill/>
              </a:ln>
              <a:solidFill>
                <a:schemeClr val="tx1"/>
              </a:solidFill>
              <a:effectLst/>
              <a:uLnTx/>
              <a:uFillTx/>
              <a:latin typeface="+mn-lt"/>
              <a:ea typeface="+mn-ea"/>
              <a:cs typeface="+mn-cs"/>
            </a:endParaRPr>
          </a:p>
        </p:txBody>
      </p:sp>
      <p:sp>
        <p:nvSpPr>
          <p:cNvPr id="2" name="Text Placeholder 1">
            <a:extLst>
              <a:ext uri="{FF2B5EF4-FFF2-40B4-BE49-F238E27FC236}">
                <a16:creationId xmlns:a16="http://schemas.microsoft.com/office/drawing/2014/main" id="{407C8806-82CB-9D95-F99A-A8F4B41BE772}"/>
              </a:ext>
            </a:extLst>
          </p:cNvPr>
          <p:cNvSpPr>
            <a:spLocks noGrp="1"/>
          </p:cNvSpPr>
          <p:nvPr>
            <p:ph type="body" sz="quarter" idx="13"/>
          </p:nvPr>
        </p:nvSpPr>
        <p:spPr>
          <a:xfrm>
            <a:off x="866775" y="4163089"/>
            <a:ext cx="3890150" cy="896938"/>
          </a:xfrm>
        </p:spPr>
        <p:txBody>
          <a:bodyPr/>
          <a:lstStyle/>
          <a:p>
            <a:r>
              <a:rPr lang="en-GB" dirty="0"/>
              <a:t>Agnes Henson</a:t>
            </a:r>
          </a:p>
        </p:txBody>
      </p:sp>
    </p:spTree>
    <p:extLst>
      <p:ext uri="{BB962C8B-B14F-4D97-AF65-F5344CB8AC3E}">
        <p14:creationId xmlns:p14="http://schemas.microsoft.com/office/powerpoint/2010/main" val="1007139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5AA28D6-9B3F-F401-BD0C-04A03E086944}"/>
              </a:ext>
            </a:extLst>
          </p:cNvPr>
          <p:cNvPicPr>
            <a:picLocks noChangeAspect="1"/>
          </p:cNvPicPr>
          <p:nvPr/>
        </p:nvPicPr>
        <p:blipFill>
          <a:blip r:embed="rId2"/>
          <a:stretch>
            <a:fillRect/>
          </a:stretch>
        </p:blipFill>
        <p:spPr>
          <a:xfrm>
            <a:off x="0" y="0"/>
            <a:ext cx="12265572" cy="6926054"/>
          </a:xfrm>
          <a:prstGeom prst="rect">
            <a:avLst/>
          </a:prstGeom>
        </p:spPr>
      </p:pic>
    </p:spTree>
    <p:extLst>
      <p:ext uri="{BB962C8B-B14F-4D97-AF65-F5344CB8AC3E}">
        <p14:creationId xmlns:p14="http://schemas.microsoft.com/office/powerpoint/2010/main" val="31798833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682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0433-638F-0C62-4C08-5D01D03C72F7}"/>
              </a:ext>
            </a:extLst>
          </p:cNvPr>
          <p:cNvSpPr>
            <a:spLocks noGrp="1"/>
          </p:cNvSpPr>
          <p:nvPr>
            <p:ph type="title"/>
          </p:nvPr>
        </p:nvSpPr>
        <p:spPr/>
        <p:txBody>
          <a:bodyPr vert="horz" lIns="91440" tIns="45720" rIns="91440" bIns="45720" rtlCol="0" anchor="ctr">
            <a:normAutofit/>
          </a:bodyPr>
          <a:lstStyle/>
          <a:p>
            <a:r>
              <a:rPr lang="en-GB" sz="4000">
                <a:solidFill>
                  <a:srgbClr val="5B6670"/>
                </a:solidFill>
                <a:latin typeface="+mn-lt"/>
                <a:ea typeface="+mn-ea"/>
                <a:cs typeface="+mn-cs"/>
              </a:rPr>
              <a:t>Container Considerations</a:t>
            </a:r>
            <a:br>
              <a:rPr lang="en-GB" sz="4000">
                <a:solidFill>
                  <a:srgbClr val="5B6670"/>
                </a:solidFill>
                <a:latin typeface="+mn-lt"/>
                <a:ea typeface="+mn-ea"/>
                <a:cs typeface="+mn-cs"/>
              </a:rPr>
            </a:br>
            <a:endParaRPr lang="en-GB" sz="4000">
              <a:solidFill>
                <a:srgbClr val="5B6670"/>
              </a:solidFill>
              <a:latin typeface="+mn-lt"/>
              <a:ea typeface="+mn-ea"/>
              <a:cs typeface="+mn-cs"/>
            </a:endParaRPr>
          </a:p>
        </p:txBody>
      </p:sp>
      <p:sp>
        <p:nvSpPr>
          <p:cNvPr id="3" name="Content Placeholder 2">
            <a:extLst>
              <a:ext uri="{FF2B5EF4-FFF2-40B4-BE49-F238E27FC236}">
                <a16:creationId xmlns:a16="http://schemas.microsoft.com/office/drawing/2014/main" id="{506B0D05-3E58-D6BE-86CD-3543C0322068}"/>
              </a:ext>
            </a:extLst>
          </p:cNvPr>
          <p:cNvSpPr>
            <a:spLocks noGrp="1"/>
          </p:cNvSpPr>
          <p:nvPr>
            <p:ph idx="1"/>
          </p:nvPr>
        </p:nvSpPr>
        <p:spPr/>
        <p:txBody>
          <a:bodyPr>
            <a:normAutofit/>
          </a:bodyPr>
          <a:lstStyle/>
          <a:p>
            <a:pPr marL="457200" lvl="1" indent="0">
              <a:lnSpc>
                <a:spcPct val="120000"/>
              </a:lnSpc>
              <a:buNone/>
            </a:pPr>
            <a:endParaRPr lang="en-GB" sz="1900">
              <a:solidFill>
                <a:srgbClr val="5B6670"/>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20000"/>
              </a:lnSpc>
              <a:buNone/>
            </a:pPr>
            <a:endParaRPr lang="en-GB"/>
          </a:p>
        </p:txBody>
      </p:sp>
      <p:sp>
        <p:nvSpPr>
          <p:cNvPr id="5" name="TextBox 4">
            <a:extLst>
              <a:ext uri="{FF2B5EF4-FFF2-40B4-BE49-F238E27FC236}">
                <a16:creationId xmlns:a16="http://schemas.microsoft.com/office/drawing/2014/main" id="{2424CBC3-F2F6-DEB5-9AFA-6C1983B0FA3C}"/>
              </a:ext>
            </a:extLst>
          </p:cNvPr>
          <p:cNvSpPr txBox="1"/>
          <p:nvPr/>
        </p:nvSpPr>
        <p:spPr>
          <a:xfrm>
            <a:off x="2224726" y="1137563"/>
            <a:ext cx="9411877" cy="923330"/>
          </a:xfrm>
          <a:prstGeom prst="rect">
            <a:avLst/>
          </a:prstGeom>
          <a:noFill/>
          <a:ln>
            <a:noFill/>
            <a:prstDash val="solid"/>
          </a:ln>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MuseoSans-30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pic>
        <p:nvPicPr>
          <p:cNvPr id="8" name="Picture 7" descr="A medical equipment that is being used&#10;&#10;Description automatically generated with medium confidence">
            <a:extLst>
              <a:ext uri="{FF2B5EF4-FFF2-40B4-BE49-F238E27FC236}">
                <a16:creationId xmlns:a16="http://schemas.microsoft.com/office/drawing/2014/main" id="{45B079C5-0200-A0D0-FBD2-BC54923C7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06089" y="1083669"/>
            <a:ext cx="7740467" cy="5774331"/>
          </a:xfrm>
          <a:prstGeom prst="rect">
            <a:avLst/>
          </a:prstGeom>
        </p:spPr>
      </p:pic>
    </p:spTree>
    <p:extLst>
      <p:ext uri="{BB962C8B-B14F-4D97-AF65-F5344CB8AC3E}">
        <p14:creationId xmlns:p14="http://schemas.microsoft.com/office/powerpoint/2010/main" val="1822335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A8BFF3-3C6F-9D8A-C883-CAEB8FBDD0A2}"/>
              </a:ext>
            </a:extLst>
          </p:cNvPr>
          <p:cNvSpPr>
            <a:spLocks noGrp="1"/>
          </p:cNvSpPr>
          <p:nvPr>
            <p:ph type="title"/>
          </p:nvPr>
        </p:nvSpPr>
        <p:spPr/>
        <p:txBody>
          <a:bodyPr/>
          <a:lstStyle/>
          <a:p>
            <a:r>
              <a:rPr lang="en-GB" dirty="0">
                <a:solidFill>
                  <a:schemeClr val="bg2"/>
                </a:solidFill>
              </a:rPr>
              <a:t>The challenge &amp; the opportunity</a:t>
            </a:r>
          </a:p>
        </p:txBody>
      </p:sp>
      <p:sp>
        <p:nvSpPr>
          <p:cNvPr id="3" name="TextBox 2">
            <a:extLst>
              <a:ext uri="{FF2B5EF4-FFF2-40B4-BE49-F238E27FC236}">
                <a16:creationId xmlns:a16="http://schemas.microsoft.com/office/drawing/2014/main" id="{58F0C931-2B71-A4DC-F971-B21EA53DFA0A}"/>
              </a:ext>
            </a:extLst>
          </p:cNvPr>
          <p:cNvSpPr txBox="1"/>
          <p:nvPr/>
        </p:nvSpPr>
        <p:spPr>
          <a:xfrm>
            <a:off x="390089" y="2693983"/>
            <a:ext cx="7889104" cy="3539430"/>
          </a:xfrm>
          <a:prstGeom prst="rect">
            <a:avLst/>
          </a:prstGeom>
          <a:noFill/>
          <a:ln>
            <a:noFill/>
            <a:prstDash val="solid"/>
          </a:ln>
        </p:spPr>
        <p:txBody>
          <a:bodyPr wrap="square">
            <a:spAutoFit/>
          </a:bodyPr>
          <a:lstStyle/>
          <a:p>
            <a:pPr marL="342900" indent="-342900">
              <a:buFont typeface="Arial" panose="020B0604020202020204" pitchFamily="34" charset="0"/>
              <a:buChar char="•"/>
            </a:pPr>
            <a:r>
              <a:rPr lang="en-GB" sz="1400"/>
              <a:t>Switching from single-use surgical items to reusables reflects a huge reduction in the carbon emissions associated with the production of items the healthcare system buys</a:t>
            </a:r>
          </a:p>
          <a:p>
            <a:pPr marL="342900" indent="-342900">
              <a:buFont typeface="Arial" panose="020B0604020202020204" pitchFamily="34" charset="0"/>
              <a:buChar char="•"/>
            </a:pPr>
            <a:endParaRPr lang="en-GB" sz="1400"/>
          </a:p>
          <a:p>
            <a:pPr marL="342900" indent="-342900">
              <a:buFont typeface="Arial" panose="020B0604020202020204" pitchFamily="34" charset="0"/>
              <a:buChar char="•"/>
            </a:pPr>
            <a:r>
              <a:rPr lang="en-GB" sz="1400"/>
              <a:t>However, in shifting to reusables the ‘carbon hotspot’ of surgical instruments moves to the decontamination cycle - ~85% of emissions  (</a:t>
            </a:r>
            <a:r>
              <a:rPr lang="en-GB" sz="1400" err="1">
                <a:solidFill>
                  <a:srgbClr val="000000"/>
                </a:solidFill>
              </a:rPr>
              <a:t>Rizan</a:t>
            </a:r>
            <a:r>
              <a:rPr lang="en-GB" sz="1400">
                <a:solidFill>
                  <a:srgbClr val="000000"/>
                </a:solidFill>
              </a:rPr>
              <a:t>, Lilywhite, Reed &amp; </a:t>
            </a:r>
            <a:r>
              <a:rPr lang="en-GB" sz="1400" err="1">
                <a:solidFill>
                  <a:srgbClr val="000000"/>
                </a:solidFill>
              </a:rPr>
              <a:t>Bhutta</a:t>
            </a:r>
            <a:r>
              <a:rPr lang="en-GB" sz="1400">
                <a:solidFill>
                  <a:srgbClr val="000000"/>
                </a:solidFill>
              </a:rPr>
              <a:t>, 2022)</a:t>
            </a:r>
            <a:r>
              <a:rPr lang="en-GB" sz="1400" i="1">
                <a:solidFill>
                  <a:srgbClr val="000000"/>
                </a:solidFill>
              </a:rPr>
              <a:t> </a:t>
            </a:r>
            <a:endParaRPr lang="en-GB" sz="1400"/>
          </a:p>
          <a:p>
            <a:pPr marL="342900" indent="-342900">
              <a:buFont typeface="Arial" panose="020B0604020202020204" pitchFamily="34" charset="0"/>
              <a:buChar char="•"/>
            </a:pPr>
            <a:endParaRPr lang="en-GB" sz="1400">
              <a:solidFill>
                <a:srgbClr val="000000"/>
              </a:solidFill>
            </a:endParaRPr>
          </a:p>
          <a:p>
            <a:pPr marL="342900" indent="-342900">
              <a:buFont typeface="Arial" panose="020B0604020202020204" pitchFamily="34" charset="0"/>
              <a:buChar char="•"/>
            </a:pPr>
            <a:r>
              <a:rPr lang="en-GB" sz="1400">
                <a:solidFill>
                  <a:srgbClr val="000000"/>
                </a:solidFill>
              </a:rPr>
              <a:t>Surgical trays are often added to over time without due reflection</a:t>
            </a:r>
            <a:r>
              <a:rPr lang="en-GB" sz="1400"/>
              <a:t>&gt;75% of instruments in open trays of surgical sets remain unused</a:t>
            </a:r>
            <a:r>
              <a:rPr lang="en-GB" sz="1400" baseline="30000"/>
              <a:t> </a:t>
            </a:r>
            <a:r>
              <a:rPr lang="en-GB" sz="1400"/>
              <a:t>resulting in regular unnecessary sterilisation (Stockert &amp; </a:t>
            </a:r>
            <a:r>
              <a:rPr lang="en-GB" sz="1400" err="1"/>
              <a:t>Langerman</a:t>
            </a:r>
            <a:r>
              <a:rPr lang="en-GB" sz="1400"/>
              <a:t>, 2014). This provides additional opportunities to make substantial carbon reductions in the operating room</a:t>
            </a:r>
          </a:p>
          <a:p>
            <a:pPr marL="342900" indent="-342900">
              <a:buFont typeface="Arial" panose="020B0604020202020204" pitchFamily="34" charset="0"/>
              <a:buChar char="•"/>
            </a:pPr>
            <a:endParaRPr kumimoji="0" lang="en-GB" sz="1400" b="0" i="0" u="none" strike="noStrike" kern="1200" cap="none" spc="0" normalizeH="0" baseline="0" noProof="0">
              <a:ln>
                <a:noFill/>
              </a:ln>
              <a:solidFill>
                <a:srgbClr val="000000"/>
              </a:solidFill>
              <a:effectLst/>
              <a:uLnTx/>
              <a:uFillTx/>
              <a:ea typeface="+mn-ea"/>
              <a:cs typeface="Arial"/>
            </a:endParaRPr>
          </a:p>
          <a:p>
            <a:pPr marL="342900" indent="-342900">
              <a:buFont typeface="Arial" panose="020B0604020202020204" pitchFamily="34" charset="0"/>
              <a:buChar char="•"/>
            </a:pPr>
            <a:r>
              <a:rPr kumimoji="0" lang="en-GB" sz="1400" b="0" i="0" u="none" strike="noStrike" kern="1200" cap="none" spc="0" normalizeH="0" baseline="0" noProof="0">
                <a:ln>
                  <a:noFill/>
                </a:ln>
                <a:solidFill>
                  <a:srgbClr val="000000"/>
                </a:solidFill>
                <a:effectLst/>
                <a:uLnTx/>
                <a:uFillTx/>
                <a:ea typeface="+mn-ea"/>
                <a:cs typeface="Arial"/>
              </a:rPr>
              <a:t>The </a:t>
            </a:r>
            <a:r>
              <a:rPr kumimoji="0" lang="en-GB" sz="1400" b="0" i="0" u="none" strike="noStrike" kern="1200" cap="none" spc="0" normalizeH="0" baseline="0" noProof="0">
                <a:ln>
                  <a:noFill/>
                </a:ln>
                <a:solidFill>
                  <a:srgbClr val="000000"/>
                </a:solidFill>
                <a:effectLst/>
                <a:uLnTx/>
                <a:uFillTx/>
                <a:ea typeface="+mn-ea"/>
                <a:cs typeface="Arial"/>
                <a:hlinkClick r:id="rId3"/>
              </a:rPr>
              <a:t>Intercollegiate Green Theatre Checklist</a:t>
            </a:r>
            <a:r>
              <a:rPr kumimoji="0" lang="en-GB" sz="1400" b="0" i="0" u="none" strike="noStrike" kern="1200" cap="none" spc="0" normalizeH="0" baseline="0" noProof="0">
                <a:ln>
                  <a:noFill/>
                </a:ln>
                <a:solidFill>
                  <a:srgbClr val="000000"/>
                </a:solidFill>
                <a:effectLst/>
                <a:uLnTx/>
                <a:uFillTx/>
                <a:ea typeface="+mn-ea"/>
                <a:cs typeface="Arial"/>
              </a:rPr>
              <a:t> recognises the significant carbon impacts of surgery and recommends collective actions, including a review and rationalisation of instrument sets.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GB" sz="1400" b="0" i="0" u="none" strike="noStrike" kern="1200" cap="none" spc="0" normalizeH="0" baseline="0" noProof="0">
              <a:ln>
                <a:noFill/>
              </a:ln>
              <a:solidFill>
                <a:srgbClr val="000000"/>
              </a:solidFill>
              <a:effectLst/>
              <a:uLnTx/>
              <a:uFillTx/>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kumimoji="0" lang="en-GB" sz="1400" b="0" i="0" u="none" strike="noStrike" kern="1200" cap="none" spc="0" normalizeH="0" baseline="0" noProof="0">
              <a:ln>
                <a:noFill/>
              </a:ln>
              <a:solidFill>
                <a:srgbClr val="000000"/>
              </a:solidFill>
              <a:effectLst/>
              <a:uLnTx/>
              <a:uFillTx/>
              <a:ea typeface="+mn-ea"/>
              <a:cs typeface="+mn-cs"/>
            </a:endParaRPr>
          </a:p>
        </p:txBody>
      </p:sp>
      <p:pic>
        <p:nvPicPr>
          <p:cNvPr id="1028" name="Picture 4" descr="Single Use - Gantik">
            <a:extLst>
              <a:ext uri="{FF2B5EF4-FFF2-40B4-BE49-F238E27FC236}">
                <a16:creationId xmlns:a16="http://schemas.microsoft.com/office/drawing/2014/main" id="{6505E666-9B05-5037-6247-A9941B218D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008" y="477077"/>
            <a:ext cx="2125346" cy="257215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a:extLst>
              <a:ext uri="{FF2B5EF4-FFF2-40B4-BE49-F238E27FC236}">
                <a16:creationId xmlns:a16="http://schemas.microsoft.com/office/drawing/2014/main" id="{2EC3A023-45B0-7266-B226-44169B9FEC36}"/>
              </a:ext>
            </a:extLst>
          </p:cNvPr>
          <p:cNvCxnSpPr/>
          <p:nvPr/>
        </p:nvCxnSpPr>
        <p:spPr>
          <a:xfrm>
            <a:off x="2904139" y="1763152"/>
            <a:ext cx="2412634" cy="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pic>
        <p:nvPicPr>
          <p:cNvPr id="10" name="Graphic 9" descr="Arrow circle with solid fill">
            <a:extLst>
              <a:ext uri="{FF2B5EF4-FFF2-40B4-BE49-F238E27FC236}">
                <a16:creationId xmlns:a16="http://schemas.microsoft.com/office/drawing/2014/main" id="{B78FB42A-E5FA-3699-0529-87D20A7CA18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50006" y="556835"/>
            <a:ext cx="2412634" cy="2412634"/>
          </a:xfrm>
          <a:prstGeom prst="rect">
            <a:avLst/>
          </a:prstGeom>
        </p:spPr>
      </p:pic>
      <p:pic>
        <p:nvPicPr>
          <p:cNvPr id="13" name="Picture 12">
            <a:extLst>
              <a:ext uri="{FF2B5EF4-FFF2-40B4-BE49-F238E27FC236}">
                <a16:creationId xmlns:a16="http://schemas.microsoft.com/office/drawing/2014/main" id="{26119B96-948A-8592-60D7-DF704CEEFE5A}"/>
              </a:ext>
            </a:extLst>
          </p:cNvPr>
          <p:cNvPicPr>
            <a:picLocks noChangeAspect="1"/>
          </p:cNvPicPr>
          <p:nvPr/>
        </p:nvPicPr>
        <p:blipFill>
          <a:blip r:embed="rId7"/>
          <a:stretch>
            <a:fillRect/>
          </a:stretch>
        </p:blipFill>
        <p:spPr>
          <a:xfrm>
            <a:off x="8495746" y="1077352"/>
            <a:ext cx="3573515" cy="5094848"/>
          </a:xfrm>
          <a:prstGeom prst="rect">
            <a:avLst/>
          </a:prstGeom>
        </p:spPr>
      </p:pic>
    </p:spTree>
    <p:extLst>
      <p:ext uri="{BB962C8B-B14F-4D97-AF65-F5344CB8AC3E}">
        <p14:creationId xmlns:p14="http://schemas.microsoft.com/office/powerpoint/2010/main" val="3969763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285"/>
          <p:cNvGrpSpPr>
            <a:grpSpLocks noChangeAspect="1"/>
          </p:cNvGrpSpPr>
          <p:nvPr/>
        </p:nvGrpSpPr>
        <p:grpSpPr bwMode="auto">
          <a:xfrm>
            <a:off x="8840122" y="1425665"/>
            <a:ext cx="808770" cy="806400"/>
            <a:chOff x="388" y="758"/>
            <a:chExt cx="341" cy="340"/>
          </a:xfrm>
          <a:solidFill>
            <a:schemeClr val="accent4"/>
          </a:solidFill>
        </p:grpSpPr>
        <p:sp>
          <p:nvSpPr>
            <p:cNvPr id="11" name="Freeform 286"/>
            <p:cNvSpPr>
              <a:spLocks noEditPoints="1"/>
            </p:cNvSpPr>
            <p:nvPr/>
          </p:nvSpPr>
          <p:spPr bwMode="auto">
            <a:xfrm>
              <a:off x="462" y="834"/>
              <a:ext cx="192" cy="192"/>
            </a:xfrm>
            <a:custGeom>
              <a:avLst/>
              <a:gdLst>
                <a:gd name="T0" fmla="*/ 43 w 289"/>
                <a:gd name="T1" fmla="*/ 289 h 289"/>
                <a:gd name="T2" fmla="*/ 13 w 289"/>
                <a:gd name="T3" fmla="*/ 276 h 289"/>
                <a:gd name="T4" fmla="*/ 0 w 289"/>
                <a:gd name="T5" fmla="*/ 246 h 289"/>
                <a:gd name="T6" fmla="*/ 13 w 289"/>
                <a:gd name="T7" fmla="*/ 216 h 289"/>
                <a:gd name="T8" fmla="*/ 118 w 289"/>
                <a:gd name="T9" fmla="*/ 111 h 289"/>
                <a:gd name="T10" fmla="*/ 140 w 289"/>
                <a:gd name="T11" fmla="*/ 29 h 289"/>
                <a:gd name="T12" fmla="*/ 156 w 289"/>
                <a:gd name="T13" fmla="*/ 16 h 289"/>
                <a:gd name="T14" fmla="*/ 229 w 289"/>
                <a:gd name="T15" fmla="*/ 9 h 289"/>
                <a:gd name="T16" fmla="*/ 235 w 289"/>
                <a:gd name="T17" fmla="*/ 16 h 289"/>
                <a:gd name="T18" fmla="*/ 233 w 289"/>
                <a:gd name="T19" fmla="*/ 26 h 289"/>
                <a:gd name="T20" fmla="*/ 194 w 289"/>
                <a:gd name="T21" fmla="*/ 65 h 289"/>
                <a:gd name="T22" fmla="*/ 208 w 289"/>
                <a:gd name="T23" fmla="*/ 81 h 289"/>
                <a:gd name="T24" fmla="*/ 224 w 289"/>
                <a:gd name="T25" fmla="*/ 95 h 289"/>
                <a:gd name="T26" fmla="*/ 263 w 289"/>
                <a:gd name="T27" fmla="*/ 56 h 289"/>
                <a:gd name="T28" fmla="*/ 273 w 289"/>
                <a:gd name="T29" fmla="*/ 54 h 289"/>
                <a:gd name="T30" fmla="*/ 280 w 289"/>
                <a:gd name="T31" fmla="*/ 60 h 289"/>
                <a:gd name="T32" fmla="*/ 273 w 289"/>
                <a:gd name="T33" fmla="*/ 133 h 289"/>
                <a:gd name="T34" fmla="*/ 273 w 289"/>
                <a:gd name="T35" fmla="*/ 133 h 289"/>
                <a:gd name="T36" fmla="*/ 260 w 289"/>
                <a:gd name="T37" fmla="*/ 149 h 289"/>
                <a:gd name="T38" fmla="*/ 178 w 289"/>
                <a:gd name="T39" fmla="*/ 171 h 289"/>
                <a:gd name="T40" fmla="*/ 73 w 289"/>
                <a:gd name="T41" fmla="*/ 276 h 289"/>
                <a:gd name="T42" fmla="*/ 43 w 289"/>
                <a:gd name="T43" fmla="*/ 289 h 289"/>
                <a:gd name="T44" fmla="*/ 200 w 289"/>
                <a:gd name="T45" fmla="*/ 25 h 289"/>
                <a:gd name="T46" fmla="*/ 167 w 289"/>
                <a:gd name="T47" fmla="*/ 34 h 289"/>
                <a:gd name="T48" fmla="*/ 155 w 289"/>
                <a:gd name="T49" fmla="*/ 44 h 289"/>
                <a:gd name="T50" fmla="*/ 140 w 289"/>
                <a:gd name="T51" fmla="*/ 110 h 289"/>
                <a:gd name="T52" fmla="*/ 137 w 289"/>
                <a:gd name="T53" fmla="*/ 122 h 289"/>
                <a:gd name="T54" fmla="*/ 28 w 289"/>
                <a:gd name="T55" fmla="*/ 231 h 289"/>
                <a:gd name="T56" fmla="*/ 22 w 289"/>
                <a:gd name="T57" fmla="*/ 246 h 289"/>
                <a:gd name="T58" fmla="*/ 28 w 289"/>
                <a:gd name="T59" fmla="*/ 261 h 289"/>
                <a:gd name="T60" fmla="*/ 58 w 289"/>
                <a:gd name="T61" fmla="*/ 261 h 289"/>
                <a:gd name="T62" fmla="*/ 167 w 289"/>
                <a:gd name="T63" fmla="*/ 152 h 289"/>
                <a:gd name="T64" fmla="*/ 179 w 289"/>
                <a:gd name="T65" fmla="*/ 149 h 289"/>
                <a:gd name="T66" fmla="*/ 245 w 289"/>
                <a:gd name="T67" fmla="*/ 134 h 289"/>
                <a:gd name="T68" fmla="*/ 255 w 289"/>
                <a:gd name="T69" fmla="*/ 122 h 289"/>
                <a:gd name="T70" fmla="*/ 255 w 289"/>
                <a:gd name="T71" fmla="*/ 122 h 289"/>
                <a:gd name="T72" fmla="*/ 264 w 289"/>
                <a:gd name="T73" fmla="*/ 85 h 289"/>
                <a:gd name="T74" fmla="*/ 232 w 289"/>
                <a:gd name="T75" fmla="*/ 117 h 289"/>
                <a:gd name="T76" fmla="*/ 219 w 289"/>
                <a:gd name="T77" fmla="*/ 118 h 289"/>
                <a:gd name="T78" fmla="*/ 192 w 289"/>
                <a:gd name="T79" fmla="*/ 96 h 289"/>
                <a:gd name="T80" fmla="*/ 171 w 289"/>
                <a:gd name="T81" fmla="*/ 70 h 289"/>
                <a:gd name="T82" fmla="*/ 172 w 289"/>
                <a:gd name="T83" fmla="*/ 56 h 289"/>
                <a:gd name="T84" fmla="*/ 204 w 289"/>
                <a:gd name="T85" fmla="*/ 25 h 289"/>
                <a:gd name="T86" fmla="*/ 200 w 289"/>
                <a:gd name="T87" fmla="*/ 25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9" h="289">
                  <a:moveTo>
                    <a:pt x="43" y="289"/>
                  </a:moveTo>
                  <a:cubicBezTo>
                    <a:pt x="32" y="289"/>
                    <a:pt x="21" y="284"/>
                    <a:pt x="13" y="276"/>
                  </a:cubicBezTo>
                  <a:cubicBezTo>
                    <a:pt x="5" y="268"/>
                    <a:pt x="0" y="257"/>
                    <a:pt x="0" y="246"/>
                  </a:cubicBezTo>
                  <a:cubicBezTo>
                    <a:pt x="0" y="235"/>
                    <a:pt x="5" y="224"/>
                    <a:pt x="13" y="216"/>
                  </a:cubicBezTo>
                  <a:cubicBezTo>
                    <a:pt x="118" y="111"/>
                    <a:pt x="118" y="111"/>
                    <a:pt x="118" y="111"/>
                  </a:cubicBezTo>
                  <a:cubicBezTo>
                    <a:pt x="110" y="82"/>
                    <a:pt x="118" y="50"/>
                    <a:pt x="140" y="29"/>
                  </a:cubicBezTo>
                  <a:cubicBezTo>
                    <a:pt x="144" y="24"/>
                    <a:pt x="150" y="20"/>
                    <a:pt x="156" y="16"/>
                  </a:cubicBezTo>
                  <a:cubicBezTo>
                    <a:pt x="178" y="3"/>
                    <a:pt x="204" y="0"/>
                    <a:pt x="229" y="9"/>
                  </a:cubicBezTo>
                  <a:cubicBezTo>
                    <a:pt x="232" y="10"/>
                    <a:pt x="235" y="13"/>
                    <a:pt x="235" y="16"/>
                  </a:cubicBezTo>
                  <a:cubicBezTo>
                    <a:pt x="236" y="20"/>
                    <a:pt x="235" y="24"/>
                    <a:pt x="233" y="26"/>
                  </a:cubicBezTo>
                  <a:cubicBezTo>
                    <a:pt x="194" y="65"/>
                    <a:pt x="194" y="65"/>
                    <a:pt x="194" y="65"/>
                  </a:cubicBezTo>
                  <a:cubicBezTo>
                    <a:pt x="198" y="71"/>
                    <a:pt x="203" y="76"/>
                    <a:pt x="208" y="81"/>
                  </a:cubicBezTo>
                  <a:cubicBezTo>
                    <a:pt x="213" y="86"/>
                    <a:pt x="218" y="91"/>
                    <a:pt x="224" y="95"/>
                  </a:cubicBezTo>
                  <a:cubicBezTo>
                    <a:pt x="263" y="56"/>
                    <a:pt x="263" y="56"/>
                    <a:pt x="263" y="56"/>
                  </a:cubicBezTo>
                  <a:cubicBezTo>
                    <a:pt x="265" y="54"/>
                    <a:pt x="269" y="53"/>
                    <a:pt x="273" y="54"/>
                  </a:cubicBezTo>
                  <a:cubicBezTo>
                    <a:pt x="276" y="54"/>
                    <a:pt x="279" y="57"/>
                    <a:pt x="280" y="60"/>
                  </a:cubicBezTo>
                  <a:cubicBezTo>
                    <a:pt x="289" y="85"/>
                    <a:pt x="286" y="111"/>
                    <a:pt x="273" y="133"/>
                  </a:cubicBezTo>
                  <a:cubicBezTo>
                    <a:pt x="273" y="133"/>
                    <a:pt x="273" y="133"/>
                    <a:pt x="273" y="133"/>
                  </a:cubicBezTo>
                  <a:cubicBezTo>
                    <a:pt x="269" y="139"/>
                    <a:pt x="265" y="145"/>
                    <a:pt x="260" y="149"/>
                  </a:cubicBezTo>
                  <a:cubicBezTo>
                    <a:pt x="239" y="171"/>
                    <a:pt x="207" y="179"/>
                    <a:pt x="178" y="171"/>
                  </a:cubicBezTo>
                  <a:cubicBezTo>
                    <a:pt x="73" y="276"/>
                    <a:pt x="73" y="276"/>
                    <a:pt x="73" y="276"/>
                  </a:cubicBezTo>
                  <a:cubicBezTo>
                    <a:pt x="65" y="284"/>
                    <a:pt x="54" y="289"/>
                    <a:pt x="43" y="289"/>
                  </a:cubicBezTo>
                  <a:close/>
                  <a:moveTo>
                    <a:pt x="200" y="25"/>
                  </a:moveTo>
                  <a:cubicBezTo>
                    <a:pt x="188" y="25"/>
                    <a:pt x="177" y="28"/>
                    <a:pt x="167" y="34"/>
                  </a:cubicBezTo>
                  <a:cubicBezTo>
                    <a:pt x="162" y="37"/>
                    <a:pt x="158" y="40"/>
                    <a:pt x="155" y="44"/>
                  </a:cubicBezTo>
                  <a:cubicBezTo>
                    <a:pt x="137" y="61"/>
                    <a:pt x="132" y="87"/>
                    <a:pt x="140" y="110"/>
                  </a:cubicBezTo>
                  <a:cubicBezTo>
                    <a:pt x="141" y="114"/>
                    <a:pt x="140" y="119"/>
                    <a:pt x="137" y="122"/>
                  </a:cubicBezTo>
                  <a:cubicBezTo>
                    <a:pt x="28" y="231"/>
                    <a:pt x="28" y="231"/>
                    <a:pt x="28" y="231"/>
                  </a:cubicBezTo>
                  <a:cubicBezTo>
                    <a:pt x="24" y="235"/>
                    <a:pt x="22" y="240"/>
                    <a:pt x="22" y="246"/>
                  </a:cubicBezTo>
                  <a:cubicBezTo>
                    <a:pt x="22" y="252"/>
                    <a:pt x="24" y="257"/>
                    <a:pt x="28" y="261"/>
                  </a:cubicBezTo>
                  <a:cubicBezTo>
                    <a:pt x="36" y="269"/>
                    <a:pt x="50" y="269"/>
                    <a:pt x="58" y="261"/>
                  </a:cubicBezTo>
                  <a:cubicBezTo>
                    <a:pt x="167" y="152"/>
                    <a:pt x="167" y="152"/>
                    <a:pt x="167" y="152"/>
                  </a:cubicBezTo>
                  <a:cubicBezTo>
                    <a:pt x="170" y="149"/>
                    <a:pt x="175" y="148"/>
                    <a:pt x="179" y="149"/>
                  </a:cubicBezTo>
                  <a:cubicBezTo>
                    <a:pt x="202" y="157"/>
                    <a:pt x="228" y="152"/>
                    <a:pt x="245" y="134"/>
                  </a:cubicBezTo>
                  <a:cubicBezTo>
                    <a:pt x="249" y="131"/>
                    <a:pt x="252" y="127"/>
                    <a:pt x="255" y="122"/>
                  </a:cubicBezTo>
                  <a:cubicBezTo>
                    <a:pt x="255" y="122"/>
                    <a:pt x="255" y="122"/>
                    <a:pt x="255" y="122"/>
                  </a:cubicBezTo>
                  <a:cubicBezTo>
                    <a:pt x="261" y="111"/>
                    <a:pt x="265" y="98"/>
                    <a:pt x="264" y="85"/>
                  </a:cubicBezTo>
                  <a:cubicBezTo>
                    <a:pt x="232" y="117"/>
                    <a:pt x="232" y="117"/>
                    <a:pt x="232" y="117"/>
                  </a:cubicBezTo>
                  <a:cubicBezTo>
                    <a:pt x="229" y="120"/>
                    <a:pt x="223" y="121"/>
                    <a:pt x="219" y="118"/>
                  </a:cubicBezTo>
                  <a:cubicBezTo>
                    <a:pt x="210" y="112"/>
                    <a:pt x="201" y="105"/>
                    <a:pt x="192" y="96"/>
                  </a:cubicBezTo>
                  <a:cubicBezTo>
                    <a:pt x="184" y="88"/>
                    <a:pt x="177" y="79"/>
                    <a:pt x="171" y="70"/>
                  </a:cubicBezTo>
                  <a:cubicBezTo>
                    <a:pt x="168" y="66"/>
                    <a:pt x="169" y="60"/>
                    <a:pt x="172" y="56"/>
                  </a:cubicBezTo>
                  <a:cubicBezTo>
                    <a:pt x="204" y="25"/>
                    <a:pt x="204" y="25"/>
                    <a:pt x="204" y="25"/>
                  </a:cubicBezTo>
                  <a:cubicBezTo>
                    <a:pt x="202" y="25"/>
                    <a:pt x="201" y="25"/>
                    <a:pt x="200" y="2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Freeform 287"/>
            <p:cNvSpPr>
              <a:spLocks noEditPoints="1"/>
            </p:cNvSpPr>
            <p:nvPr/>
          </p:nvSpPr>
          <p:spPr bwMode="auto">
            <a:xfrm>
              <a:off x="388" y="758"/>
              <a:ext cx="341"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Rectangle 1"/>
          <p:cNvSpPr/>
          <p:nvPr/>
        </p:nvSpPr>
        <p:spPr bwMode="auto">
          <a:xfrm>
            <a:off x="5285064" y="0"/>
            <a:ext cx="2114026" cy="23489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err="1">
              <a:ln>
                <a:noFill/>
              </a:ln>
              <a:solidFill>
                <a:srgbClr val="000000"/>
              </a:solidFill>
              <a:effectLst/>
              <a:uLnTx/>
              <a:uFillTx/>
              <a:latin typeface="Arial"/>
              <a:ea typeface="+mn-ea"/>
              <a:cs typeface="+mn-cs"/>
            </a:endParaRPr>
          </a:p>
        </p:txBody>
      </p:sp>
      <p:sp>
        <p:nvSpPr>
          <p:cNvPr id="20" name="Title 19"/>
          <p:cNvSpPr>
            <a:spLocks noGrp="1"/>
          </p:cNvSpPr>
          <p:nvPr>
            <p:ph type="title" idx="4294967295"/>
          </p:nvPr>
        </p:nvSpPr>
        <p:spPr>
          <a:xfrm>
            <a:off x="6578488" y="2419388"/>
            <a:ext cx="5332039" cy="2015024"/>
          </a:xfrm>
        </p:spPr>
        <p:txBody>
          <a:bodyPr/>
          <a:lstStyle/>
          <a:p>
            <a:pPr algn="ctr"/>
            <a:r>
              <a:rPr lang="en-GB" sz="3600"/>
              <a:t> HOW-TO GUIDE</a:t>
            </a:r>
            <a:br>
              <a:rPr lang="en-GB" sz="3600"/>
            </a:br>
            <a:br>
              <a:rPr lang="en-GB" sz="3600"/>
            </a:br>
            <a:r>
              <a:rPr lang="en-GB" sz="3600"/>
              <a:t>SURGICAL INSTRUMENT SET RATIONALISATION</a:t>
            </a:r>
            <a:endParaRPr lang="en-GB" sz="3600">
              <a:cs typeface="Arial"/>
            </a:endParaRPr>
          </a:p>
        </p:txBody>
      </p:sp>
      <p:pic>
        <p:nvPicPr>
          <p:cNvPr id="6" name="Picture 5" descr="A picture containing text&#10;&#10;Description automatically generated">
            <a:extLst>
              <a:ext uri="{FF2B5EF4-FFF2-40B4-BE49-F238E27FC236}">
                <a16:creationId xmlns:a16="http://schemas.microsoft.com/office/drawing/2014/main" id="{0CC6E215-0AAC-445F-BF82-4BC53C642B7E}"/>
              </a:ext>
            </a:extLst>
          </p:cNvPr>
          <p:cNvPicPr>
            <a:picLocks noChangeAspect="1"/>
          </p:cNvPicPr>
          <p:nvPr/>
        </p:nvPicPr>
        <p:blipFill rotWithShape="1">
          <a:blip r:embed="rId3">
            <a:extLst>
              <a:ext uri="{28A0092B-C50C-407E-A947-70E740481C1C}">
                <a14:useLocalDpi xmlns:a14="http://schemas.microsoft.com/office/drawing/2010/main" val="0"/>
              </a:ext>
            </a:extLst>
          </a:blip>
          <a:srcRect l="4244" t="8364" r="5851"/>
          <a:stretch/>
        </p:blipFill>
        <p:spPr>
          <a:xfrm rot="16200000">
            <a:off x="1417638" y="454609"/>
            <a:ext cx="4377116" cy="5944583"/>
          </a:xfrm>
          <a:prstGeom prst="rect">
            <a:avLst/>
          </a:prstGeom>
        </p:spPr>
      </p:pic>
      <p:sp>
        <p:nvSpPr>
          <p:cNvPr id="13" name="Rectangle 12">
            <a:extLst>
              <a:ext uri="{FF2B5EF4-FFF2-40B4-BE49-F238E27FC236}">
                <a16:creationId xmlns:a16="http://schemas.microsoft.com/office/drawing/2014/main" id="{C1485746-A456-4A83-91AA-A7B421E0C6DD}"/>
              </a:ext>
            </a:extLst>
          </p:cNvPr>
          <p:cNvSpPr/>
          <p:nvPr/>
        </p:nvSpPr>
        <p:spPr>
          <a:xfrm>
            <a:off x="-67112" y="-8390"/>
            <a:ext cx="159391" cy="68705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43399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a:xfrm>
            <a:off x="322272" y="173296"/>
            <a:ext cx="9969231" cy="831850"/>
          </a:xfrm>
        </p:spPr>
        <p:txBody>
          <a:bodyPr/>
          <a:lstStyle/>
          <a:p>
            <a:r>
              <a:rPr lang="en-GB" sz="2800" dirty="0"/>
              <a:t>The business case</a:t>
            </a:r>
          </a:p>
        </p:txBody>
      </p:sp>
      <p:sp>
        <p:nvSpPr>
          <p:cNvPr id="51" name="Rectangle 50">
            <a:extLst>
              <a:ext uri="{FF2B5EF4-FFF2-40B4-BE49-F238E27FC236}">
                <a16:creationId xmlns:a16="http://schemas.microsoft.com/office/drawing/2014/main" id="{950C6B16-BCC3-4A2C-990C-E4D21001802B}"/>
              </a:ext>
            </a:extLst>
          </p:cNvPr>
          <p:cNvSpPr/>
          <p:nvPr/>
        </p:nvSpPr>
        <p:spPr>
          <a:xfrm>
            <a:off x="1498153" y="6030215"/>
            <a:ext cx="5360413" cy="283924"/>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2500"/>
              </a:lnSpc>
              <a:spcBef>
                <a:spcPts val="0"/>
              </a:spcBef>
              <a:spcAft>
                <a:spcPts val="60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Arial"/>
            </a:endParaRPr>
          </a:p>
        </p:txBody>
      </p:sp>
      <p:grpSp>
        <p:nvGrpSpPr>
          <p:cNvPr id="25" name="Group 24">
            <a:extLst>
              <a:ext uri="{FF2B5EF4-FFF2-40B4-BE49-F238E27FC236}">
                <a16:creationId xmlns:a16="http://schemas.microsoft.com/office/drawing/2014/main" id="{93AC4C91-EFE9-48E4-85A7-07526B038670}"/>
              </a:ext>
            </a:extLst>
          </p:cNvPr>
          <p:cNvGrpSpPr/>
          <p:nvPr/>
        </p:nvGrpSpPr>
        <p:grpSpPr>
          <a:xfrm>
            <a:off x="303535" y="1292360"/>
            <a:ext cx="11618065" cy="1082732"/>
            <a:chOff x="-2051075" y="-2382283"/>
            <a:chExt cx="10176111" cy="1082732"/>
          </a:xfrm>
        </p:grpSpPr>
        <p:sp>
          <p:nvSpPr>
            <p:cNvPr id="26" name="Rectangle 25">
              <a:extLst>
                <a:ext uri="{FF2B5EF4-FFF2-40B4-BE49-F238E27FC236}">
                  <a16:creationId xmlns:a16="http://schemas.microsoft.com/office/drawing/2014/main" id="{9C1BD15F-A859-4779-B179-B3914BEC19E0}"/>
                </a:ext>
              </a:extLst>
            </p:cNvPr>
            <p:cNvSpPr>
              <a:spLocks/>
            </p:cNvSpPr>
            <p:nvPr/>
          </p:nvSpPr>
          <p:spPr>
            <a:xfrm>
              <a:off x="-1462669" y="-2382283"/>
              <a:ext cx="9587705" cy="10827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1" i="0" u="none" strike="noStrike" kern="0" cap="none" spc="0" normalizeH="0" baseline="0" noProof="0">
                  <a:ln>
                    <a:noFill/>
                  </a:ln>
                  <a:solidFill>
                    <a:srgbClr val="000000"/>
                  </a:solidFill>
                  <a:effectLst/>
                  <a:uLnTx/>
                  <a:uFillTx/>
                  <a:latin typeface="Arial"/>
                  <a:ea typeface="+mn-ea"/>
                  <a:cs typeface="+mn-cs"/>
                </a:rPr>
                <a:t>Revenue and savings</a:t>
              </a:r>
            </a:p>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0" i="0" u="none" strike="noStrike" kern="0" cap="none" spc="0" normalizeH="0" baseline="0" noProof="0">
                  <a:ln>
                    <a:noFill/>
                  </a:ln>
                  <a:solidFill>
                    <a:srgbClr val="000000"/>
                  </a:solidFill>
                  <a:effectLst/>
                  <a:uLnTx/>
                  <a:uFillTx/>
                  <a:latin typeface="Arial"/>
                  <a:ea typeface="+mn-ea"/>
                  <a:cs typeface="Arial"/>
                </a:rPr>
                <a:t>Removing rarely used instruments from sets to consolidate to fewer trays and optimising grouping can significantly reduce sterilisation costs with third party providers, saving one trust around £20k p.a.</a:t>
              </a:r>
              <a:endParaRPr kumimoji="0" lang="en-GB" b="0" i="0" u="none" strike="noStrike" kern="0" cap="none" spc="0" normalizeH="0" baseline="0" noProof="0">
                <a:ln>
                  <a:noFill/>
                </a:ln>
                <a:solidFill>
                  <a:srgbClr val="000000"/>
                </a:solidFill>
                <a:effectLst/>
                <a:highlight>
                  <a:srgbClr val="FFFF00"/>
                </a:highlight>
                <a:uLnTx/>
                <a:uFillTx/>
                <a:latin typeface="Arial"/>
                <a:ea typeface="+mn-ea"/>
                <a:cs typeface="Arial"/>
              </a:endParaRPr>
            </a:p>
          </p:txBody>
        </p:sp>
        <p:sp>
          <p:nvSpPr>
            <p:cNvPr id="27" name="Freeform 351">
              <a:extLst>
                <a:ext uri="{FF2B5EF4-FFF2-40B4-BE49-F238E27FC236}">
                  <a16:creationId xmlns:a16="http://schemas.microsoft.com/office/drawing/2014/main" id="{1FAFA46F-C838-4CEE-A9E1-BE01495A0509}"/>
                </a:ext>
              </a:extLst>
            </p:cNvPr>
            <p:cNvSpPr>
              <a:spLocks noChangeAspect="1" noEditPoints="1"/>
            </p:cNvSpPr>
            <p:nvPr/>
          </p:nvSpPr>
          <p:spPr bwMode="auto">
            <a:xfrm>
              <a:off x="-2051075" y="-2097742"/>
              <a:ext cx="509645" cy="534367"/>
            </a:xfrm>
            <a:custGeom>
              <a:avLst/>
              <a:gdLst>
                <a:gd name="T0" fmla="*/ 336 w 512"/>
                <a:gd name="T1" fmla="*/ 169 h 512"/>
                <a:gd name="T2" fmla="*/ 337 w 512"/>
                <a:gd name="T3" fmla="*/ 131 h 512"/>
                <a:gd name="T4" fmla="*/ 295 w 512"/>
                <a:gd name="T5" fmla="*/ 159 h 512"/>
                <a:gd name="T6" fmla="*/ 117 w 512"/>
                <a:gd name="T7" fmla="*/ 266 h 512"/>
                <a:gd name="T8" fmla="*/ 180 w 512"/>
                <a:gd name="T9" fmla="*/ 373 h 512"/>
                <a:gd name="T10" fmla="*/ 213 w 512"/>
                <a:gd name="T11" fmla="*/ 362 h 512"/>
                <a:gd name="T12" fmla="*/ 266 w 512"/>
                <a:gd name="T13" fmla="*/ 352 h 512"/>
                <a:gd name="T14" fmla="*/ 277 w 512"/>
                <a:gd name="T15" fmla="*/ 373 h 512"/>
                <a:gd name="T16" fmla="*/ 309 w 512"/>
                <a:gd name="T17" fmla="*/ 361 h 512"/>
                <a:gd name="T18" fmla="*/ 351 w 512"/>
                <a:gd name="T19" fmla="*/ 276 h 512"/>
                <a:gd name="T20" fmla="*/ 394 w 512"/>
                <a:gd name="T21" fmla="*/ 266 h 512"/>
                <a:gd name="T22" fmla="*/ 384 w 512"/>
                <a:gd name="T23" fmla="*/ 224 h 512"/>
                <a:gd name="T24" fmla="*/ 226 w 512"/>
                <a:gd name="T25" fmla="*/ 185 h 512"/>
                <a:gd name="T26" fmla="*/ 171 w 512"/>
                <a:gd name="T27" fmla="*/ 213 h 512"/>
                <a:gd name="T28" fmla="*/ 164 w 512"/>
                <a:gd name="T29" fmla="*/ 194 h 512"/>
                <a:gd name="T30" fmla="*/ 234 w 512"/>
                <a:gd name="T31" fmla="*/ 172 h 512"/>
                <a:gd name="T32" fmla="*/ 256 w 512"/>
                <a:gd name="T33" fmla="*/ 0 h 512"/>
                <a:gd name="T34" fmla="*/ 256 w 512"/>
                <a:gd name="T35" fmla="*/ 512 h 512"/>
                <a:gd name="T36" fmla="*/ 256 w 512"/>
                <a:gd name="T37" fmla="*/ 0 h 512"/>
                <a:gd name="T38" fmla="*/ 405 w 512"/>
                <a:gd name="T39" fmla="*/ 288 h 512"/>
                <a:gd name="T40" fmla="*/ 330 w 512"/>
                <a:gd name="T41" fmla="*/ 365 h 512"/>
                <a:gd name="T42" fmla="*/ 320 w 512"/>
                <a:gd name="T43" fmla="*/ 394 h 512"/>
                <a:gd name="T44" fmla="*/ 256 w 512"/>
                <a:gd name="T45" fmla="*/ 384 h 512"/>
                <a:gd name="T46" fmla="*/ 234 w 512"/>
                <a:gd name="T47" fmla="*/ 373 h 512"/>
                <a:gd name="T48" fmla="*/ 224 w 512"/>
                <a:gd name="T49" fmla="*/ 394 h 512"/>
                <a:gd name="T50" fmla="*/ 160 w 512"/>
                <a:gd name="T51" fmla="*/ 384 h 512"/>
                <a:gd name="T52" fmla="*/ 114 w 512"/>
                <a:gd name="T53" fmla="*/ 336 h 512"/>
                <a:gd name="T54" fmla="*/ 234 w 512"/>
                <a:gd name="T55" fmla="*/ 128 h 512"/>
                <a:gd name="T56" fmla="*/ 351 w 512"/>
                <a:gd name="T57" fmla="*/ 106 h 512"/>
                <a:gd name="T58" fmla="*/ 362 w 512"/>
                <a:gd name="T59" fmla="*/ 120 h 512"/>
                <a:gd name="T60" fmla="*/ 390 w 512"/>
                <a:gd name="T61" fmla="*/ 202 h 512"/>
                <a:gd name="T62" fmla="*/ 416 w 512"/>
                <a:gd name="T63" fmla="*/ 21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374" y="218"/>
                  </a:moveTo>
                  <a:cubicBezTo>
                    <a:pt x="374" y="217"/>
                    <a:pt x="357" y="182"/>
                    <a:pt x="336" y="169"/>
                  </a:cubicBezTo>
                  <a:cubicBezTo>
                    <a:pt x="332" y="166"/>
                    <a:pt x="330" y="162"/>
                    <a:pt x="331" y="157"/>
                  </a:cubicBezTo>
                  <a:cubicBezTo>
                    <a:pt x="337" y="131"/>
                    <a:pt x="337" y="131"/>
                    <a:pt x="337" y="131"/>
                  </a:cubicBezTo>
                  <a:cubicBezTo>
                    <a:pt x="327" y="134"/>
                    <a:pt x="314" y="141"/>
                    <a:pt x="308" y="154"/>
                  </a:cubicBezTo>
                  <a:cubicBezTo>
                    <a:pt x="306" y="159"/>
                    <a:pt x="300" y="161"/>
                    <a:pt x="295" y="159"/>
                  </a:cubicBezTo>
                  <a:cubicBezTo>
                    <a:pt x="276" y="152"/>
                    <a:pt x="257" y="149"/>
                    <a:pt x="234" y="149"/>
                  </a:cubicBezTo>
                  <a:cubicBezTo>
                    <a:pt x="170" y="149"/>
                    <a:pt x="117" y="202"/>
                    <a:pt x="117" y="266"/>
                  </a:cubicBezTo>
                  <a:cubicBezTo>
                    <a:pt x="117" y="285"/>
                    <a:pt x="122" y="304"/>
                    <a:pt x="130" y="320"/>
                  </a:cubicBezTo>
                  <a:cubicBezTo>
                    <a:pt x="149" y="323"/>
                    <a:pt x="176" y="337"/>
                    <a:pt x="180" y="373"/>
                  </a:cubicBezTo>
                  <a:cubicBezTo>
                    <a:pt x="213" y="373"/>
                    <a:pt x="213" y="373"/>
                    <a:pt x="213" y="373"/>
                  </a:cubicBezTo>
                  <a:cubicBezTo>
                    <a:pt x="213" y="362"/>
                    <a:pt x="213" y="362"/>
                    <a:pt x="213" y="362"/>
                  </a:cubicBezTo>
                  <a:cubicBezTo>
                    <a:pt x="213" y="356"/>
                    <a:pt x="218" y="352"/>
                    <a:pt x="224" y="352"/>
                  </a:cubicBezTo>
                  <a:cubicBezTo>
                    <a:pt x="266" y="352"/>
                    <a:pt x="266" y="352"/>
                    <a:pt x="266" y="352"/>
                  </a:cubicBezTo>
                  <a:cubicBezTo>
                    <a:pt x="272" y="352"/>
                    <a:pt x="277" y="356"/>
                    <a:pt x="277" y="362"/>
                  </a:cubicBezTo>
                  <a:cubicBezTo>
                    <a:pt x="277" y="373"/>
                    <a:pt x="277" y="373"/>
                    <a:pt x="277" y="373"/>
                  </a:cubicBezTo>
                  <a:cubicBezTo>
                    <a:pt x="309" y="373"/>
                    <a:pt x="309" y="373"/>
                    <a:pt x="309" y="373"/>
                  </a:cubicBezTo>
                  <a:cubicBezTo>
                    <a:pt x="309" y="361"/>
                    <a:pt x="309" y="361"/>
                    <a:pt x="309" y="361"/>
                  </a:cubicBezTo>
                  <a:cubicBezTo>
                    <a:pt x="309" y="358"/>
                    <a:pt x="310" y="356"/>
                    <a:pt x="312" y="354"/>
                  </a:cubicBezTo>
                  <a:cubicBezTo>
                    <a:pt x="335" y="331"/>
                    <a:pt x="349" y="303"/>
                    <a:pt x="351" y="276"/>
                  </a:cubicBezTo>
                  <a:cubicBezTo>
                    <a:pt x="352" y="271"/>
                    <a:pt x="356" y="266"/>
                    <a:pt x="362" y="266"/>
                  </a:cubicBezTo>
                  <a:cubicBezTo>
                    <a:pt x="394" y="266"/>
                    <a:pt x="394" y="266"/>
                    <a:pt x="394" y="266"/>
                  </a:cubicBezTo>
                  <a:cubicBezTo>
                    <a:pt x="394" y="224"/>
                    <a:pt x="394" y="224"/>
                    <a:pt x="394" y="224"/>
                  </a:cubicBezTo>
                  <a:cubicBezTo>
                    <a:pt x="384" y="224"/>
                    <a:pt x="384" y="224"/>
                    <a:pt x="384" y="224"/>
                  </a:cubicBezTo>
                  <a:cubicBezTo>
                    <a:pt x="380" y="224"/>
                    <a:pt x="376" y="221"/>
                    <a:pt x="374" y="218"/>
                  </a:cubicBezTo>
                  <a:close/>
                  <a:moveTo>
                    <a:pt x="226" y="185"/>
                  </a:moveTo>
                  <a:cubicBezTo>
                    <a:pt x="209" y="189"/>
                    <a:pt x="192" y="198"/>
                    <a:pt x="178" y="210"/>
                  </a:cubicBezTo>
                  <a:cubicBezTo>
                    <a:pt x="176" y="212"/>
                    <a:pt x="174" y="213"/>
                    <a:pt x="171" y="213"/>
                  </a:cubicBezTo>
                  <a:cubicBezTo>
                    <a:pt x="168" y="213"/>
                    <a:pt x="165" y="212"/>
                    <a:pt x="163" y="209"/>
                  </a:cubicBezTo>
                  <a:cubicBezTo>
                    <a:pt x="159" y="205"/>
                    <a:pt x="160" y="198"/>
                    <a:pt x="164" y="194"/>
                  </a:cubicBezTo>
                  <a:cubicBezTo>
                    <a:pt x="180" y="180"/>
                    <a:pt x="200" y="169"/>
                    <a:pt x="221" y="164"/>
                  </a:cubicBezTo>
                  <a:cubicBezTo>
                    <a:pt x="227" y="163"/>
                    <a:pt x="233" y="166"/>
                    <a:pt x="234" y="172"/>
                  </a:cubicBezTo>
                  <a:cubicBezTo>
                    <a:pt x="235" y="177"/>
                    <a:pt x="232" y="183"/>
                    <a:pt x="226" y="185"/>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16" y="277"/>
                  </a:moveTo>
                  <a:cubicBezTo>
                    <a:pt x="416" y="283"/>
                    <a:pt x="411" y="288"/>
                    <a:pt x="405" y="288"/>
                  </a:cubicBezTo>
                  <a:cubicBezTo>
                    <a:pt x="371" y="288"/>
                    <a:pt x="371" y="288"/>
                    <a:pt x="371" y="288"/>
                  </a:cubicBezTo>
                  <a:cubicBezTo>
                    <a:pt x="365" y="323"/>
                    <a:pt x="345" y="350"/>
                    <a:pt x="330" y="365"/>
                  </a:cubicBezTo>
                  <a:cubicBezTo>
                    <a:pt x="330" y="384"/>
                    <a:pt x="330" y="384"/>
                    <a:pt x="330" y="384"/>
                  </a:cubicBezTo>
                  <a:cubicBezTo>
                    <a:pt x="330" y="390"/>
                    <a:pt x="326" y="394"/>
                    <a:pt x="320" y="394"/>
                  </a:cubicBezTo>
                  <a:cubicBezTo>
                    <a:pt x="266" y="394"/>
                    <a:pt x="266" y="394"/>
                    <a:pt x="266" y="394"/>
                  </a:cubicBezTo>
                  <a:cubicBezTo>
                    <a:pt x="260" y="394"/>
                    <a:pt x="256" y="390"/>
                    <a:pt x="256" y="384"/>
                  </a:cubicBezTo>
                  <a:cubicBezTo>
                    <a:pt x="256" y="373"/>
                    <a:pt x="256" y="373"/>
                    <a:pt x="256" y="373"/>
                  </a:cubicBezTo>
                  <a:cubicBezTo>
                    <a:pt x="234" y="373"/>
                    <a:pt x="234" y="373"/>
                    <a:pt x="234" y="373"/>
                  </a:cubicBezTo>
                  <a:cubicBezTo>
                    <a:pt x="234" y="384"/>
                    <a:pt x="234" y="384"/>
                    <a:pt x="234" y="384"/>
                  </a:cubicBezTo>
                  <a:cubicBezTo>
                    <a:pt x="234" y="390"/>
                    <a:pt x="230" y="394"/>
                    <a:pt x="224" y="394"/>
                  </a:cubicBezTo>
                  <a:cubicBezTo>
                    <a:pt x="170" y="394"/>
                    <a:pt x="170" y="394"/>
                    <a:pt x="170" y="394"/>
                  </a:cubicBezTo>
                  <a:cubicBezTo>
                    <a:pt x="164" y="394"/>
                    <a:pt x="160" y="390"/>
                    <a:pt x="160" y="384"/>
                  </a:cubicBezTo>
                  <a:cubicBezTo>
                    <a:pt x="160" y="343"/>
                    <a:pt x="125" y="341"/>
                    <a:pt x="123" y="341"/>
                  </a:cubicBezTo>
                  <a:cubicBezTo>
                    <a:pt x="119" y="341"/>
                    <a:pt x="116" y="339"/>
                    <a:pt x="114" y="336"/>
                  </a:cubicBezTo>
                  <a:cubicBezTo>
                    <a:pt x="102" y="315"/>
                    <a:pt x="96" y="291"/>
                    <a:pt x="96" y="266"/>
                  </a:cubicBezTo>
                  <a:cubicBezTo>
                    <a:pt x="96" y="190"/>
                    <a:pt x="158" y="128"/>
                    <a:pt x="234" y="128"/>
                  </a:cubicBezTo>
                  <a:cubicBezTo>
                    <a:pt x="256" y="128"/>
                    <a:pt x="275" y="130"/>
                    <a:pt x="294" y="136"/>
                  </a:cubicBezTo>
                  <a:cubicBezTo>
                    <a:pt x="313" y="109"/>
                    <a:pt x="349" y="106"/>
                    <a:pt x="351" y="106"/>
                  </a:cubicBezTo>
                  <a:cubicBezTo>
                    <a:pt x="355" y="106"/>
                    <a:pt x="358" y="108"/>
                    <a:pt x="360" y="110"/>
                  </a:cubicBezTo>
                  <a:cubicBezTo>
                    <a:pt x="362" y="113"/>
                    <a:pt x="363" y="116"/>
                    <a:pt x="362" y="120"/>
                  </a:cubicBezTo>
                  <a:cubicBezTo>
                    <a:pt x="353" y="155"/>
                    <a:pt x="353" y="155"/>
                    <a:pt x="353" y="155"/>
                  </a:cubicBezTo>
                  <a:cubicBezTo>
                    <a:pt x="371" y="169"/>
                    <a:pt x="384" y="191"/>
                    <a:pt x="390" y="202"/>
                  </a:cubicBezTo>
                  <a:cubicBezTo>
                    <a:pt x="405" y="202"/>
                    <a:pt x="405" y="202"/>
                    <a:pt x="405" y="202"/>
                  </a:cubicBezTo>
                  <a:cubicBezTo>
                    <a:pt x="411" y="202"/>
                    <a:pt x="416" y="207"/>
                    <a:pt x="416" y="213"/>
                  </a:cubicBezTo>
                  <a:lnTo>
                    <a:pt x="416" y="277"/>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24B1B3F2-DD0E-4F40-AFE3-8477AF3B6F2A}"/>
              </a:ext>
            </a:extLst>
          </p:cNvPr>
          <p:cNvGrpSpPr/>
          <p:nvPr/>
        </p:nvGrpSpPr>
        <p:grpSpPr>
          <a:xfrm>
            <a:off x="322272" y="2437376"/>
            <a:ext cx="10903943" cy="1082732"/>
            <a:chOff x="630307" y="4839842"/>
            <a:chExt cx="9569626" cy="1082732"/>
          </a:xfrm>
        </p:grpSpPr>
        <p:sp>
          <p:nvSpPr>
            <p:cNvPr id="32" name="Rectangle 31">
              <a:extLst>
                <a:ext uri="{FF2B5EF4-FFF2-40B4-BE49-F238E27FC236}">
                  <a16:creationId xmlns:a16="http://schemas.microsoft.com/office/drawing/2014/main" id="{C6687C1E-14AA-4065-9AD7-FE4A92FF7597}"/>
                </a:ext>
              </a:extLst>
            </p:cNvPr>
            <p:cNvSpPr>
              <a:spLocks/>
            </p:cNvSpPr>
            <p:nvPr/>
          </p:nvSpPr>
          <p:spPr>
            <a:xfrm>
              <a:off x="1219884" y="4839842"/>
              <a:ext cx="8980049" cy="10827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1" i="0" u="none" strike="noStrike" kern="0" cap="none" spc="0" normalizeH="0" baseline="0" noProof="0" dirty="0">
                  <a:ln>
                    <a:noFill/>
                  </a:ln>
                  <a:solidFill>
                    <a:srgbClr val="000000"/>
                  </a:solidFill>
                  <a:effectLst/>
                  <a:uLnTx/>
                  <a:uFillTx/>
                  <a:latin typeface="Arial"/>
                  <a:ea typeface="+mn-ea"/>
                  <a:cs typeface="+mn-cs"/>
                </a:rPr>
                <a:t>Risk and liability</a:t>
              </a:r>
            </a:p>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0" i="0" u="none" strike="noStrike" kern="0" cap="none" spc="0" normalizeH="0" baseline="0" noProof="0" dirty="0">
                  <a:ln>
                    <a:noFill/>
                  </a:ln>
                  <a:solidFill>
                    <a:srgbClr val="000000"/>
                  </a:solidFill>
                  <a:effectLst/>
                  <a:uLnTx/>
                  <a:uFillTx/>
                  <a:latin typeface="Arial"/>
                  <a:ea typeface="+mn-ea"/>
                  <a:cs typeface="+mn-cs"/>
                </a:rPr>
                <a:t>Infrequently used items removed from consolidated sets can remain to-hand as individually wrapped items or on a contingency tray, without impacting patient care or procedure time.</a:t>
              </a:r>
              <a:endParaRPr kumimoji="0" lang="en-GB" b="0" i="0" u="none" strike="noStrike" kern="0" cap="none" spc="0" normalizeH="0" baseline="0" noProof="0" dirty="0">
                <a:ln>
                  <a:noFill/>
                </a:ln>
                <a:solidFill>
                  <a:srgbClr val="000000"/>
                </a:solidFill>
                <a:effectLst/>
                <a:uLnTx/>
                <a:uFillTx/>
                <a:latin typeface="Arial"/>
                <a:ea typeface="+mn-ea"/>
                <a:cs typeface="Arial"/>
              </a:endParaRPr>
            </a:p>
          </p:txBody>
        </p:sp>
        <p:sp>
          <p:nvSpPr>
            <p:cNvPr id="33" name="Freeform 796">
              <a:extLst>
                <a:ext uri="{FF2B5EF4-FFF2-40B4-BE49-F238E27FC236}">
                  <a16:creationId xmlns:a16="http://schemas.microsoft.com/office/drawing/2014/main" id="{18827278-FE3C-44E4-A786-B1659931685D}"/>
                </a:ext>
              </a:extLst>
            </p:cNvPr>
            <p:cNvSpPr>
              <a:spLocks noChangeAspect="1" noEditPoints="1"/>
            </p:cNvSpPr>
            <p:nvPr/>
          </p:nvSpPr>
          <p:spPr bwMode="auto">
            <a:xfrm>
              <a:off x="630307" y="5065111"/>
              <a:ext cx="510600" cy="53436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94 w 512"/>
                <a:gd name="T11" fmla="*/ 384 h 512"/>
                <a:gd name="T12" fmla="*/ 384 w 512"/>
                <a:gd name="T13" fmla="*/ 394 h 512"/>
                <a:gd name="T14" fmla="*/ 128 w 512"/>
                <a:gd name="T15" fmla="*/ 394 h 512"/>
                <a:gd name="T16" fmla="*/ 117 w 512"/>
                <a:gd name="T17" fmla="*/ 384 h 512"/>
                <a:gd name="T18" fmla="*/ 117 w 512"/>
                <a:gd name="T19" fmla="*/ 128 h 512"/>
                <a:gd name="T20" fmla="*/ 128 w 512"/>
                <a:gd name="T21" fmla="*/ 117 h 512"/>
                <a:gd name="T22" fmla="*/ 181 w 512"/>
                <a:gd name="T23" fmla="*/ 117 h 512"/>
                <a:gd name="T24" fmla="*/ 181 w 512"/>
                <a:gd name="T25" fmla="*/ 106 h 512"/>
                <a:gd name="T26" fmla="*/ 192 w 512"/>
                <a:gd name="T27" fmla="*/ 96 h 512"/>
                <a:gd name="T28" fmla="*/ 202 w 512"/>
                <a:gd name="T29" fmla="*/ 106 h 512"/>
                <a:gd name="T30" fmla="*/ 202 w 512"/>
                <a:gd name="T31" fmla="*/ 117 h 512"/>
                <a:gd name="T32" fmla="*/ 309 w 512"/>
                <a:gd name="T33" fmla="*/ 117 h 512"/>
                <a:gd name="T34" fmla="*/ 309 w 512"/>
                <a:gd name="T35" fmla="*/ 106 h 512"/>
                <a:gd name="T36" fmla="*/ 320 w 512"/>
                <a:gd name="T37" fmla="*/ 96 h 512"/>
                <a:gd name="T38" fmla="*/ 330 w 512"/>
                <a:gd name="T39" fmla="*/ 106 h 512"/>
                <a:gd name="T40" fmla="*/ 330 w 512"/>
                <a:gd name="T41" fmla="*/ 117 h 512"/>
                <a:gd name="T42" fmla="*/ 384 w 512"/>
                <a:gd name="T43" fmla="*/ 117 h 512"/>
                <a:gd name="T44" fmla="*/ 394 w 512"/>
                <a:gd name="T45" fmla="*/ 128 h 512"/>
                <a:gd name="T46" fmla="*/ 394 w 512"/>
                <a:gd name="T47" fmla="*/ 384 h 512"/>
                <a:gd name="T48" fmla="*/ 330 w 512"/>
                <a:gd name="T49" fmla="*/ 149 h 512"/>
                <a:gd name="T50" fmla="*/ 320 w 512"/>
                <a:gd name="T51" fmla="*/ 160 h 512"/>
                <a:gd name="T52" fmla="*/ 309 w 512"/>
                <a:gd name="T53" fmla="*/ 149 h 512"/>
                <a:gd name="T54" fmla="*/ 309 w 512"/>
                <a:gd name="T55" fmla="*/ 138 h 512"/>
                <a:gd name="T56" fmla="*/ 202 w 512"/>
                <a:gd name="T57" fmla="*/ 138 h 512"/>
                <a:gd name="T58" fmla="*/ 202 w 512"/>
                <a:gd name="T59" fmla="*/ 149 h 512"/>
                <a:gd name="T60" fmla="*/ 192 w 512"/>
                <a:gd name="T61" fmla="*/ 160 h 512"/>
                <a:gd name="T62" fmla="*/ 181 w 512"/>
                <a:gd name="T63" fmla="*/ 149 h 512"/>
                <a:gd name="T64" fmla="*/ 181 w 512"/>
                <a:gd name="T65" fmla="*/ 138 h 512"/>
                <a:gd name="T66" fmla="*/ 138 w 512"/>
                <a:gd name="T67" fmla="*/ 138 h 512"/>
                <a:gd name="T68" fmla="*/ 138 w 512"/>
                <a:gd name="T69" fmla="*/ 373 h 512"/>
                <a:gd name="T70" fmla="*/ 373 w 512"/>
                <a:gd name="T71" fmla="*/ 373 h 512"/>
                <a:gd name="T72" fmla="*/ 373 w 512"/>
                <a:gd name="T73" fmla="*/ 138 h 512"/>
                <a:gd name="T74" fmla="*/ 330 w 512"/>
                <a:gd name="T75" fmla="*/ 138 h 512"/>
                <a:gd name="T76" fmla="*/ 330 w 512"/>
                <a:gd name="T77" fmla="*/ 149 h 512"/>
                <a:gd name="T78" fmla="*/ 327 w 512"/>
                <a:gd name="T79" fmla="*/ 221 h 512"/>
                <a:gd name="T80" fmla="*/ 242 w 512"/>
                <a:gd name="T81" fmla="*/ 306 h 512"/>
                <a:gd name="T82" fmla="*/ 234 w 512"/>
                <a:gd name="T83" fmla="*/ 309 h 512"/>
                <a:gd name="T84" fmla="*/ 227 w 512"/>
                <a:gd name="T85" fmla="*/ 306 h 512"/>
                <a:gd name="T86" fmla="*/ 184 w 512"/>
                <a:gd name="T87" fmla="*/ 263 h 512"/>
                <a:gd name="T88" fmla="*/ 184 w 512"/>
                <a:gd name="T89" fmla="*/ 248 h 512"/>
                <a:gd name="T90" fmla="*/ 199 w 512"/>
                <a:gd name="T91" fmla="*/ 248 h 512"/>
                <a:gd name="T92" fmla="*/ 234 w 512"/>
                <a:gd name="T93" fmla="*/ 283 h 512"/>
                <a:gd name="T94" fmla="*/ 312 w 512"/>
                <a:gd name="T95" fmla="*/ 205 h 512"/>
                <a:gd name="T96" fmla="*/ 327 w 512"/>
                <a:gd name="T97" fmla="*/ 205 h 512"/>
                <a:gd name="T98" fmla="*/ 327 w 512"/>
                <a:gd name="T99" fmla="*/ 22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94" y="384"/>
                  </a:moveTo>
                  <a:cubicBezTo>
                    <a:pt x="394" y="390"/>
                    <a:pt x="390" y="394"/>
                    <a:pt x="384" y="394"/>
                  </a:cubicBezTo>
                  <a:cubicBezTo>
                    <a:pt x="128" y="394"/>
                    <a:pt x="128" y="394"/>
                    <a:pt x="128" y="394"/>
                  </a:cubicBezTo>
                  <a:cubicBezTo>
                    <a:pt x="122" y="394"/>
                    <a:pt x="117" y="390"/>
                    <a:pt x="117" y="384"/>
                  </a:cubicBezTo>
                  <a:cubicBezTo>
                    <a:pt x="117" y="128"/>
                    <a:pt x="117" y="128"/>
                    <a:pt x="117" y="128"/>
                  </a:cubicBezTo>
                  <a:cubicBezTo>
                    <a:pt x="117" y="122"/>
                    <a:pt x="122" y="117"/>
                    <a:pt x="128" y="117"/>
                  </a:cubicBezTo>
                  <a:cubicBezTo>
                    <a:pt x="181" y="117"/>
                    <a:pt x="181" y="117"/>
                    <a:pt x="181" y="117"/>
                  </a:cubicBezTo>
                  <a:cubicBezTo>
                    <a:pt x="181" y="106"/>
                    <a:pt x="181" y="106"/>
                    <a:pt x="181" y="106"/>
                  </a:cubicBezTo>
                  <a:cubicBezTo>
                    <a:pt x="181" y="100"/>
                    <a:pt x="186" y="96"/>
                    <a:pt x="192" y="96"/>
                  </a:cubicBezTo>
                  <a:cubicBezTo>
                    <a:pt x="198" y="96"/>
                    <a:pt x="202" y="100"/>
                    <a:pt x="202" y="106"/>
                  </a:cubicBezTo>
                  <a:cubicBezTo>
                    <a:pt x="202" y="117"/>
                    <a:pt x="202" y="117"/>
                    <a:pt x="202" y="117"/>
                  </a:cubicBezTo>
                  <a:cubicBezTo>
                    <a:pt x="309" y="117"/>
                    <a:pt x="309" y="117"/>
                    <a:pt x="309" y="117"/>
                  </a:cubicBezTo>
                  <a:cubicBezTo>
                    <a:pt x="309" y="106"/>
                    <a:pt x="309" y="106"/>
                    <a:pt x="309" y="106"/>
                  </a:cubicBezTo>
                  <a:cubicBezTo>
                    <a:pt x="309" y="100"/>
                    <a:pt x="314" y="96"/>
                    <a:pt x="320" y="96"/>
                  </a:cubicBezTo>
                  <a:cubicBezTo>
                    <a:pt x="326" y="96"/>
                    <a:pt x="330" y="100"/>
                    <a:pt x="330" y="106"/>
                  </a:cubicBezTo>
                  <a:cubicBezTo>
                    <a:pt x="330" y="117"/>
                    <a:pt x="330" y="117"/>
                    <a:pt x="330" y="117"/>
                  </a:cubicBezTo>
                  <a:cubicBezTo>
                    <a:pt x="384" y="117"/>
                    <a:pt x="384" y="117"/>
                    <a:pt x="384" y="117"/>
                  </a:cubicBezTo>
                  <a:cubicBezTo>
                    <a:pt x="390" y="117"/>
                    <a:pt x="394" y="122"/>
                    <a:pt x="394" y="128"/>
                  </a:cubicBezTo>
                  <a:lnTo>
                    <a:pt x="394" y="384"/>
                  </a:lnTo>
                  <a:close/>
                  <a:moveTo>
                    <a:pt x="330" y="149"/>
                  </a:moveTo>
                  <a:cubicBezTo>
                    <a:pt x="330" y="155"/>
                    <a:pt x="326" y="160"/>
                    <a:pt x="320" y="160"/>
                  </a:cubicBezTo>
                  <a:cubicBezTo>
                    <a:pt x="314" y="160"/>
                    <a:pt x="309" y="155"/>
                    <a:pt x="309" y="149"/>
                  </a:cubicBezTo>
                  <a:cubicBezTo>
                    <a:pt x="309" y="138"/>
                    <a:pt x="309" y="138"/>
                    <a:pt x="309" y="138"/>
                  </a:cubicBezTo>
                  <a:cubicBezTo>
                    <a:pt x="202" y="138"/>
                    <a:pt x="202" y="138"/>
                    <a:pt x="202" y="138"/>
                  </a:cubicBezTo>
                  <a:cubicBezTo>
                    <a:pt x="202" y="149"/>
                    <a:pt x="202" y="149"/>
                    <a:pt x="202" y="149"/>
                  </a:cubicBezTo>
                  <a:cubicBezTo>
                    <a:pt x="202" y="155"/>
                    <a:pt x="198" y="160"/>
                    <a:pt x="192" y="160"/>
                  </a:cubicBezTo>
                  <a:cubicBezTo>
                    <a:pt x="186" y="160"/>
                    <a:pt x="181" y="155"/>
                    <a:pt x="181" y="149"/>
                  </a:cubicBezTo>
                  <a:cubicBezTo>
                    <a:pt x="181" y="138"/>
                    <a:pt x="181" y="138"/>
                    <a:pt x="181" y="138"/>
                  </a:cubicBezTo>
                  <a:cubicBezTo>
                    <a:pt x="138" y="138"/>
                    <a:pt x="138" y="138"/>
                    <a:pt x="138" y="138"/>
                  </a:cubicBezTo>
                  <a:cubicBezTo>
                    <a:pt x="138" y="373"/>
                    <a:pt x="138" y="373"/>
                    <a:pt x="138" y="373"/>
                  </a:cubicBezTo>
                  <a:cubicBezTo>
                    <a:pt x="373" y="373"/>
                    <a:pt x="373" y="373"/>
                    <a:pt x="373" y="373"/>
                  </a:cubicBezTo>
                  <a:cubicBezTo>
                    <a:pt x="373" y="138"/>
                    <a:pt x="373" y="138"/>
                    <a:pt x="373" y="138"/>
                  </a:cubicBezTo>
                  <a:cubicBezTo>
                    <a:pt x="330" y="138"/>
                    <a:pt x="330" y="138"/>
                    <a:pt x="330" y="138"/>
                  </a:cubicBezTo>
                  <a:lnTo>
                    <a:pt x="330" y="149"/>
                  </a:lnTo>
                  <a:close/>
                  <a:moveTo>
                    <a:pt x="327" y="221"/>
                  </a:moveTo>
                  <a:cubicBezTo>
                    <a:pt x="242" y="306"/>
                    <a:pt x="242" y="306"/>
                    <a:pt x="242" y="306"/>
                  </a:cubicBezTo>
                  <a:cubicBezTo>
                    <a:pt x="240" y="308"/>
                    <a:pt x="237" y="309"/>
                    <a:pt x="234" y="309"/>
                  </a:cubicBezTo>
                  <a:cubicBezTo>
                    <a:pt x="232" y="309"/>
                    <a:pt x="229" y="308"/>
                    <a:pt x="227" y="306"/>
                  </a:cubicBezTo>
                  <a:cubicBezTo>
                    <a:pt x="184" y="263"/>
                    <a:pt x="184" y="263"/>
                    <a:pt x="184" y="263"/>
                  </a:cubicBezTo>
                  <a:cubicBezTo>
                    <a:pt x="180" y="259"/>
                    <a:pt x="180" y="252"/>
                    <a:pt x="184" y="248"/>
                  </a:cubicBezTo>
                  <a:cubicBezTo>
                    <a:pt x="188" y="244"/>
                    <a:pt x="195" y="244"/>
                    <a:pt x="199" y="248"/>
                  </a:cubicBezTo>
                  <a:cubicBezTo>
                    <a:pt x="234" y="283"/>
                    <a:pt x="234" y="283"/>
                    <a:pt x="234" y="283"/>
                  </a:cubicBezTo>
                  <a:cubicBezTo>
                    <a:pt x="312" y="205"/>
                    <a:pt x="312" y="205"/>
                    <a:pt x="312" y="205"/>
                  </a:cubicBezTo>
                  <a:cubicBezTo>
                    <a:pt x="316" y="201"/>
                    <a:pt x="323" y="201"/>
                    <a:pt x="327" y="205"/>
                  </a:cubicBezTo>
                  <a:cubicBezTo>
                    <a:pt x="331" y="210"/>
                    <a:pt x="331" y="216"/>
                    <a:pt x="327" y="221"/>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5" name="Group 4">
            <a:extLst>
              <a:ext uri="{FF2B5EF4-FFF2-40B4-BE49-F238E27FC236}">
                <a16:creationId xmlns:a16="http://schemas.microsoft.com/office/drawing/2014/main" id="{DBF0FE85-214F-BF1C-9FAF-D3B9F6639AEC}"/>
              </a:ext>
            </a:extLst>
          </p:cNvPr>
          <p:cNvGrpSpPr/>
          <p:nvPr/>
        </p:nvGrpSpPr>
        <p:grpSpPr>
          <a:xfrm>
            <a:off x="387623" y="4873666"/>
            <a:ext cx="10819862" cy="1082732"/>
            <a:chOff x="1176338" y="5586110"/>
            <a:chExt cx="10092570" cy="1082732"/>
          </a:xfrm>
        </p:grpSpPr>
        <p:sp>
          <p:nvSpPr>
            <p:cNvPr id="40" name="Rectangle 39">
              <a:extLst>
                <a:ext uri="{FF2B5EF4-FFF2-40B4-BE49-F238E27FC236}">
                  <a16:creationId xmlns:a16="http://schemas.microsoft.com/office/drawing/2014/main" id="{8FC5A9C0-4DD2-471A-8A58-5CE4AB0AD2BE}"/>
                </a:ext>
              </a:extLst>
            </p:cNvPr>
            <p:cNvSpPr>
              <a:spLocks/>
            </p:cNvSpPr>
            <p:nvPr/>
          </p:nvSpPr>
          <p:spPr>
            <a:xfrm>
              <a:off x="1724533" y="5586110"/>
              <a:ext cx="9544375" cy="108273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1" i="0" u="none" strike="noStrike" kern="0" cap="none" spc="0" normalizeH="0" baseline="0" noProof="0" dirty="0">
                  <a:ln>
                    <a:noFill/>
                  </a:ln>
                  <a:solidFill>
                    <a:srgbClr val="000000"/>
                  </a:solidFill>
                  <a:effectLst/>
                  <a:uLnTx/>
                  <a:uFillTx/>
                  <a:latin typeface="Arial"/>
                  <a:ea typeface="+mn-ea"/>
                  <a:cs typeface="+mn-cs"/>
                </a:rPr>
                <a:t>Ease of implementation</a:t>
              </a:r>
              <a:endParaRPr kumimoji="0" lang="en-GB" b="1" i="0" u="none" strike="noStrike" kern="0" cap="none" spc="0" normalizeH="0" baseline="0" noProof="0" dirty="0">
                <a:ln>
                  <a:noFill/>
                </a:ln>
                <a:solidFill>
                  <a:srgbClr val="000000"/>
                </a:solidFill>
                <a:effectLst/>
                <a:uLnTx/>
                <a:uFillTx/>
                <a:latin typeface="Arial"/>
                <a:ea typeface="+mn-ea"/>
                <a:cs typeface="Arial"/>
              </a:endParaRPr>
            </a:p>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0" i="0" u="none" strike="noStrike" kern="0" cap="none" spc="0" normalizeH="0" baseline="0" noProof="0" dirty="0">
                  <a:ln>
                    <a:noFill/>
                  </a:ln>
                  <a:solidFill>
                    <a:srgbClr val="000000"/>
                  </a:solidFill>
                  <a:effectLst/>
                  <a:uLnTx/>
                  <a:uFillTx/>
                  <a:latin typeface="Arial"/>
                  <a:ea typeface="+mn-ea"/>
                  <a:cs typeface="Arial"/>
                </a:rPr>
                <a:t>By following a few simple steps, usage audits can support internal stakeholders to undertake clinically informed, data-driven decision-making to rationalise surgical sets.</a:t>
              </a:r>
              <a:endParaRPr kumimoji="0" lang="en-GB" b="0" i="0" u="none" strike="noStrike" kern="0" cap="none" spc="0" normalizeH="0" baseline="0" noProof="0" dirty="0">
                <a:ln>
                  <a:noFill/>
                </a:ln>
                <a:solidFill>
                  <a:srgbClr val="000000"/>
                </a:solidFill>
                <a:effectLst/>
                <a:uLnTx/>
                <a:uFillTx/>
                <a:latin typeface="Arial"/>
                <a:ea typeface="+mn-ea"/>
                <a:cs typeface="+mn-cs"/>
              </a:endParaRPr>
            </a:p>
          </p:txBody>
        </p:sp>
        <p:pic>
          <p:nvPicPr>
            <p:cNvPr id="4" name="Picture 4" descr="A picture containing logo&#10;&#10;Description automatically generated">
              <a:extLst>
                <a:ext uri="{FF2B5EF4-FFF2-40B4-BE49-F238E27FC236}">
                  <a16:creationId xmlns:a16="http://schemas.microsoft.com/office/drawing/2014/main" id="{B343E09F-64AB-4ECF-951B-B1703CB84113}"/>
                </a:ext>
              </a:extLst>
            </p:cNvPr>
            <p:cNvPicPr>
              <a:picLocks noChangeAspect="1"/>
            </p:cNvPicPr>
            <p:nvPr/>
          </p:nvPicPr>
          <p:blipFill>
            <a:blip r:embed="rId3"/>
            <a:stretch>
              <a:fillRect/>
            </a:stretch>
          </p:blipFill>
          <p:spPr>
            <a:xfrm>
              <a:off x="1176338" y="5784989"/>
              <a:ext cx="542688" cy="559647"/>
            </a:xfrm>
            <a:prstGeom prst="rect">
              <a:avLst/>
            </a:prstGeom>
          </p:spPr>
        </p:pic>
      </p:grpSp>
      <p:grpSp>
        <p:nvGrpSpPr>
          <p:cNvPr id="3" name="Group 2">
            <a:extLst>
              <a:ext uri="{FF2B5EF4-FFF2-40B4-BE49-F238E27FC236}">
                <a16:creationId xmlns:a16="http://schemas.microsoft.com/office/drawing/2014/main" id="{CE68E25F-D790-CCAC-6623-BA06CC386CAC}"/>
              </a:ext>
            </a:extLst>
          </p:cNvPr>
          <p:cNvGrpSpPr/>
          <p:nvPr/>
        </p:nvGrpSpPr>
        <p:grpSpPr>
          <a:xfrm>
            <a:off x="327403" y="3658776"/>
            <a:ext cx="10788644" cy="1082732"/>
            <a:chOff x="2045227" y="5315562"/>
            <a:chExt cx="4632034" cy="865072"/>
          </a:xfrm>
        </p:grpSpPr>
        <p:sp>
          <p:nvSpPr>
            <p:cNvPr id="6" name="Rectangle 5">
              <a:extLst>
                <a:ext uri="{FF2B5EF4-FFF2-40B4-BE49-F238E27FC236}">
                  <a16:creationId xmlns:a16="http://schemas.microsoft.com/office/drawing/2014/main" id="{A00F2572-0160-5790-2609-ECE22A55BE9F}"/>
                </a:ext>
              </a:extLst>
            </p:cNvPr>
            <p:cNvSpPr>
              <a:spLocks/>
            </p:cNvSpPr>
            <p:nvPr/>
          </p:nvSpPr>
          <p:spPr>
            <a:xfrm>
              <a:off x="2331888" y="5315562"/>
              <a:ext cx="4345373" cy="865072"/>
            </a:xfrm>
            <a:prstGeom prst="rect">
              <a:avLst/>
            </a:prstGeom>
          </p:spPr>
          <p:txBody>
            <a:bodyPr wrap="square" lIns="91440" tIns="45720" rIns="91440" bIns="45720" anchor="t">
              <a:spAutoFit/>
            </a:bodyPr>
            <a:lstStyle/>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1" i="0" u="none" strike="noStrike" kern="0" cap="none" spc="0" normalizeH="0" baseline="0" noProof="0" dirty="0">
                  <a:ln>
                    <a:noFill/>
                  </a:ln>
                  <a:solidFill>
                    <a:srgbClr val="000000"/>
                  </a:solidFill>
                  <a:effectLst/>
                  <a:uLnTx/>
                  <a:uFillTx/>
                  <a:latin typeface="Arial"/>
                  <a:ea typeface="+mn-ea"/>
                  <a:cs typeface="+mn-cs"/>
                </a:rPr>
                <a:t>Greener NHS ambition</a:t>
              </a:r>
            </a:p>
            <a:p>
              <a:pPr marL="0" marR="0" lvl="0" indent="0" algn="l" defTabSz="914400" rtl="0" eaLnBrk="1" fontAlgn="auto" latinLnBrk="0" hangingPunct="1">
                <a:lnSpc>
                  <a:spcPct val="112500"/>
                </a:lnSpc>
                <a:spcBef>
                  <a:spcPts val="0"/>
                </a:spcBef>
                <a:spcAft>
                  <a:spcPts val="600"/>
                </a:spcAft>
                <a:buClrTx/>
                <a:buSzTx/>
                <a:buFontTx/>
                <a:buNone/>
                <a:tabLst/>
                <a:defRPr/>
              </a:pPr>
              <a:r>
                <a:rPr kumimoji="0" lang="en-GB" b="0" i="0" u="none" strike="noStrike" kern="1200" cap="none" spc="0" normalizeH="0" baseline="0" noProof="0" dirty="0">
                  <a:ln>
                    <a:noFill/>
                  </a:ln>
                  <a:solidFill>
                    <a:srgbClr val="000000"/>
                  </a:solidFill>
                  <a:effectLst/>
                  <a:uLnTx/>
                  <a:uFillTx/>
                  <a:latin typeface="Arial"/>
                  <a:ea typeface="+mn-ea"/>
                  <a:cs typeface="Arial"/>
                </a:rPr>
                <a:t>Rationalising surgical instrument sets can save unnecessary sterilisation and reduce carbon, supporting the NHS target of a net zero carbon footprint plus by 2045.</a:t>
              </a:r>
              <a:endParaRPr kumimoji="0" lang="en-GB" b="1" i="0" u="none" strike="noStrike" kern="0" cap="none" spc="0" normalizeH="0" baseline="0" noProof="0" dirty="0">
                <a:ln>
                  <a:noFill/>
                </a:ln>
                <a:solidFill>
                  <a:srgbClr val="000000"/>
                </a:solidFill>
                <a:effectLst/>
                <a:highlight>
                  <a:srgbClr val="FFFF00"/>
                </a:highlight>
                <a:uLnTx/>
                <a:uFillTx/>
                <a:latin typeface="Arial"/>
                <a:ea typeface="+mn-ea"/>
                <a:cs typeface="Arial"/>
              </a:endParaRPr>
            </a:p>
          </p:txBody>
        </p:sp>
        <p:sp>
          <p:nvSpPr>
            <p:cNvPr id="7" name="Freeform 591">
              <a:extLst>
                <a:ext uri="{FF2B5EF4-FFF2-40B4-BE49-F238E27FC236}">
                  <a16:creationId xmlns:a16="http://schemas.microsoft.com/office/drawing/2014/main" id="{C202704C-AF60-1220-ECC9-581CB9254D40}"/>
                </a:ext>
              </a:extLst>
            </p:cNvPr>
            <p:cNvSpPr>
              <a:spLocks noChangeAspect="1" noEditPoints="1"/>
            </p:cNvSpPr>
            <p:nvPr/>
          </p:nvSpPr>
          <p:spPr bwMode="auto">
            <a:xfrm>
              <a:off x="2045227" y="5442859"/>
              <a:ext cx="249789" cy="426944"/>
            </a:xfrm>
            <a:custGeom>
              <a:avLst/>
              <a:gdLst>
                <a:gd name="T0" fmla="*/ 0 w 512"/>
                <a:gd name="T1" fmla="*/ 256 h 512"/>
                <a:gd name="T2" fmla="*/ 512 w 512"/>
                <a:gd name="T3" fmla="*/ 256 h 512"/>
                <a:gd name="T4" fmla="*/ 295 w 512"/>
                <a:gd name="T5" fmla="*/ 202 h 512"/>
                <a:gd name="T6" fmla="*/ 253 w 512"/>
                <a:gd name="T7" fmla="*/ 138 h 512"/>
                <a:gd name="T8" fmla="*/ 192 w 512"/>
                <a:gd name="T9" fmla="*/ 222 h 512"/>
                <a:gd name="T10" fmla="*/ 237 w 512"/>
                <a:gd name="T11" fmla="*/ 121 h 512"/>
                <a:gd name="T12" fmla="*/ 264 w 512"/>
                <a:gd name="T13" fmla="*/ 117 h 512"/>
                <a:gd name="T14" fmla="*/ 273 w 512"/>
                <a:gd name="T15" fmla="*/ 122 h 512"/>
                <a:gd name="T16" fmla="*/ 314 w 512"/>
                <a:gd name="T17" fmla="*/ 174 h 512"/>
                <a:gd name="T18" fmla="*/ 335 w 512"/>
                <a:gd name="T19" fmla="*/ 177 h 512"/>
                <a:gd name="T20" fmla="*/ 317 w 512"/>
                <a:gd name="T21" fmla="*/ 227 h 512"/>
                <a:gd name="T22" fmla="*/ 274 w 512"/>
                <a:gd name="T23" fmla="*/ 220 h 512"/>
                <a:gd name="T24" fmla="*/ 277 w 512"/>
                <a:gd name="T25" fmla="*/ 199 h 512"/>
                <a:gd name="T26" fmla="*/ 234 w 512"/>
                <a:gd name="T27" fmla="*/ 362 h 512"/>
                <a:gd name="T28" fmla="*/ 124 w 512"/>
                <a:gd name="T29" fmla="*/ 373 h 512"/>
                <a:gd name="T30" fmla="*/ 107 w 512"/>
                <a:gd name="T31" fmla="*/ 354 h 512"/>
                <a:gd name="T32" fmla="*/ 143 w 512"/>
                <a:gd name="T33" fmla="*/ 280 h 512"/>
                <a:gd name="T34" fmla="*/ 120 w 512"/>
                <a:gd name="T35" fmla="*/ 277 h 512"/>
                <a:gd name="T36" fmla="*/ 166 w 512"/>
                <a:gd name="T37" fmla="*/ 249 h 512"/>
                <a:gd name="T38" fmla="*/ 194 w 512"/>
                <a:gd name="T39" fmla="*/ 295 h 512"/>
                <a:gd name="T40" fmla="*/ 184 w 512"/>
                <a:gd name="T41" fmla="*/ 309 h 512"/>
                <a:gd name="T42" fmla="*/ 166 w 512"/>
                <a:gd name="T43" fmla="*/ 283 h 512"/>
                <a:gd name="T44" fmla="*/ 130 w 512"/>
                <a:gd name="T45" fmla="*/ 352 h 512"/>
                <a:gd name="T46" fmla="*/ 234 w 512"/>
                <a:gd name="T47" fmla="*/ 362 h 512"/>
                <a:gd name="T48" fmla="*/ 396 w 512"/>
                <a:gd name="T49" fmla="*/ 368 h 512"/>
                <a:gd name="T50" fmla="*/ 295 w 512"/>
                <a:gd name="T51" fmla="*/ 373 h 512"/>
                <a:gd name="T52" fmla="*/ 311 w 512"/>
                <a:gd name="T53" fmla="*/ 404 h 512"/>
                <a:gd name="T54" fmla="*/ 296 w 512"/>
                <a:gd name="T55" fmla="*/ 404 h 512"/>
                <a:gd name="T56" fmla="*/ 266 w 512"/>
                <a:gd name="T57" fmla="*/ 359 h 512"/>
                <a:gd name="T58" fmla="*/ 311 w 512"/>
                <a:gd name="T59" fmla="*/ 330 h 512"/>
                <a:gd name="T60" fmla="*/ 304 w 512"/>
                <a:gd name="T61" fmla="*/ 352 h 512"/>
                <a:gd name="T62" fmla="*/ 383 w 512"/>
                <a:gd name="T63" fmla="*/ 348 h 512"/>
                <a:gd name="T64" fmla="*/ 341 w 512"/>
                <a:gd name="T65" fmla="*/ 254 h 512"/>
                <a:gd name="T66" fmla="*/ 405 w 512"/>
                <a:gd name="T67" fmla="*/ 34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95" y="202"/>
                  </a:moveTo>
                  <a:cubicBezTo>
                    <a:pt x="258" y="138"/>
                    <a:pt x="258" y="138"/>
                    <a:pt x="258" y="138"/>
                  </a:cubicBezTo>
                  <a:cubicBezTo>
                    <a:pt x="253" y="138"/>
                    <a:pt x="253" y="138"/>
                    <a:pt x="253" y="138"/>
                  </a:cubicBezTo>
                  <a:cubicBezTo>
                    <a:pt x="206" y="218"/>
                    <a:pt x="206" y="218"/>
                    <a:pt x="206" y="218"/>
                  </a:cubicBezTo>
                  <a:cubicBezTo>
                    <a:pt x="203" y="224"/>
                    <a:pt x="197" y="225"/>
                    <a:pt x="192" y="222"/>
                  </a:cubicBezTo>
                  <a:cubicBezTo>
                    <a:pt x="186" y="219"/>
                    <a:pt x="185" y="212"/>
                    <a:pt x="188" y="207"/>
                  </a:cubicBezTo>
                  <a:cubicBezTo>
                    <a:pt x="237" y="121"/>
                    <a:pt x="237" y="121"/>
                    <a:pt x="237" y="121"/>
                  </a:cubicBezTo>
                  <a:cubicBezTo>
                    <a:pt x="239" y="118"/>
                    <a:pt x="243" y="116"/>
                    <a:pt x="247" y="116"/>
                  </a:cubicBezTo>
                  <a:cubicBezTo>
                    <a:pt x="264" y="117"/>
                    <a:pt x="264" y="117"/>
                    <a:pt x="264" y="117"/>
                  </a:cubicBezTo>
                  <a:cubicBezTo>
                    <a:pt x="264" y="117"/>
                    <a:pt x="264" y="117"/>
                    <a:pt x="264" y="117"/>
                  </a:cubicBezTo>
                  <a:cubicBezTo>
                    <a:pt x="267" y="117"/>
                    <a:pt x="271" y="118"/>
                    <a:pt x="273" y="122"/>
                  </a:cubicBezTo>
                  <a:cubicBezTo>
                    <a:pt x="311" y="187"/>
                    <a:pt x="311" y="187"/>
                    <a:pt x="311" y="187"/>
                  </a:cubicBezTo>
                  <a:cubicBezTo>
                    <a:pt x="314" y="174"/>
                    <a:pt x="314" y="174"/>
                    <a:pt x="314" y="174"/>
                  </a:cubicBezTo>
                  <a:cubicBezTo>
                    <a:pt x="315" y="168"/>
                    <a:pt x="320" y="164"/>
                    <a:pt x="326" y="165"/>
                  </a:cubicBezTo>
                  <a:cubicBezTo>
                    <a:pt x="332" y="166"/>
                    <a:pt x="336" y="171"/>
                    <a:pt x="335" y="177"/>
                  </a:cubicBezTo>
                  <a:cubicBezTo>
                    <a:pt x="327" y="219"/>
                    <a:pt x="327" y="219"/>
                    <a:pt x="327" y="219"/>
                  </a:cubicBezTo>
                  <a:cubicBezTo>
                    <a:pt x="326" y="224"/>
                    <a:pt x="322" y="227"/>
                    <a:pt x="317" y="227"/>
                  </a:cubicBezTo>
                  <a:cubicBezTo>
                    <a:pt x="316" y="227"/>
                    <a:pt x="315" y="227"/>
                    <a:pt x="315" y="227"/>
                  </a:cubicBezTo>
                  <a:cubicBezTo>
                    <a:pt x="274" y="220"/>
                    <a:pt x="274" y="220"/>
                    <a:pt x="274" y="220"/>
                  </a:cubicBezTo>
                  <a:cubicBezTo>
                    <a:pt x="268" y="219"/>
                    <a:pt x="264" y="213"/>
                    <a:pt x="265" y="207"/>
                  </a:cubicBezTo>
                  <a:cubicBezTo>
                    <a:pt x="266" y="202"/>
                    <a:pt x="271" y="198"/>
                    <a:pt x="277" y="199"/>
                  </a:cubicBezTo>
                  <a:lnTo>
                    <a:pt x="295" y="202"/>
                  </a:lnTo>
                  <a:close/>
                  <a:moveTo>
                    <a:pt x="234" y="362"/>
                  </a:moveTo>
                  <a:cubicBezTo>
                    <a:pt x="234" y="368"/>
                    <a:pt x="230" y="373"/>
                    <a:pt x="224" y="373"/>
                  </a:cubicBezTo>
                  <a:cubicBezTo>
                    <a:pt x="124" y="373"/>
                    <a:pt x="124" y="373"/>
                    <a:pt x="124" y="373"/>
                  </a:cubicBezTo>
                  <a:cubicBezTo>
                    <a:pt x="121" y="373"/>
                    <a:pt x="117" y="371"/>
                    <a:pt x="115" y="368"/>
                  </a:cubicBezTo>
                  <a:cubicBezTo>
                    <a:pt x="107" y="354"/>
                    <a:pt x="107" y="354"/>
                    <a:pt x="107" y="354"/>
                  </a:cubicBezTo>
                  <a:cubicBezTo>
                    <a:pt x="105" y="351"/>
                    <a:pt x="105" y="347"/>
                    <a:pt x="107" y="343"/>
                  </a:cubicBezTo>
                  <a:cubicBezTo>
                    <a:pt x="143" y="280"/>
                    <a:pt x="143" y="280"/>
                    <a:pt x="143" y="280"/>
                  </a:cubicBezTo>
                  <a:cubicBezTo>
                    <a:pt x="134" y="283"/>
                    <a:pt x="134" y="283"/>
                    <a:pt x="134" y="283"/>
                  </a:cubicBezTo>
                  <a:cubicBezTo>
                    <a:pt x="128" y="285"/>
                    <a:pt x="122" y="282"/>
                    <a:pt x="120" y="277"/>
                  </a:cubicBezTo>
                  <a:cubicBezTo>
                    <a:pt x="118" y="271"/>
                    <a:pt x="121" y="265"/>
                    <a:pt x="126" y="263"/>
                  </a:cubicBezTo>
                  <a:cubicBezTo>
                    <a:pt x="166" y="249"/>
                    <a:pt x="166" y="249"/>
                    <a:pt x="166" y="249"/>
                  </a:cubicBezTo>
                  <a:cubicBezTo>
                    <a:pt x="171" y="247"/>
                    <a:pt x="178" y="250"/>
                    <a:pt x="180" y="256"/>
                  </a:cubicBezTo>
                  <a:cubicBezTo>
                    <a:pt x="194" y="295"/>
                    <a:pt x="194" y="295"/>
                    <a:pt x="194" y="295"/>
                  </a:cubicBezTo>
                  <a:cubicBezTo>
                    <a:pt x="196" y="301"/>
                    <a:pt x="193" y="307"/>
                    <a:pt x="187" y="309"/>
                  </a:cubicBezTo>
                  <a:cubicBezTo>
                    <a:pt x="186" y="309"/>
                    <a:pt x="185" y="309"/>
                    <a:pt x="184" y="309"/>
                  </a:cubicBezTo>
                  <a:cubicBezTo>
                    <a:pt x="179" y="309"/>
                    <a:pt x="175" y="307"/>
                    <a:pt x="174" y="302"/>
                  </a:cubicBezTo>
                  <a:cubicBezTo>
                    <a:pt x="166" y="283"/>
                    <a:pt x="166" y="283"/>
                    <a:pt x="166" y="283"/>
                  </a:cubicBezTo>
                  <a:cubicBezTo>
                    <a:pt x="128" y="348"/>
                    <a:pt x="128" y="348"/>
                    <a:pt x="128" y="348"/>
                  </a:cubicBezTo>
                  <a:cubicBezTo>
                    <a:pt x="130" y="352"/>
                    <a:pt x="130" y="352"/>
                    <a:pt x="130" y="352"/>
                  </a:cubicBezTo>
                  <a:cubicBezTo>
                    <a:pt x="224" y="352"/>
                    <a:pt x="224" y="352"/>
                    <a:pt x="224" y="352"/>
                  </a:cubicBezTo>
                  <a:cubicBezTo>
                    <a:pt x="230" y="352"/>
                    <a:pt x="234" y="356"/>
                    <a:pt x="234" y="362"/>
                  </a:cubicBezTo>
                  <a:close/>
                  <a:moveTo>
                    <a:pt x="405" y="354"/>
                  </a:moveTo>
                  <a:cubicBezTo>
                    <a:pt x="396" y="368"/>
                    <a:pt x="396" y="368"/>
                    <a:pt x="396" y="368"/>
                  </a:cubicBezTo>
                  <a:cubicBezTo>
                    <a:pt x="394" y="371"/>
                    <a:pt x="391" y="373"/>
                    <a:pt x="387" y="373"/>
                  </a:cubicBezTo>
                  <a:cubicBezTo>
                    <a:pt x="295" y="373"/>
                    <a:pt x="295" y="373"/>
                    <a:pt x="295" y="373"/>
                  </a:cubicBezTo>
                  <a:cubicBezTo>
                    <a:pt x="311" y="389"/>
                    <a:pt x="311" y="389"/>
                    <a:pt x="311" y="389"/>
                  </a:cubicBezTo>
                  <a:cubicBezTo>
                    <a:pt x="315" y="393"/>
                    <a:pt x="315" y="400"/>
                    <a:pt x="311" y="404"/>
                  </a:cubicBezTo>
                  <a:cubicBezTo>
                    <a:pt x="309" y="406"/>
                    <a:pt x="306" y="407"/>
                    <a:pt x="303" y="407"/>
                  </a:cubicBezTo>
                  <a:cubicBezTo>
                    <a:pt x="300" y="407"/>
                    <a:pt x="298" y="406"/>
                    <a:pt x="296" y="404"/>
                  </a:cubicBezTo>
                  <a:cubicBezTo>
                    <a:pt x="266" y="374"/>
                    <a:pt x="266" y="374"/>
                    <a:pt x="266" y="374"/>
                  </a:cubicBezTo>
                  <a:cubicBezTo>
                    <a:pt x="262" y="370"/>
                    <a:pt x="262" y="363"/>
                    <a:pt x="266" y="359"/>
                  </a:cubicBezTo>
                  <a:cubicBezTo>
                    <a:pt x="296" y="330"/>
                    <a:pt x="296" y="330"/>
                    <a:pt x="296" y="330"/>
                  </a:cubicBezTo>
                  <a:cubicBezTo>
                    <a:pt x="300" y="325"/>
                    <a:pt x="307" y="325"/>
                    <a:pt x="311" y="330"/>
                  </a:cubicBezTo>
                  <a:cubicBezTo>
                    <a:pt x="315" y="334"/>
                    <a:pt x="315" y="341"/>
                    <a:pt x="311" y="345"/>
                  </a:cubicBezTo>
                  <a:cubicBezTo>
                    <a:pt x="304" y="352"/>
                    <a:pt x="304" y="352"/>
                    <a:pt x="304" y="352"/>
                  </a:cubicBezTo>
                  <a:cubicBezTo>
                    <a:pt x="381" y="352"/>
                    <a:pt x="381" y="352"/>
                    <a:pt x="381" y="352"/>
                  </a:cubicBezTo>
                  <a:cubicBezTo>
                    <a:pt x="383" y="348"/>
                    <a:pt x="383" y="348"/>
                    <a:pt x="383" y="348"/>
                  </a:cubicBezTo>
                  <a:cubicBezTo>
                    <a:pt x="337" y="268"/>
                    <a:pt x="337" y="268"/>
                    <a:pt x="337" y="268"/>
                  </a:cubicBezTo>
                  <a:cubicBezTo>
                    <a:pt x="334" y="263"/>
                    <a:pt x="335" y="257"/>
                    <a:pt x="341" y="254"/>
                  </a:cubicBezTo>
                  <a:cubicBezTo>
                    <a:pt x="346" y="251"/>
                    <a:pt x="352" y="253"/>
                    <a:pt x="355" y="258"/>
                  </a:cubicBezTo>
                  <a:cubicBezTo>
                    <a:pt x="405" y="343"/>
                    <a:pt x="405" y="343"/>
                    <a:pt x="405" y="343"/>
                  </a:cubicBezTo>
                  <a:cubicBezTo>
                    <a:pt x="407" y="347"/>
                    <a:pt x="407" y="351"/>
                    <a:pt x="405" y="354"/>
                  </a:cubicBez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a:ln>
                  <a:noFill/>
                </a:ln>
                <a:solidFill>
                  <a:srgbClr val="000000"/>
                </a:solidFill>
                <a:effectLst/>
                <a:uLnTx/>
                <a:uFillTx/>
                <a:latin typeface="Arial"/>
                <a:ea typeface="+mn-ea"/>
                <a:cs typeface="+mn-cs"/>
              </a:endParaRPr>
            </a:p>
          </p:txBody>
        </p:sp>
      </p:grpSp>
    </p:spTree>
    <p:extLst>
      <p:ext uri="{BB962C8B-B14F-4D97-AF65-F5344CB8AC3E}">
        <p14:creationId xmlns:p14="http://schemas.microsoft.com/office/powerpoint/2010/main" val="3834983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4018034F-F69C-837A-1E94-881833D42F82}"/>
              </a:ext>
            </a:extLst>
          </p:cNvPr>
          <p:cNvGrpSpPr/>
          <p:nvPr/>
        </p:nvGrpSpPr>
        <p:grpSpPr>
          <a:xfrm>
            <a:off x="1668987" y="1661822"/>
            <a:ext cx="9331104" cy="4573089"/>
            <a:chOff x="2358811" y="1719699"/>
            <a:chExt cx="7937190" cy="4033603"/>
          </a:xfrm>
        </p:grpSpPr>
        <p:sp>
          <p:nvSpPr>
            <p:cNvPr id="9" name="Freeform: Shape 8">
              <a:extLst>
                <a:ext uri="{FF2B5EF4-FFF2-40B4-BE49-F238E27FC236}">
                  <a16:creationId xmlns:a16="http://schemas.microsoft.com/office/drawing/2014/main" id="{3B408388-8D71-8149-5ED1-B140F9090887}"/>
                </a:ext>
              </a:extLst>
            </p:cNvPr>
            <p:cNvSpPr/>
            <p:nvPr/>
          </p:nvSpPr>
          <p:spPr bwMode="auto">
            <a:xfrm>
              <a:off x="2358811" y="1869724"/>
              <a:ext cx="7937190" cy="3883578"/>
            </a:xfrm>
            <a:custGeom>
              <a:avLst/>
              <a:gdLst>
                <a:gd name="connsiteX0" fmla="*/ 1006047 w 9659580"/>
                <a:gd name="connsiteY0" fmla="*/ 562849 h 4509824"/>
                <a:gd name="connsiteX1" fmla="*/ 1870751 w 9659580"/>
                <a:gd name="connsiteY1" fmla="*/ 16197 h 4509824"/>
                <a:gd name="connsiteX2" fmla="*/ 4504621 w 9659580"/>
                <a:gd name="connsiteY2" fmla="*/ 195101 h 4509824"/>
                <a:gd name="connsiteX3" fmla="*/ 6293664 w 9659580"/>
                <a:gd name="connsiteY3" fmla="*/ 711936 h 4509824"/>
                <a:gd name="connsiteX4" fmla="*/ 8082708 w 9659580"/>
                <a:gd name="connsiteY4" fmla="*/ 662240 h 4509824"/>
                <a:gd name="connsiteX5" fmla="*/ 9454308 w 9659580"/>
                <a:gd name="connsiteY5" fmla="*/ 1785362 h 4509824"/>
                <a:gd name="connsiteX6" fmla="*/ 9325099 w 9659580"/>
                <a:gd name="connsiteY6" fmla="*/ 3584344 h 4509824"/>
                <a:gd name="connsiteX7" fmla="*/ 6383116 w 9659580"/>
                <a:gd name="connsiteY7" fmla="*/ 4508684 h 4509824"/>
                <a:gd name="connsiteX8" fmla="*/ 3749247 w 9659580"/>
                <a:gd name="connsiteY8" fmla="*/ 3415379 h 4509824"/>
                <a:gd name="connsiteX9" fmla="*/ 777447 w 9659580"/>
                <a:gd name="connsiteY9" fmla="*/ 3405440 h 4509824"/>
                <a:gd name="connsiteX10" fmla="*/ 22073 w 9659580"/>
                <a:gd name="connsiteY10" fmla="*/ 1874814 h 4509824"/>
                <a:gd name="connsiteX11" fmla="*/ 1373794 w 9659580"/>
                <a:gd name="connsiteY11" fmla="*/ 145405 h 4509824"/>
                <a:gd name="connsiteX12" fmla="*/ 1373794 w 9659580"/>
                <a:gd name="connsiteY12" fmla="*/ 145405 h 450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9580" h="4509824">
                  <a:moveTo>
                    <a:pt x="1006047" y="562849"/>
                  </a:moveTo>
                  <a:cubicBezTo>
                    <a:pt x="1146851" y="320168"/>
                    <a:pt x="1287655" y="77488"/>
                    <a:pt x="1870751" y="16197"/>
                  </a:cubicBezTo>
                  <a:cubicBezTo>
                    <a:pt x="2453847" y="-45094"/>
                    <a:pt x="3767469" y="79144"/>
                    <a:pt x="4504621" y="195101"/>
                  </a:cubicBezTo>
                  <a:cubicBezTo>
                    <a:pt x="5241773" y="311057"/>
                    <a:pt x="5697316" y="634079"/>
                    <a:pt x="6293664" y="711936"/>
                  </a:cubicBezTo>
                  <a:cubicBezTo>
                    <a:pt x="6890012" y="789793"/>
                    <a:pt x="7555934" y="483336"/>
                    <a:pt x="8082708" y="662240"/>
                  </a:cubicBezTo>
                  <a:cubicBezTo>
                    <a:pt x="8609482" y="841144"/>
                    <a:pt x="9247243" y="1298345"/>
                    <a:pt x="9454308" y="1785362"/>
                  </a:cubicBezTo>
                  <a:cubicBezTo>
                    <a:pt x="9661373" y="2272379"/>
                    <a:pt x="9836964" y="3130457"/>
                    <a:pt x="9325099" y="3584344"/>
                  </a:cubicBezTo>
                  <a:cubicBezTo>
                    <a:pt x="8813234" y="4038231"/>
                    <a:pt x="7312425" y="4536845"/>
                    <a:pt x="6383116" y="4508684"/>
                  </a:cubicBezTo>
                  <a:cubicBezTo>
                    <a:pt x="5453807" y="4480523"/>
                    <a:pt x="4683525" y="3599253"/>
                    <a:pt x="3749247" y="3415379"/>
                  </a:cubicBezTo>
                  <a:cubicBezTo>
                    <a:pt x="2814969" y="3231505"/>
                    <a:pt x="1398643" y="3662201"/>
                    <a:pt x="777447" y="3405440"/>
                  </a:cubicBezTo>
                  <a:cubicBezTo>
                    <a:pt x="156251" y="3148679"/>
                    <a:pt x="-77318" y="2418153"/>
                    <a:pt x="22073" y="1874814"/>
                  </a:cubicBezTo>
                  <a:cubicBezTo>
                    <a:pt x="121464" y="1331475"/>
                    <a:pt x="1373794" y="145405"/>
                    <a:pt x="1373794" y="145405"/>
                  </a:cubicBezTo>
                  <a:lnTo>
                    <a:pt x="1373794" y="145405"/>
                  </a:lnTo>
                </a:path>
              </a:pathLst>
            </a:custGeom>
            <a:noFill/>
            <a:ln w="419100" cap="flat" cmpd="sng" algn="ctr">
              <a:solidFill>
                <a:srgbClr val="667682"/>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Freeform: Shape 12">
              <a:extLst>
                <a:ext uri="{FF2B5EF4-FFF2-40B4-BE49-F238E27FC236}">
                  <a16:creationId xmlns:a16="http://schemas.microsoft.com/office/drawing/2014/main" id="{37183F6E-D6A1-2AEF-65E0-6037B2B07179}"/>
                </a:ext>
              </a:extLst>
            </p:cNvPr>
            <p:cNvSpPr/>
            <p:nvPr/>
          </p:nvSpPr>
          <p:spPr bwMode="auto">
            <a:xfrm>
              <a:off x="2358811" y="1719699"/>
              <a:ext cx="7937190" cy="3883578"/>
            </a:xfrm>
            <a:custGeom>
              <a:avLst/>
              <a:gdLst>
                <a:gd name="connsiteX0" fmla="*/ 1006047 w 9659580"/>
                <a:gd name="connsiteY0" fmla="*/ 562849 h 4509824"/>
                <a:gd name="connsiteX1" fmla="*/ 1870751 w 9659580"/>
                <a:gd name="connsiteY1" fmla="*/ 16197 h 4509824"/>
                <a:gd name="connsiteX2" fmla="*/ 4504621 w 9659580"/>
                <a:gd name="connsiteY2" fmla="*/ 195101 h 4509824"/>
                <a:gd name="connsiteX3" fmla="*/ 6293664 w 9659580"/>
                <a:gd name="connsiteY3" fmla="*/ 711936 h 4509824"/>
                <a:gd name="connsiteX4" fmla="*/ 8082708 w 9659580"/>
                <a:gd name="connsiteY4" fmla="*/ 662240 h 4509824"/>
                <a:gd name="connsiteX5" fmla="*/ 9454308 w 9659580"/>
                <a:gd name="connsiteY5" fmla="*/ 1785362 h 4509824"/>
                <a:gd name="connsiteX6" fmla="*/ 9325099 w 9659580"/>
                <a:gd name="connsiteY6" fmla="*/ 3584344 h 4509824"/>
                <a:gd name="connsiteX7" fmla="*/ 6383116 w 9659580"/>
                <a:gd name="connsiteY7" fmla="*/ 4508684 h 4509824"/>
                <a:gd name="connsiteX8" fmla="*/ 3749247 w 9659580"/>
                <a:gd name="connsiteY8" fmla="*/ 3415379 h 4509824"/>
                <a:gd name="connsiteX9" fmla="*/ 777447 w 9659580"/>
                <a:gd name="connsiteY9" fmla="*/ 3405440 h 4509824"/>
                <a:gd name="connsiteX10" fmla="*/ 22073 w 9659580"/>
                <a:gd name="connsiteY10" fmla="*/ 1874814 h 4509824"/>
                <a:gd name="connsiteX11" fmla="*/ 1373794 w 9659580"/>
                <a:gd name="connsiteY11" fmla="*/ 145405 h 4509824"/>
                <a:gd name="connsiteX12" fmla="*/ 1373794 w 9659580"/>
                <a:gd name="connsiteY12" fmla="*/ 145405 h 450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659580" h="4509824">
                  <a:moveTo>
                    <a:pt x="1006047" y="562849"/>
                  </a:moveTo>
                  <a:cubicBezTo>
                    <a:pt x="1146851" y="320168"/>
                    <a:pt x="1287655" y="77488"/>
                    <a:pt x="1870751" y="16197"/>
                  </a:cubicBezTo>
                  <a:cubicBezTo>
                    <a:pt x="2453847" y="-45094"/>
                    <a:pt x="3767469" y="79144"/>
                    <a:pt x="4504621" y="195101"/>
                  </a:cubicBezTo>
                  <a:cubicBezTo>
                    <a:pt x="5241773" y="311057"/>
                    <a:pt x="5697316" y="634079"/>
                    <a:pt x="6293664" y="711936"/>
                  </a:cubicBezTo>
                  <a:cubicBezTo>
                    <a:pt x="6890012" y="789793"/>
                    <a:pt x="7555934" y="483336"/>
                    <a:pt x="8082708" y="662240"/>
                  </a:cubicBezTo>
                  <a:cubicBezTo>
                    <a:pt x="8609482" y="841144"/>
                    <a:pt x="9247243" y="1298345"/>
                    <a:pt x="9454308" y="1785362"/>
                  </a:cubicBezTo>
                  <a:cubicBezTo>
                    <a:pt x="9661373" y="2272379"/>
                    <a:pt x="9836964" y="3130457"/>
                    <a:pt x="9325099" y="3584344"/>
                  </a:cubicBezTo>
                  <a:cubicBezTo>
                    <a:pt x="8813234" y="4038231"/>
                    <a:pt x="7312425" y="4536845"/>
                    <a:pt x="6383116" y="4508684"/>
                  </a:cubicBezTo>
                  <a:cubicBezTo>
                    <a:pt x="5453807" y="4480523"/>
                    <a:pt x="4683525" y="3599253"/>
                    <a:pt x="3749247" y="3415379"/>
                  </a:cubicBezTo>
                  <a:cubicBezTo>
                    <a:pt x="2814969" y="3231505"/>
                    <a:pt x="1398643" y="3662201"/>
                    <a:pt x="777447" y="3405440"/>
                  </a:cubicBezTo>
                  <a:cubicBezTo>
                    <a:pt x="156251" y="3148679"/>
                    <a:pt x="-77318" y="2418153"/>
                    <a:pt x="22073" y="1874814"/>
                  </a:cubicBezTo>
                  <a:cubicBezTo>
                    <a:pt x="121464" y="1331475"/>
                    <a:pt x="1373794" y="145405"/>
                    <a:pt x="1373794" y="145405"/>
                  </a:cubicBezTo>
                  <a:lnTo>
                    <a:pt x="1373794" y="145405"/>
                  </a:lnTo>
                </a:path>
              </a:pathLst>
            </a:custGeom>
            <a:noFill/>
            <a:ln w="419100" cap="flat" cmpd="sng" algn="ctr">
              <a:solidFill>
                <a:srgbClr val="919DA9"/>
              </a:solidFill>
              <a:prstDash val="solid"/>
              <a:round/>
              <a:headEnd type="none" w="med" len="med"/>
              <a:tailEnd type="none" w="med" len="me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a:ea typeface="+mn-ea"/>
                <a:cs typeface="+mn-cs"/>
              </a:endParaRPr>
            </a:p>
          </p:txBody>
        </p:sp>
      </p:grpSp>
      <p:sp>
        <p:nvSpPr>
          <p:cNvPr id="2" name="Title 1">
            <a:extLst>
              <a:ext uri="{FF2B5EF4-FFF2-40B4-BE49-F238E27FC236}">
                <a16:creationId xmlns:a16="http://schemas.microsoft.com/office/drawing/2014/main" id="{1037CBDF-02AE-4568-A059-BA363DCDB18E}"/>
              </a:ext>
            </a:extLst>
          </p:cNvPr>
          <p:cNvSpPr>
            <a:spLocks noGrp="1"/>
          </p:cNvSpPr>
          <p:nvPr>
            <p:ph type="title"/>
          </p:nvPr>
        </p:nvSpPr>
        <p:spPr>
          <a:xfrm>
            <a:off x="326770" y="165858"/>
            <a:ext cx="9969231" cy="831850"/>
          </a:xfrm>
        </p:spPr>
        <p:txBody>
          <a:bodyPr/>
          <a:lstStyle/>
          <a:p>
            <a:r>
              <a:rPr lang="en-GB" sz="2800"/>
              <a:t>Decontamination life cycle - saving opportunities</a:t>
            </a:r>
            <a:endParaRPr lang="en-GB" sz="2800">
              <a:solidFill>
                <a:srgbClr val="FF0000"/>
              </a:solidFill>
              <a:cs typeface="Arial"/>
            </a:endParaRPr>
          </a:p>
        </p:txBody>
      </p:sp>
      <p:sp>
        <p:nvSpPr>
          <p:cNvPr id="10" name="Text Placeholder 9">
            <a:extLst>
              <a:ext uri="{FF2B5EF4-FFF2-40B4-BE49-F238E27FC236}">
                <a16:creationId xmlns:a16="http://schemas.microsoft.com/office/drawing/2014/main" id="{3139457F-7C11-4605-A273-8D7DFE9A6A8E}"/>
              </a:ext>
            </a:extLst>
          </p:cNvPr>
          <p:cNvSpPr>
            <a:spLocks noGrp="1"/>
          </p:cNvSpPr>
          <p:nvPr>
            <p:ph type="body" sz="quarter" idx="12"/>
          </p:nvPr>
        </p:nvSpPr>
        <p:spPr>
          <a:xfrm>
            <a:off x="326770" y="648218"/>
            <a:ext cx="9969231" cy="309562"/>
          </a:xfrm>
        </p:spPr>
        <p:txBody>
          <a:bodyPr/>
          <a:lstStyle/>
          <a:p>
            <a:r>
              <a:rPr lang="en-GB">
                <a:solidFill>
                  <a:schemeClr val="bg1">
                    <a:lumMod val="50000"/>
                  </a:schemeClr>
                </a:solidFill>
              </a:rPr>
              <a:t>By rationalising and consolidating instrument sets, operational, cost and carbon savings can be made across instrument use and decontamination cycles. </a:t>
            </a:r>
            <a:endParaRPr lang="en-GB">
              <a:solidFill>
                <a:schemeClr val="bg1">
                  <a:lumMod val="50000"/>
                </a:schemeClr>
              </a:solidFill>
              <a:cs typeface="Arial"/>
            </a:endParaRPr>
          </a:p>
        </p:txBody>
      </p:sp>
      <p:grpSp>
        <p:nvGrpSpPr>
          <p:cNvPr id="27" name="Group 26">
            <a:extLst>
              <a:ext uri="{FF2B5EF4-FFF2-40B4-BE49-F238E27FC236}">
                <a16:creationId xmlns:a16="http://schemas.microsoft.com/office/drawing/2014/main" id="{C74D490B-7F65-A759-CC91-2019FDBED592}"/>
              </a:ext>
            </a:extLst>
          </p:cNvPr>
          <p:cNvGrpSpPr/>
          <p:nvPr/>
        </p:nvGrpSpPr>
        <p:grpSpPr>
          <a:xfrm>
            <a:off x="759710" y="5095975"/>
            <a:ext cx="1767212" cy="900521"/>
            <a:chOff x="332936" y="4775449"/>
            <a:chExt cx="2926080" cy="900521"/>
          </a:xfrm>
        </p:grpSpPr>
        <p:sp>
          <p:nvSpPr>
            <p:cNvPr id="28" name="TextBox 27">
              <a:extLst>
                <a:ext uri="{FF2B5EF4-FFF2-40B4-BE49-F238E27FC236}">
                  <a16:creationId xmlns:a16="http://schemas.microsoft.com/office/drawing/2014/main" id="{5D396ADC-8830-CF70-2535-ED3686898C69}"/>
                </a:ext>
              </a:extLst>
            </p:cNvPr>
            <p:cNvSpPr txBox="1"/>
            <p:nvPr/>
          </p:nvSpPr>
          <p:spPr>
            <a:xfrm>
              <a:off x="332936" y="4775449"/>
              <a:ext cx="2926080" cy="338554"/>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FFFFFF"/>
                  </a:solidFill>
                  <a:effectLst/>
                  <a:highlight>
                    <a:srgbClr val="009633"/>
                  </a:highlight>
                  <a:uLnTx/>
                  <a:uFillTx/>
                  <a:latin typeface="Arial" panose="020B0604020202020204" pitchFamily="34" charset="0"/>
                  <a:ea typeface="+mn-ea"/>
                  <a:cs typeface="Arial" panose="020B0604020202020204" pitchFamily="34" charset="0"/>
                </a:rPr>
                <a:t>Step 1</a:t>
              </a:r>
            </a:p>
          </p:txBody>
        </p:sp>
        <p:sp>
          <p:nvSpPr>
            <p:cNvPr id="29" name="TextBox 28">
              <a:extLst>
                <a:ext uri="{FF2B5EF4-FFF2-40B4-BE49-F238E27FC236}">
                  <a16:creationId xmlns:a16="http://schemas.microsoft.com/office/drawing/2014/main" id="{85A075D9-C077-64A1-0B0B-86EB7B402261}"/>
                </a:ext>
              </a:extLst>
            </p:cNvPr>
            <p:cNvSpPr txBox="1"/>
            <p:nvPr/>
          </p:nvSpPr>
          <p:spPr>
            <a:xfrm>
              <a:off x="418509" y="5029639"/>
              <a:ext cx="2807592" cy="646331"/>
            </a:xfrm>
            <a:prstGeom prst="rect">
              <a:avLst/>
            </a:prstGeom>
            <a:noFill/>
          </p:spPr>
          <p:txBody>
            <a:bodyPr wrap="square" lIns="0" rIns="0" rtlCol="0" anchor="t">
              <a:spAutoFit/>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Opening tray and preparing instruments to be used during surgery </a:t>
              </a:r>
              <a:endParaRPr kumimoji="0" lang="en-GB" sz="1200" b="0" i="0" u="none" strike="noStrike" kern="1200" cap="none" spc="0" normalizeH="0" baseline="0" noProof="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grpSp>
      <p:grpSp>
        <p:nvGrpSpPr>
          <p:cNvPr id="46" name="Group 45">
            <a:extLst>
              <a:ext uri="{FF2B5EF4-FFF2-40B4-BE49-F238E27FC236}">
                <a16:creationId xmlns:a16="http://schemas.microsoft.com/office/drawing/2014/main" id="{0BF007F8-18F9-4D92-B1C0-C4803C2DDD6A}"/>
              </a:ext>
            </a:extLst>
          </p:cNvPr>
          <p:cNvGrpSpPr/>
          <p:nvPr/>
        </p:nvGrpSpPr>
        <p:grpSpPr>
          <a:xfrm>
            <a:off x="2746988" y="2190893"/>
            <a:ext cx="1767212" cy="1133278"/>
            <a:chOff x="332936" y="4775449"/>
            <a:chExt cx="2926080" cy="1133278"/>
          </a:xfrm>
        </p:grpSpPr>
        <p:sp>
          <p:nvSpPr>
            <p:cNvPr id="47" name="TextBox 46">
              <a:extLst>
                <a:ext uri="{FF2B5EF4-FFF2-40B4-BE49-F238E27FC236}">
                  <a16:creationId xmlns:a16="http://schemas.microsoft.com/office/drawing/2014/main" id="{D704DAA2-A511-77F6-6BA4-5F937A88217A}"/>
                </a:ext>
              </a:extLst>
            </p:cNvPr>
            <p:cNvSpPr txBox="1"/>
            <p:nvPr/>
          </p:nvSpPr>
          <p:spPr>
            <a:xfrm>
              <a:off x="332936" y="4775449"/>
              <a:ext cx="2926080"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FFFFFF"/>
                  </a:solidFill>
                  <a:effectLst/>
                  <a:highlight>
                    <a:srgbClr val="39B5E7"/>
                  </a:highlight>
                  <a:uLnTx/>
                  <a:uFillTx/>
                  <a:latin typeface="Arial" panose="020B0604020202020204" pitchFamily="34" charset="0"/>
                  <a:ea typeface="+mn-ea"/>
                  <a:cs typeface="Arial" panose="020B0604020202020204" pitchFamily="34" charset="0"/>
                </a:rPr>
                <a:t>Step 2</a:t>
              </a:r>
            </a:p>
          </p:txBody>
        </p:sp>
        <p:sp>
          <p:nvSpPr>
            <p:cNvPr id="48" name="TextBox 47">
              <a:extLst>
                <a:ext uri="{FF2B5EF4-FFF2-40B4-BE49-F238E27FC236}">
                  <a16:creationId xmlns:a16="http://schemas.microsoft.com/office/drawing/2014/main" id="{11BA4885-4AA3-EB5F-FA55-6DC11DC13175}"/>
                </a:ext>
              </a:extLst>
            </p:cNvPr>
            <p:cNvSpPr txBox="1"/>
            <p:nvPr/>
          </p:nvSpPr>
          <p:spPr>
            <a:xfrm>
              <a:off x="339506" y="5077730"/>
              <a:ext cx="2807592" cy="830997"/>
            </a:xfrm>
            <a:prstGeom prst="rect">
              <a:avLst/>
            </a:prstGeom>
            <a:noFill/>
          </p:spPr>
          <p:txBody>
            <a:bodyPr wrap="square" lIns="0" tIns="45720" rIns="0" bIns="4572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Used instruments placed back in tray and moved to transport trolley for sterilisation </a:t>
              </a:r>
              <a:endParaRPr kumimoji="0" lang="en-GB" sz="1200" b="0" i="0" u="none" strike="noStrike" kern="1200" cap="none" spc="0" normalizeH="0" baseline="0" noProof="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grpSp>
      <p:sp>
        <p:nvSpPr>
          <p:cNvPr id="63" name="Circle">
            <a:extLst>
              <a:ext uri="{FF2B5EF4-FFF2-40B4-BE49-F238E27FC236}">
                <a16:creationId xmlns:a16="http://schemas.microsoft.com/office/drawing/2014/main" id="{F1651A6D-9635-A2D6-4D8B-04DE41D05EE4}"/>
              </a:ext>
            </a:extLst>
          </p:cNvPr>
          <p:cNvSpPr/>
          <p:nvPr/>
        </p:nvSpPr>
        <p:spPr>
          <a:xfrm>
            <a:off x="7034750" y="2130896"/>
            <a:ext cx="119994"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66" name="Shape">
            <a:extLst>
              <a:ext uri="{FF2B5EF4-FFF2-40B4-BE49-F238E27FC236}">
                <a16:creationId xmlns:a16="http://schemas.microsoft.com/office/drawing/2014/main" id="{A0DD7E4B-07DF-433E-5257-C9AA0EC54CE6}"/>
              </a:ext>
            </a:extLst>
          </p:cNvPr>
          <p:cNvSpPr/>
          <p:nvPr/>
        </p:nvSpPr>
        <p:spPr>
          <a:xfrm>
            <a:off x="6792015" y="1189765"/>
            <a:ext cx="605465"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002D88"/>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67" name="Circle">
            <a:extLst>
              <a:ext uri="{FF2B5EF4-FFF2-40B4-BE49-F238E27FC236}">
                <a16:creationId xmlns:a16="http://schemas.microsoft.com/office/drawing/2014/main" id="{DC4757B9-5C98-C70C-61CC-A5952504DE86}"/>
              </a:ext>
            </a:extLst>
          </p:cNvPr>
          <p:cNvSpPr/>
          <p:nvPr/>
        </p:nvSpPr>
        <p:spPr>
          <a:xfrm>
            <a:off x="6851230" y="1248586"/>
            <a:ext cx="487034" cy="487034"/>
          </a:xfrm>
          <a:prstGeom prst="ellipse">
            <a:avLst/>
          </a:prstGeom>
          <a:solidFill>
            <a:schemeClr val="bg1">
              <a:lumMod val="9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grpSp>
        <p:nvGrpSpPr>
          <p:cNvPr id="74" name="Group 73">
            <a:extLst>
              <a:ext uri="{FF2B5EF4-FFF2-40B4-BE49-F238E27FC236}">
                <a16:creationId xmlns:a16="http://schemas.microsoft.com/office/drawing/2014/main" id="{9815F933-EB4F-ABC5-C4DA-AC497E9F9A3E}"/>
              </a:ext>
            </a:extLst>
          </p:cNvPr>
          <p:cNvGrpSpPr/>
          <p:nvPr/>
        </p:nvGrpSpPr>
        <p:grpSpPr>
          <a:xfrm>
            <a:off x="7456695" y="988131"/>
            <a:ext cx="1779138" cy="900521"/>
            <a:chOff x="313189" y="4775449"/>
            <a:chExt cx="2945827" cy="900521"/>
          </a:xfrm>
        </p:grpSpPr>
        <p:sp>
          <p:nvSpPr>
            <p:cNvPr id="75" name="TextBox 74">
              <a:extLst>
                <a:ext uri="{FF2B5EF4-FFF2-40B4-BE49-F238E27FC236}">
                  <a16:creationId xmlns:a16="http://schemas.microsoft.com/office/drawing/2014/main" id="{8C5AB223-EC59-2B74-8081-18368F9B531A}"/>
                </a:ext>
              </a:extLst>
            </p:cNvPr>
            <p:cNvSpPr txBox="1"/>
            <p:nvPr/>
          </p:nvSpPr>
          <p:spPr>
            <a:xfrm>
              <a:off x="332936" y="4775449"/>
              <a:ext cx="2926080"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FFFFFF"/>
                  </a:solidFill>
                  <a:effectLst/>
                  <a:highlight>
                    <a:srgbClr val="002D88"/>
                  </a:highlight>
                  <a:uLnTx/>
                  <a:uFillTx/>
                  <a:latin typeface="Arial" panose="020B0604020202020204" pitchFamily="34" charset="0"/>
                  <a:ea typeface="+mn-ea"/>
                  <a:cs typeface="Arial" panose="020B0604020202020204" pitchFamily="34" charset="0"/>
                </a:rPr>
                <a:t>Step 3</a:t>
              </a:r>
            </a:p>
          </p:txBody>
        </p:sp>
        <p:sp>
          <p:nvSpPr>
            <p:cNvPr id="76" name="TextBox 75">
              <a:extLst>
                <a:ext uri="{FF2B5EF4-FFF2-40B4-BE49-F238E27FC236}">
                  <a16:creationId xmlns:a16="http://schemas.microsoft.com/office/drawing/2014/main" id="{9051851B-E085-B31E-F56B-BD3A29616C6E}"/>
                </a:ext>
              </a:extLst>
            </p:cNvPr>
            <p:cNvSpPr txBox="1"/>
            <p:nvPr/>
          </p:nvSpPr>
          <p:spPr>
            <a:xfrm>
              <a:off x="313189" y="5029639"/>
              <a:ext cx="2807592" cy="646331"/>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Used</a:t>
              </a:r>
              <a:r>
                <a:rPr kumimoji="0" lang="en-GB" sz="1200" b="1" i="0" u="none" strike="noStrike" kern="1200" cap="none" spc="0" normalizeH="0" baseline="0" noProof="0">
                  <a:ln>
                    <a:noFill/>
                  </a:ln>
                  <a:solidFill>
                    <a:srgbClr val="000000"/>
                  </a:solidFill>
                  <a:effectLst/>
                  <a:uLnTx/>
                  <a:uFillTx/>
                  <a:latin typeface="Arial"/>
                  <a:ea typeface="+mn-ea"/>
                  <a:cs typeface="+mn-cs"/>
                </a:rPr>
                <a:t> </a:t>
              </a:r>
              <a:r>
                <a:rPr kumimoji="0" lang="en-GB" sz="1200" b="0" i="0" u="none" strike="noStrike" kern="1200" cap="none" spc="0" normalizeH="0" baseline="0" noProof="0">
                  <a:ln>
                    <a:noFill/>
                  </a:ln>
                  <a:solidFill>
                    <a:srgbClr val="000000"/>
                  </a:solidFill>
                  <a:effectLst/>
                  <a:uLnTx/>
                  <a:uFillTx/>
                  <a:latin typeface="Arial"/>
                  <a:ea typeface="+mn-ea"/>
                  <a:cs typeface="+mn-cs"/>
                </a:rPr>
                <a:t>trays delivered to in-house / offsite sterilisation unit </a:t>
              </a:r>
              <a:endParaRPr kumimoji="0" lang="en-GB"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grpSp>
      <p:sp>
        <p:nvSpPr>
          <p:cNvPr id="77" name="Circle">
            <a:extLst>
              <a:ext uri="{FF2B5EF4-FFF2-40B4-BE49-F238E27FC236}">
                <a16:creationId xmlns:a16="http://schemas.microsoft.com/office/drawing/2014/main" id="{C6D1F764-153C-A7CF-BC48-035560CEFA4E}"/>
              </a:ext>
            </a:extLst>
          </p:cNvPr>
          <p:cNvSpPr/>
          <p:nvPr/>
        </p:nvSpPr>
        <p:spPr>
          <a:xfrm>
            <a:off x="10880096" y="4660909"/>
            <a:ext cx="119994"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78" name="Shape">
            <a:extLst>
              <a:ext uri="{FF2B5EF4-FFF2-40B4-BE49-F238E27FC236}">
                <a16:creationId xmlns:a16="http://schemas.microsoft.com/office/drawing/2014/main" id="{D16533C8-D33A-679E-114A-4B39F96425FD}"/>
              </a:ext>
            </a:extLst>
          </p:cNvPr>
          <p:cNvSpPr/>
          <p:nvPr/>
        </p:nvSpPr>
        <p:spPr>
          <a:xfrm>
            <a:off x="10637361" y="3719778"/>
            <a:ext cx="605465"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77BF01"/>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79" name="Circle">
            <a:extLst>
              <a:ext uri="{FF2B5EF4-FFF2-40B4-BE49-F238E27FC236}">
                <a16:creationId xmlns:a16="http://schemas.microsoft.com/office/drawing/2014/main" id="{96B1E60B-AA47-5670-FB9C-85928F78DC52}"/>
              </a:ext>
            </a:extLst>
          </p:cNvPr>
          <p:cNvSpPr/>
          <p:nvPr/>
        </p:nvSpPr>
        <p:spPr>
          <a:xfrm>
            <a:off x="10696576" y="3778599"/>
            <a:ext cx="487034" cy="487034"/>
          </a:xfrm>
          <a:prstGeom prst="ellipse">
            <a:avLst/>
          </a:prstGeom>
          <a:solidFill>
            <a:schemeClr val="bg1">
              <a:lumMod val="9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grpSp>
        <p:nvGrpSpPr>
          <p:cNvPr id="83" name="Group 82">
            <a:extLst>
              <a:ext uri="{FF2B5EF4-FFF2-40B4-BE49-F238E27FC236}">
                <a16:creationId xmlns:a16="http://schemas.microsoft.com/office/drawing/2014/main" id="{2F5C3F86-9CF0-C2BD-1D72-E4A5DCD811A8}"/>
              </a:ext>
            </a:extLst>
          </p:cNvPr>
          <p:cNvGrpSpPr/>
          <p:nvPr/>
        </p:nvGrpSpPr>
        <p:grpSpPr>
          <a:xfrm>
            <a:off x="8698472" y="4065092"/>
            <a:ext cx="1867244" cy="908472"/>
            <a:chOff x="173891" y="4775449"/>
            <a:chExt cx="3091708" cy="908472"/>
          </a:xfrm>
        </p:grpSpPr>
        <p:sp>
          <p:nvSpPr>
            <p:cNvPr id="84" name="TextBox 83">
              <a:extLst>
                <a:ext uri="{FF2B5EF4-FFF2-40B4-BE49-F238E27FC236}">
                  <a16:creationId xmlns:a16="http://schemas.microsoft.com/office/drawing/2014/main" id="{52D38A5E-5592-E989-9307-220F0037716F}"/>
                </a:ext>
              </a:extLst>
            </p:cNvPr>
            <p:cNvSpPr txBox="1"/>
            <p:nvPr/>
          </p:nvSpPr>
          <p:spPr>
            <a:xfrm>
              <a:off x="332936" y="4775449"/>
              <a:ext cx="2926080" cy="338554"/>
            </a:xfrm>
            <a:prstGeom prst="rect">
              <a:avLst/>
            </a:prstGeom>
            <a:noFill/>
          </p:spPr>
          <p:txBody>
            <a:bodyPr wrap="square" lIns="0" r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FFFFFF"/>
                  </a:solidFill>
                  <a:effectLst/>
                  <a:highlight>
                    <a:srgbClr val="77BF01"/>
                  </a:highlight>
                  <a:uLnTx/>
                  <a:uFillTx/>
                  <a:latin typeface="Arial" panose="020B0604020202020204" pitchFamily="34" charset="0"/>
                  <a:ea typeface="+mn-ea"/>
                  <a:cs typeface="Arial" panose="020B0604020202020204" pitchFamily="34" charset="0"/>
                </a:rPr>
                <a:t>Step 4</a:t>
              </a:r>
            </a:p>
          </p:txBody>
        </p:sp>
        <p:sp>
          <p:nvSpPr>
            <p:cNvPr id="85" name="TextBox 84">
              <a:extLst>
                <a:ext uri="{FF2B5EF4-FFF2-40B4-BE49-F238E27FC236}">
                  <a16:creationId xmlns:a16="http://schemas.microsoft.com/office/drawing/2014/main" id="{389E562F-90A2-5E26-9E32-2AEC39858955}"/>
                </a:ext>
              </a:extLst>
            </p:cNvPr>
            <p:cNvSpPr txBox="1"/>
            <p:nvPr/>
          </p:nvSpPr>
          <p:spPr>
            <a:xfrm>
              <a:off x="173891" y="5037590"/>
              <a:ext cx="3091708" cy="646331"/>
            </a:xfrm>
            <a:prstGeom prst="rect">
              <a:avLst/>
            </a:prstGeom>
            <a:noFill/>
          </p:spPr>
          <p:txBody>
            <a:bodyPr wrap="square" lIns="0" tIns="45720" rIns="0" bIns="45720" rtlCol="0" anchor="t">
              <a:spAutoFit/>
            </a:bodyPr>
            <a:lstStyle/>
            <a:p>
              <a:pPr marL="0" marR="0" lvl="0" indent="0" algn="r"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Used instrument trays undergo decontamination and sterilisation process</a:t>
              </a:r>
              <a:endParaRPr kumimoji="0" lang="en-GB" sz="1200" b="0" i="0" u="none" strike="noStrike" kern="1200" cap="none" spc="0" normalizeH="0" baseline="0" noProof="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grpSp>
      <p:grpSp>
        <p:nvGrpSpPr>
          <p:cNvPr id="87" name="Group 86">
            <a:extLst>
              <a:ext uri="{FF2B5EF4-FFF2-40B4-BE49-F238E27FC236}">
                <a16:creationId xmlns:a16="http://schemas.microsoft.com/office/drawing/2014/main" id="{88F8B285-F147-76DC-2A64-6ED46689831C}"/>
              </a:ext>
            </a:extLst>
          </p:cNvPr>
          <p:cNvGrpSpPr/>
          <p:nvPr/>
        </p:nvGrpSpPr>
        <p:grpSpPr>
          <a:xfrm>
            <a:off x="4441560" y="5677454"/>
            <a:ext cx="2341824" cy="1085187"/>
            <a:chOff x="313189" y="4775449"/>
            <a:chExt cx="2945827" cy="1085187"/>
          </a:xfrm>
        </p:grpSpPr>
        <p:sp>
          <p:nvSpPr>
            <p:cNvPr id="88" name="TextBox 87">
              <a:extLst>
                <a:ext uri="{FF2B5EF4-FFF2-40B4-BE49-F238E27FC236}">
                  <a16:creationId xmlns:a16="http://schemas.microsoft.com/office/drawing/2014/main" id="{FEEDC898-B4DB-ED10-2D27-B46DF439D0FE}"/>
                </a:ext>
              </a:extLst>
            </p:cNvPr>
            <p:cNvSpPr txBox="1"/>
            <p:nvPr/>
          </p:nvSpPr>
          <p:spPr>
            <a:xfrm>
              <a:off x="332936" y="4775449"/>
              <a:ext cx="2926080" cy="338554"/>
            </a:xfrm>
            <a:prstGeom prst="rect">
              <a:avLst/>
            </a:prstGeom>
            <a:noFill/>
          </p:spPr>
          <p:txBody>
            <a:bodyPr wrap="square" lIns="0" rIns="0" rtlCol="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1">
                  <a:ln>
                    <a:noFill/>
                  </a:ln>
                  <a:solidFill>
                    <a:srgbClr val="FFFFFF"/>
                  </a:solidFill>
                  <a:effectLst/>
                  <a:highlight>
                    <a:srgbClr val="01A9D0"/>
                  </a:highlight>
                  <a:uLnTx/>
                  <a:uFillTx/>
                  <a:latin typeface="Arial" panose="020B0604020202020204" pitchFamily="34" charset="0"/>
                  <a:ea typeface="+mn-ea"/>
                  <a:cs typeface="Arial" panose="020B0604020202020204" pitchFamily="34" charset="0"/>
                </a:rPr>
                <a:t>Step 5</a:t>
              </a:r>
            </a:p>
          </p:txBody>
        </p:sp>
        <p:sp>
          <p:nvSpPr>
            <p:cNvPr id="89" name="TextBox 88">
              <a:extLst>
                <a:ext uri="{FF2B5EF4-FFF2-40B4-BE49-F238E27FC236}">
                  <a16:creationId xmlns:a16="http://schemas.microsoft.com/office/drawing/2014/main" id="{C0F06E58-4AAC-EAE6-021D-5BADB4666CC4}"/>
                </a:ext>
              </a:extLst>
            </p:cNvPr>
            <p:cNvSpPr txBox="1"/>
            <p:nvPr/>
          </p:nvSpPr>
          <p:spPr>
            <a:xfrm>
              <a:off x="313189" y="5029639"/>
              <a:ext cx="2807592" cy="830997"/>
            </a:xfrm>
            <a:prstGeom prst="rect">
              <a:avLst/>
            </a:prstGeom>
            <a:noFill/>
          </p:spPr>
          <p:txBody>
            <a:bodyPr wrap="square" lIns="0" tIns="45720" rIns="0" bIns="45720" rtlCol="0" anchor="t">
              <a:spAutoFit/>
            </a:body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GB" sz="1200" b="0" i="0" u="none" strike="noStrike" kern="1200" cap="none" spc="0" normalizeH="0" baseline="0" noProof="0">
                  <a:ln>
                    <a:noFill/>
                  </a:ln>
                  <a:solidFill>
                    <a:srgbClr val="000000"/>
                  </a:solidFill>
                  <a:effectLst/>
                  <a:uLnTx/>
                  <a:uFillTx/>
                  <a:latin typeface="Arial"/>
                  <a:ea typeface="+mn-ea"/>
                  <a:cs typeface="+mn-cs"/>
                </a:rPr>
                <a:t>Sterilised trays are stored in a central repository until recall or transported immediately back to theatre storage</a:t>
              </a:r>
              <a:endParaRPr kumimoji="0" lang="en-GB" sz="1200" b="0" i="0" u="none" strike="noStrike" kern="1200" cap="none" spc="0" normalizeH="0" baseline="0" noProof="1">
                <a:ln>
                  <a:noFill/>
                </a:ln>
                <a:solidFill>
                  <a:srgbClr val="000000">
                    <a:lumMod val="65000"/>
                    <a:lumOff val="35000"/>
                  </a:srgbClr>
                </a:solidFill>
                <a:effectLst/>
                <a:uLnTx/>
                <a:uFillTx/>
                <a:latin typeface="Arial" panose="020B0604020202020204" pitchFamily="34" charset="0"/>
                <a:ea typeface="+mn-ea"/>
                <a:cs typeface="Arial" panose="020B0604020202020204" pitchFamily="34" charset="0"/>
              </a:endParaRPr>
            </a:p>
          </p:txBody>
        </p:sp>
      </p:grpSp>
      <p:pic>
        <p:nvPicPr>
          <p:cNvPr id="91" name="Picture 90">
            <a:extLst>
              <a:ext uri="{FF2B5EF4-FFF2-40B4-BE49-F238E27FC236}">
                <a16:creationId xmlns:a16="http://schemas.microsoft.com/office/drawing/2014/main" id="{9F8CF4B3-3E77-56ED-E817-8EFADB29837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9929" b="89835" l="9795" r="90661">
                        <a14:foregroundMark x1="31891" y1="53901" x2="31891" y2="50827"/>
                        <a14:foregroundMark x1="54897" y1="49645" x2="54442" y2="48227"/>
                        <a14:foregroundMark x1="50797" y1="23404" x2="51253" y2="26241"/>
                        <a14:foregroundMark x1="90205" y1="40898" x2="90661" y2="41135"/>
                        <a14:foregroundMark x1="86333" y1="55556" x2="86105" y2="56974"/>
                        <a14:foregroundMark x1="60592" y1="80615" x2="61048" y2="78487"/>
                        <a14:foregroundMark x1="25285" y1="52955" x2="25513" y2="60284"/>
                      </a14:backgroundRemoval>
                    </a14:imgEffect>
                  </a14:imgLayer>
                </a14:imgProps>
              </a:ext>
            </a:extLst>
          </a:blip>
          <a:stretch>
            <a:fillRect/>
          </a:stretch>
        </p:blipFill>
        <p:spPr>
          <a:xfrm>
            <a:off x="6792905" y="1228759"/>
            <a:ext cx="583425" cy="562161"/>
          </a:xfrm>
          <a:prstGeom prst="rect">
            <a:avLst/>
          </a:prstGeom>
        </p:spPr>
      </p:pic>
      <p:pic>
        <p:nvPicPr>
          <p:cNvPr id="97" name="Picture 96">
            <a:extLst>
              <a:ext uri="{FF2B5EF4-FFF2-40B4-BE49-F238E27FC236}">
                <a16:creationId xmlns:a16="http://schemas.microsoft.com/office/drawing/2014/main" id="{938ACA79-944A-5634-4977-33DE0E8AC36F}"/>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foregroundMark x1="52295" y1="27163" x2="54890" y2="25721"/>
                        <a14:foregroundMark x1="34331" y1="22356" x2="33932" y2="26683"/>
                        <a14:foregroundMark x1="41317" y1="53846" x2="39721" y2="56010"/>
                        <a14:foregroundMark x1="40519" y1="47837" x2="37325" y2="49038"/>
                        <a14:foregroundMark x1="58483" y1="76202" x2="57285" y2="79327"/>
                      </a14:backgroundRemoval>
                    </a14:imgEffect>
                  </a14:imgLayer>
                </a14:imgProps>
              </a:ext>
            </a:extLst>
          </a:blip>
          <a:srcRect l="11783" r="17325"/>
          <a:stretch/>
        </p:blipFill>
        <p:spPr>
          <a:xfrm>
            <a:off x="10728380" y="3785118"/>
            <a:ext cx="402571" cy="471518"/>
          </a:xfrm>
          <a:prstGeom prst="rect">
            <a:avLst/>
          </a:prstGeom>
        </p:spPr>
      </p:pic>
      <p:sp>
        <p:nvSpPr>
          <p:cNvPr id="21" name="TextBox 20">
            <a:extLst>
              <a:ext uri="{FF2B5EF4-FFF2-40B4-BE49-F238E27FC236}">
                <a16:creationId xmlns:a16="http://schemas.microsoft.com/office/drawing/2014/main" id="{A5C04976-FE30-3133-09FB-F05007BB3F9D}"/>
              </a:ext>
            </a:extLst>
          </p:cNvPr>
          <p:cNvSpPr txBox="1"/>
          <p:nvPr/>
        </p:nvSpPr>
        <p:spPr>
          <a:xfrm>
            <a:off x="637532" y="1491968"/>
            <a:ext cx="1717803" cy="1200329"/>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highlight>
                  <a:srgbClr val="39B5E7"/>
                </a:highlight>
                <a:uLnTx/>
                <a:uFillTx/>
                <a:latin typeface="Arial"/>
                <a:ea typeface="+mn-ea"/>
                <a:cs typeface="+mn-cs"/>
              </a:rPr>
              <a:t>Fewer or smaller trays per procedure </a:t>
            </a:r>
            <a:r>
              <a:rPr kumimoji="0" lang="en-GB" sz="1200" b="1" i="0" u="none" strike="noStrike" kern="1200" cap="none" spc="0" normalizeH="0" baseline="0" noProof="0">
                <a:ln>
                  <a:noFill/>
                </a:ln>
                <a:solidFill>
                  <a:srgbClr val="FFFFFF"/>
                </a:solidFill>
                <a:effectLst/>
                <a:highlight>
                  <a:srgbClr val="39B5E7"/>
                </a:highlight>
                <a:uLnTx/>
                <a:uFillTx/>
                <a:latin typeface="Arial"/>
                <a:ea typeface="+mn-ea"/>
                <a:cs typeface="+mn-cs"/>
              </a:rPr>
              <a:t>saves trolley space, increasing capacity</a:t>
            </a:r>
            <a:r>
              <a:rPr kumimoji="0" lang="en-GB" sz="1200" b="0" i="0" u="none" strike="noStrike" kern="1200" cap="none" spc="0" normalizeH="0" baseline="0" noProof="0">
                <a:ln>
                  <a:noFill/>
                </a:ln>
                <a:solidFill>
                  <a:srgbClr val="FFFFFF"/>
                </a:solidFill>
                <a:effectLst/>
                <a:highlight>
                  <a:srgbClr val="39B5E7"/>
                </a:highlight>
                <a:uLnTx/>
                <a:uFillTx/>
                <a:latin typeface="Arial"/>
                <a:ea typeface="+mn-ea"/>
                <a:cs typeface="+mn-cs"/>
              </a:rPr>
              <a:t> for other reusable instruments</a:t>
            </a:r>
            <a:endParaRPr kumimoji="0" lang="en-GB" sz="1200" b="0" i="0" u="none" strike="noStrike" kern="1200" cap="none" spc="0" normalizeH="0" baseline="0" noProof="0">
              <a:ln>
                <a:noFill/>
              </a:ln>
              <a:solidFill>
                <a:srgbClr val="FFFFFF"/>
              </a:solidFill>
              <a:effectLst/>
              <a:highlight>
                <a:srgbClr val="39B5E7"/>
              </a:highlight>
              <a:uLnTx/>
              <a:uFillTx/>
              <a:latin typeface="Arial"/>
              <a:ea typeface="+mn-ea"/>
              <a:cs typeface="Arial"/>
            </a:endParaRPr>
          </a:p>
        </p:txBody>
      </p:sp>
      <p:pic>
        <p:nvPicPr>
          <p:cNvPr id="35" name="Graphic 34" descr="Line arrow: Counter-clockwise curve with solid fill">
            <a:extLst>
              <a:ext uri="{FF2B5EF4-FFF2-40B4-BE49-F238E27FC236}">
                <a16:creationId xmlns:a16="http://schemas.microsoft.com/office/drawing/2014/main" id="{2CDAB3D8-3277-2AE2-23B1-14C8B70AD14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4600200">
            <a:off x="2583165" y="4947244"/>
            <a:ext cx="914400" cy="914400"/>
          </a:xfrm>
          <a:prstGeom prst="rect">
            <a:avLst/>
          </a:prstGeom>
        </p:spPr>
      </p:pic>
      <p:sp>
        <p:nvSpPr>
          <p:cNvPr id="37" name="TextBox 36">
            <a:extLst>
              <a:ext uri="{FF2B5EF4-FFF2-40B4-BE49-F238E27FC236}">
                <a16:creationId xmlns:a16="http://schemas.microsoft.com/office/drawing/2014/main" id="{D5F531CE-DAD9-DC39-493C-4A13843FB2BA}"/>
              </a:ext>
            </a:extLst>
          </p:cNvPr>
          <p:cNvSpPr txBox="1"/>
          <p:nvPr/>
        </p:nvSpPr>
        <p:spPr>
          <a:xfrm>
            <a:off x="10280042" y="5138830"/>
            <a:ext cx="1925567"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highlight>
                  <a:srgbClr val="77BF01"/>
                </a:highlight>
                <a:uLnTx/>
                <a:uFillTx/>
                <a:latin typeface="Arial"/>
                <a:ea typeface="+mn-ea"/>
                <a:cs typeface="+mn-cs"/>
              </a:rPr>
              <a:t>Reduce carbon emissions</a:t>
            </a:r>
            <a:r>
              <a:rPr kumimoji="0" lang="en-GB" sz="1200" b="0" i="0" u="none" strike="noStrike" kern="1200" cap="none" spc="0" normalizeH="0" baseline="0" noProof="0">
                <a:ln>
                  <a:noFill/>
                </a:ln>
                <a:solidFill>
                  <a:srgbClr val="FFFFFF"/>
                </a:solidFill>
                <a:effectLst/>
                <a:highlight>
                  <a:srgbClr val="77BF01"/>
                </a:highlight>
                <a:uLnTx/>
                <a:uFillTx/>
                <a:latin typeface="Arial"/>
                <a:ea typeface="+mn-ea"/>
                <a:cs typeface="+mn-cs"/>
              </a:rPr>
              <a:t> through reduced wash and sterilisation demand per decontamination cycle</a:t>
            </a:r>
          </a:p>
        </p:txBody>
      </p:sp>
      <p:pic>
        <p:nvPicPr>
          <p:cNvPr id="43" name="Graphic 42" descr="Line arrow: Counter-clockwise curve with solid fill">
            <a:extLst>
              <a:ext uri="{FF2B5EF4-FFF2-40B4-BE49-F238E27FC236}">
                <a16:creationId xmlns:a16="http://schemas.microsoft.com/office/drawing/2014/main" id="{D4F335B9-D35F-7CCF-4A0C-CBBFED6697F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2742371">
            <a:off x="9143729" y="3419583"/>
            <a:ext cx="914400" cy="914400"/>
          </a:xfrm>
          <a:prstGeom prst="rect">
            <a:avLst/>
          </a:prstGeom>
        </p:spPr>
      </p:pic>
      <p:pic>
        <p:nvPicPr>
          <p:cNvPr id="49" name="Graphic 48" descr="Line arrow: Counter-clockwise curve with solid fill">
            <a:extLst>
              <a:ext uri="{FF2B5EF4-FFF2-40B4-BE49-F238E27FC236}">
                <a16:creationId xmlns:a16="http://schemas.microsoft.com/office/drawing/2014/main" id="{C7E89F1C-18F8-9E77-2C33-C4F89CA7938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8186955" flipH="1">
            <a:off x="9555777" y="4907383"/>
            <a:ext cx="912474" cy="914400"/>
          </a:xfrm>
          <a:prstGeom prst="rect">
            <a:avLst/>
          </a:prstGeom>
        </p:spPr>
      </p:pic>
      <p:cxnSp>
        <p:nvCxnSpPr>
          <p:cNvPr id="17" name="Straight Connector 16">
            <a:extLst>
              <a:ext uri="{FF2B5EF4-FFF2-40B4-BE49-F238E27FC236}">
                <a16:creationId xmlns:a16="http://schemas.microsoft.com/office/drawing/2014/main" id="{D5DDC45B-1532-593A-39FD-F16D4DC62D77}"/>
              </a:ext>
            </a:extLst>
          </p:cNvPr>
          <p:cNvCxnSpPr>
            <a:cxnSpLocks/>
            <a:endCxn id="13" idx="1"/>
          </p:cNvCxnSpPr>
          <p:nvPr/>
        </p:nvCxnSpPr>
        <p:spPr bwMode="auto">
          <a:xfrm flipV="1">
            <a:off x="3239814" y="1677635"/>
            <a:ext cx="236309" cy="57985"/>
          </a:xfrm>
          <a:prstGeom prst="line">
            <a:avLst/>
          </a:prstGeom>
          <a:noFill/>
          <a:ln w="19050" cap="flat" cmpd="sng" algn="ctr">
            <a:solidFill>
              <a:srgbClr val="FFFFFF"/>
            </a:solidFill>
            <a:prstDash val="solid"/>
            <a:round/>
            <a:headEnd type="none" w="med" len="med"/>
            <a:tailEnd type="none" w="med" len="med"/>
          </a:ln>
          <a:effectLst/>
        </p:spPr>
      </p:cxnSp>
      <p:cxnSp>
        <p:nvCxnSpPr>
          <p:cNvPr id="25" name="Straight Connector 24">
            <a:extLst>
              <a:ext uri="{FF2B5EF4-FFF2-40B4-BE49-F238E27FC236}">
                <a16:creationId xmlns:a16="http://schemas.microsoft.com/office/drawing/2014/main" id="{B9AD8E9C-8C88-FE9C-8BE6-E4FE197D8757}"/>
              </a:ext>
            </a:extLst>
          </p:cNvPr>
          <p:cNvCxnSpPr>
            <a:cxnSpLocks/>
          </p:cNvCxnSpPr>
          <p:nvPr/>
        </p:nvCxnSpPr>
        <p:spPr bwMode="auto">
          <a:xfrm>
            <a:off x="3705633" y="1679032"/>
            <a:ext cx="271506" cy="0"/>
          </a:xfrm>
          <a:prstGeom prst="line">
            <a:avLst/>
          </a:prstGeom>
          <a:noFill/>
          <a:ln w="19050" cap="flat" cmpd="sng" algn="ctr">
            <a:solidFill>
              <a:srgbClr val="FFFFFF"/>
            </a:solidFill>
            <a:prstDash val="solid"/>
            <a:round/>
            <a:headEnd type="none" w="med" len="med"/>
            <a:tailEnd type="none" w="med" len="med"/>
          </a:ln>
          <a:effectLst/>
        </p:spPr>
      </p:cxnSp>
      <p:cxnSp>
        <p:nvCxnSpPr>
          <p:cNvPr id="31" name="Straight Connector 30">
            <a:extLst>
              <a:ext uri="{FF2B5EF4-FFF2-40B4-BE49-F238E27FC236}">
                <a16:creationId xmlns:a16="http://schemas.microsoft.com/office/drawing/2014/main" id="{1EEE9FBE-9B1F-A002-EC69-B4FBE2C91436}"/>
              </a:ext>
            </a:extLst>
          </p:cNvPr>
          <p:cNvCxnSpPr>
            <a:cxnSpLocks/>
          </p:cNvCxnSpPr>
          <p:nvPr/>
        </p:nvCxnSpPr>
        <p:spPr bwMode="auto">
          <a:xfrm>
            <a:off x="4192519" y="1701653"/>
            <a:ext cx="271506" cy="0"/>
          </a:xfrm>
          <a:prstGeom prst="line">
            <a:avLst/>
          </a:prstGeom>
          <a:noFill/>
          <a:ln w="19050" cap="flat" cmpd="sng" algn="ctr">
            <a:solidFill>
              <a:srgbClr val="FFFFFF"/>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0358A872-CEFE-979C-1085-F3381375F487}"/>
              </a:ext>
            </a:extLst>
          </p:cNvPr>
          <p:cNvCxnSpPr>
            <a:cxnSpLocks/>
          </p:cNvCxnSpPr>
          <p:nvPr/>
        </p:nvCxnSpPr>
        <p:spPr bwMode="auto">
          <a:xfrm>
            <a:off x="4702923" y="1718197"/>
            <a:ext cx="271506" cy="0"/>
          </a:xfrm>
          <a:prstGeom prst="line">
            <a:avLst/>
          </a:prstGeom>
          <a:noFill/>
          <a:ln w="19050" cap="flat" cmpd="sng" algn="ctr">
            <a:solidFill>
              <a:srgbClr val="FFFFFF"/>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3C51B962-A1E5-E89D-DB97-6875CE163710}"/>
              </a:ext>
            </a:extLst>
          </p:cNvPr>
          <p:cNvCxnSpPr>
            <a:cxnSpLocks/>
          </p:cNvCxnSpPr>
          <p:nvPr/>
        </p:nvCxnSpPr>
        <p:spPr bwMode="auto">
          <a:xfrm>
            <a:off x="5175632" y="1744026"/>
            <a:ext cx="281047" cy="33589"/>
          </a:xfrm>
          <a:prstGeom prst="line">
            <a:avLst/>
          </a:prstGeom>
          <a:noFill/>
          <a:ln w="19050" cap="flat" cmpd="sng" algn="ctr">
            <a:solidFill>
              <a:srgbClr val="FFFFFF"/>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67C96325-DEBA-B7FE-9BCF-EB90AD36F87C}"/>
              </a:ext>
            </a:extLst>
          </p:cNvPr>
          <p:cNvCxnSpPr>
            <a:cxnSpLocks/>
          </p:cNvCxnSpPr>
          <p:nvPr/>
        </p:nvCxnSpPr>
        <p:spPr bwMode="auto">
          <a:xfrm>
            <a:off x="5646807" y="1818654"/>
            <a:ext cx="281047" cy="33589"/>
          </a:xfrm>
          <a:prstGeom prst="line">
            <a:avLst/>
          </a:prstGeom>
          <a:noFill/>
          <a:ln w="19050" cap="flat" cmpd="sng" algn="ctr">
            <a:solidFill>
              <a:srgbClr val="FFFFFF"/>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66FB6C57-088A-DEC6-B654-BE64E539D126}"/>
              </a:ext>
            </a:extLst>
          </p:cNvPr>
          <p:cNvCxnSpPr>
            <a:cxnSpLocks/>
          </p:cNvCxnSpPr>
          <p:nvPr/>
        </p:nvCxnSpPr>
        <p:spPr bwMode="auto">
          <a:xfrm>
            <a:off x="6146871" y="1900025"/>
            <a:ext cx="242735" cy="43664"/>
          </a:xfrm>
          <a:prstGeom prst="line">
            <a:avLst/>
          </a:prstGeom>
          <a:noFill/>
          <a:ln w="19050" cap="flat" cmpd="sng" algn="ctr">
            <a:solidFill>
              <a:srgbClr val="FFFFFF"/>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EF58BE37-2E75-7876-2D2C-E2B0FCBD719B}"/>
              </a:ext>
            </a:extLst>
          </p:cNvPr>
          <p:cNvCxnSpPr>
            <a:cxnSpLocks/>
          </p:cNvCxnSpPr>
          <p:nvPr/>
        </p:nvCxnSpPr>
        <p:spPr bwMode="auto">
          <a:xfrm>
            <a:off x="6646420" y="2017535"/>
            <a:ext cx="276894" cy="90989"/>
          </a:xfrm>
          <a:prstGeom prst="line">
            <a:avLst/>
          </a:prstGeom>
          <a:noFill/>
          <a:ln w="19050" cap="flat" cmpd="sng" algn="ctr">
            <a:solidFill>
              <a:srgbClr val="FFFFFF"/>
            </a:solidFill>
            <a:prstDash val="solid"/>
            <a:round/>
            <a:headEnd type="none" w="med" len="med"/>
            <a:tailEnd type="none" w="med" len="med"/>
          </a:ln>
          <a:effectLst/>
        </p:spPr>
      </p:cxnSp>
      <p:cxnSp>
        <p:nvCxnSpPr>
          <p:cNvPr id="68" name="Straight Connector 67">
            <a:extLst>
              <a:ext uri="{FF2B5EF4-FFF2-40B4-BE49-F238E27FC236}">
                <a16:creationId xmlns:a16="http://schemas.microsoft.com/office/drawing/2014/main" id="{919318BD-9598-3266-D234-4F4CF012E374}"/>
              </a:ext>
            </a:extLst>
          </p:cNvPr>
          <p:cNvCxnSpPr>
            <a:cxnSpLocks/>
          </p:cNvCxnSpPr>
          <p:nvPr/>
        </p:nvCxnSpPr>
        <p:spPr bwMode="auto">
          <a:xfrm>
            <a:off x="7237883" y="2238374"/>
            <a:ext cx="276894" cy="90989"/>
          </a:xfrm>
          <a:prstGeom prst="line">
            <a:avLst/>
          </a:prstGeom>
          <a:noFill/>
          <a:ln w="19050" cap="flat" cmpd="sng" algn="ctr">
            <a:solidFill>
              <a:srgbClr val="FFFFFF"/>
            </a:solidFill>
            <a:prstDash val="solid"/>
            <a:round/>
            <a:headEnd type="none" w="med" len="med"/>
            <a:tailEnd type="none" w="med" len="med"/>
          </a:ln>
          <a:effectLst/>
        </p:spPr>
      </p:cxnSp>
      <p:cxnSp>
        <p:nvCxnSpPr>
          <p:cNvPr id="72" name="Straight Connector 71">
            <a:extLst>
              <a:ext uri="{FF2B5EF4-FFF2-40B4-BE49-F238E27FC236}">
                <a16:creationId xmlns:a16="http://schemas.microsoft.com/office/drawing/2014/main" id="{47A98505-61CB-8BC7-8BB2-E63CC0AE6869}"/>
              </a:ext>
            </a:extLst>
          </p:cNvPr>
          <p:cNvCxnSpPr>
            <a:cxnSpLocks/>
          </p:cNvCxnSpPr>
          <p:nvPr/>
        </p:nvCxnSpPr>
        <p:spPr bwMode="auto">
          <a:xfrm>
            <a:off x="6925811" y="2800424"/>
            <a:ext cx="80913" cy="256957"/>
          </a:xfrm>
          <a:prstGeom prst="line">
            <a:avLst/>
          </a:prstGeom>
          <a:noFill/>
          <a:ln w="19050" cap="flat" cmpd="sng" algn="ctr">
            <a:solidFill>
              <a:srgbClr val="FFFFFF"/>
            </a:solidFill>
            <a:prstDash val="solid"/>
            <a:round/>
            <a:headEnd type="none" w="med" len="med"/>
            <a:tailEnd type="none" w="med" len="med"/>
          </a:ln>
          <a:effectLst/>
        </p:spPr>
      </p:cxnSp>
      <p:cxnSp>
        <p:nvCxnSpPr>
          <p:cNvPr id="73" name="Straight Connector 72">
            <a:extLst>
              <a:ext uri="{FF2B5EF4-FFF2-40B4-BE49-F238E27FC236}">
                <a16:creationId xmlns:a16="http://schemas.microsoft.com/office/drawing/2014/main" id="{41462C93-C5BD-7DDF-E98B-776436771282}"/>
              </a:ext>
            </a:extLst>
          </p:cNvPr>
          <p:cNvCxnSpPr>
            <a:cxnSpLocks/>
          </p:cNvCxnSpPr>
          <p:nvPr/>
        </p:nvCxnSpPr>
        <p:spPr bwMode="auto">
          <a:xfrm>
            <a:off x="7122028" y="3256453"/>
            <a:ext cx="179636" cy="183694"/>
          </a:xfrm>
          <a:prstGeom prst="line">
            <a:avLst/>
          </a:prstGeom>
          <a:noFill/>
          <a:ln w="19050" cap="flat" cmpd="sng" algn="ctr">
            <a:solidFill>
              <a:srgbClr val="FFFFFF"/>
            </a:solidFill>
            <a:prstDash val="solid"/>
            <a:round/>
            <a:headEnd type="none" w="med" len="med"/>
            <a:tailEnd type="none" w="med" len="med"/>
          </a:ln>
          <a:effectLst/>
        </p:spPr>
      </p:cxnSp>
      <p:cxnSp>
        <p:nvCxnSpPr>
          <p:cNvPr id="92" name="Straight Connector 91">
            <a:extLst>
              <a:ext uri="{FF2B5EF4-FFF2-40B4-BE49-F238E27FC236}">
                <a16:creationId xmlns:a16="http://schemas.microsoft.com/office/drawing/2014/main" id="{355A76B8-5C60-A340-2A94-7167E7B05370}"/>
              </a:ext>
            </a:extLst>
          </p:cNvPr>
          <p:cNvCxnSpPr>
            <a:cxnSpLocks/>
          </p:cNvCxnSpPr>
          <p:nvPr/>
        </p:nvCxnSpPr>
        <p:spPr bwMode="auto">
          <a:xfrm>
            <a:off x="7751383" y="2355636"/>
            <a:ext cx="305099" cy="9452"/>
          </a:xfrm>
          <a:prstGeom prst="line">
            <a:avLst/>
          </a:prstGeom>
          <a:noFill/>
          <a:ln w="19050" cap="flat" cmpd="sng" algn="ctr">
            <a:solidFill>
              <a:srgbClr val="FFFFFF"/>
            </a:solidFill>
            <a:prstDash val="solid"/>
            <a:round/>
            <a:headEnd type="none" w="med" len="med"/>
            <a:tailEnd type="none" w="med" len="med"/>
          </a:ln>
          <a:effectLst/>
        </p:spPr>
      </p:cxnSp>
      <p:cxnSp>
        <p:nvCxnSpPr>
          <p:cNvPr id="94" name="Straight Connector 93">
            <a:extLst>
              <a:ext uri="{FF2B5EF4-FFF2-40B4-BE49-F238E27FC236}">
                <a16:creationId xmlns:a16="http://schemas.microsoft.com/office/drawing/2014/main" id="{8749600D-0AE3-E2F1-5B3F-18C5BD6342E1}"/>
              </a:ext>
            </a:extLst>
          </p:cNvPr>
          <p:cNvCxnSpPr>
            <a:cxnSpLocks/>
          </p:cNvCxnSpPr>
          <p:nvPr/>
        </p:nvCxnSpPr>
        <p:spPr bwMode="auto">
          <a:xfrm flipV="1">
            <a:off x="8392699" y="2313006"/>
            <a:ext cx="337397" cy="38647"/>
          </a:xfrm>
          <a:prstGeom prst="line">
            <a:avLst/>
          </a:prstGeom>
          <a:noFill/>
          <a:ln w="19050" cap="flat" cmpd="sng" algn="ctr">
            <a:solidFill>
              <a:srgbClr val="FFFFFF"/>
            </a:solidFill>
            <a:prstDash val="solid"/>
            <a:round/>
            <a:headEnd type="none" w="med" len="med"/>
            <a:tailEnd type="none" w="med" len="med"/>
          </a:ln>
          <a:effectLst/>
        </p:spPr>
      </p:cxnSp>
      <p:cxnSp>
        <p:nvCxnSpPr>
          <p:cNvPr id="96" name="Straight Connector 95">
            <a:extLst>
              <a:ext uri="{FF2B5EF4-FFF2-40B4-BE49-F238E27FC236}">
                <a16:creationId xmlns:a16="http://schemas.microsoft.com/office/drawing/2014/main" id="{51AF51BF-E1A3-3FCA-ABD1-B6715B98E1DA}"/>
              </a:ext>
            </a:extLst>
          </p:cNvPr>
          <p:cNvCxnSpPr>
            <a:cxnSpLocks/>
          </p:cNvCxnSpPr>
          <p:nvPr/>
        </p:nvCxnSpPr>
        <p:spPr bwMode="auto">
          <a:xfrm flipV="1">
            <a:off x="9041141" y="2281146"/>
            <a:ext cx="338679" cy="4915"/>
          </a:xfrm>
          <a:prstGeom prst="line">
            <a:avLst/>
          </a:prstGeom>
          <a:noFill/>
          <a:ln w="19050" cap="flat" cmpd="sng" algn="ctr">
            <a:solidFill>
              <a:srgbClr val="FFFFFF"/>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333390A3-5212-72A5-CC58-BF18D92480F7}"/>
              </a:ext>
            </a:extLst>
          </p:cNvPr>
          <p:cNvCxnSpPr>
            <a:cxnSpLocks/>
          </p:cNvCxnSpPr>
          <p:nvPr/>
        </p:nvCxnSpPr>
        <p:spPr bwMode="auto">
          <a:xfrm>
            <a:off x="7499175" y="3581997"/>
            <a:ext cx="289534" cy="80853"/>
          </a:xfrm>
          <a:prstGeom prst="line">
            <a:avLst/>
          </a:prstGeom>
          <a:noFill/>
          <a:ln w="19050" cap="flat" cmpd="sng" algn="ctr">
            <a:solidFill>
              <a:srgbClr val="FFFFFF"/>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75F8FFAE-ED0E-CC89-4561-3028B20B85BA}"/>
              </a:ext>
            </a:extLst>
          </p:cNvPr>
          <p:cNvCxnSpPr>
            <a:cxnSpLocks/>
          </p:cNvCxnSpPr>
          <p:nvPr/>
        </p:nvCxnSpPr>
        <p:spPr bwMode="auto">
          <a:xfrm flipV="1">
            <a:off x="8044076" y="3685016"/>
            <a:ext cx="304434" cy="4310"/>
          </a:xfrm>
          <a:prstGeom prst="line">
            <a:avLst/>
          </a:prstGeom>
          <a:noFill/>
          <a:ln w="19050" cap="flat" cmpd="sng" algn="ctr">
            <a:solidFill>
              <a:srgbClr val="FFFFFF"/>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BC2F50BB-7F66-F53F-8188-4207640AF0D6}"/>
              </a:ext>
            </a:extLst>
          </p:cNvPr>
          <p:cNvCxnSpPr>
            <a:cxnSpLocks/>
          </p:cNvCxnSpPr>
          <p:nvPr/>
        </p:nvCxnSpPr>
        <p:spPr bwMode="auto">
          <a:xfrm flipV="1">
            <a:off x="8625291" y="3518801"/>
            <a:ext cx="304434" cy="103011"/>
          </a:xfrm>
          <a:prstGeom prst="line">
            <a:avLst/>
          </a:prstGeom>
          <a:noFill/>
          <a:ln w="19050" cap="flat" cmpd="sng" algn="ctr">
            <a:solidFill>
              <a:srgbClr val="FFFFFF"/>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B9DF42D6-0F7F-DAEF-4EE6-16FE072E1A0E}"/>
              </a:ext>
            </a:extLst>
          </p:cNvPr>
          <p:cNvCxnSpPr>
            <a:cxnSpLocks/>
          </p:cNvCxnSpPr>
          <p:nvPr/>
        </p:nvCxnSpPr>
        <p:spPr bwMode="auto">
          <a:xfrm flipV="1">
            <a:off x="9144000" y="3205204"/>
            <a:ext cx="235820" cy="173722"/>
          </a:xfrm>
          <a:prstGeom prst="line">
            <a:avLst/>
          </a:prstGeom>
          <a:noFill/>
          <a:ln w="19050" cap="flat" cmpd="sng" algn="ctr">
            <a:solidFill>
              <a:srgbClr val="FFFFFF"/>
            </a:solidFill>
            <a:prstDash val="solid"/>
            <a:round/>
            <a:headEnd type="none" w="med" len="med"/>
            <a:tailEnd type="none" w="med" len="med"/>
          </a:ln>
          <a:effectLst/>
        </p:spPr>
      </p:cxnSp>
      <p:cxnSp>
        <p:nvCxnSpPr>
          <p:cNvPr id="114" name="Straight Connector 113">
            <a:extLst>
              <a:ext uri="{FF2B5EF4-FFF2-40B4-BE49-F238E27FC236}">
                <a16:creationId xmlns:a16="http://schemas.microsoft.com/office/drawing/2014/main" id="{360FDC9D-F6C0-29D6-BCD7-F3FA36396B2E}"/>
              </a:ext>
            </a:extLst>
          </p:cNvPr>
          <p:cNvCxnSpPr>
            <a:cxnSpLocks/>
          </p:cNvCxnSpPr>
          <p:nvPr/>
        </p:nvCxnSpPr>
        <p:spPr bwMode="auto">
          <a:xfrm>
            <a:off x="9678134" y="2383229"/>
            <a:ext cx="306555" cy="196186"/>
          </a:xfrm>
          <a:prstGeom prst="line">
            <a:avLst/>
          </a:prstGeom>
          <a:noFill/>
          <a:ln w="19050" cap="flat" cmpd="sng" algn="ctr">
            <a:solidFill>
              <a:srgbClr val="FFFFFF"/>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D678FD69-F05E-DEFB-82B9-4769335B4605}"/>
              </a:ext>
            </a:extLst>
          </p:cNvPr>
          <p:cNvCxnSpPr>
            <a:cxnSpLocks/>
          </p:cNvCxnSpPr>
          <p:nvPr/>
        </p:nvCxnSpPr>
        <p:spPr bwMode="auto">
          <a:xfrm>
            <a:off x="10213614" y="2727955"/>
            <a:ext cx="293129" cy="215737"/>
          </a:xfrm>
          <a:prstGeom prst="line">
            <a:avLst/>
          </a:prstGeom>
          <a:noFill/>
          <a:ln w="19050" cap="flat" cmpd="sng" algn="ctr">
            <a:solidFill>
              <a:srgbClr val="FFFFFF"/>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7D890AF6-12BC-5C83-7423-8E589244FE53}"/>
              </a:ext>
            </a:extLst>
          </p:cNvPr>
          <p:cNvCxnSpPr>
            <a:cxnSpLocks/>
          </p:cNvCxnSpPr>
          <p:nvPr/>
        </p:nvCxnSpPr>
        <p:spPr bwMode="auto">
          <a:xfrm>
            <a:off x="10804280" y="3461436"/>
            <a:ext cx="108166" cy="283043"/>
          </a:xfrm>
          <a:prstGeom prst="line">
            <a:avLst/>
          </a:prstGeom>
          <a:noFill/>
          <a:ln w="19050" cap="flat" cmpd="sng" algn="ctr">
            <a:solidFill>
              <a:srgbClr val="FFFFFF"/>
            </a:solidFill>
            <a:prstDash val="solid"/>
            <a:round/>
            <a:headEnd type="none" w="med" len="med"/>
            <a:tailEnd type="none" w="med" len="med"/>
          </a:ln>
          <a:effectLst/>
        </p:spPr>
      </p:cxnSp>
      <p:sp>
        <p:nvSpPr>
          <p:cNvPr id="42" name="TextBox 41">
            <a:extLst>
              <a:ext uri="{FF2B5EF4-FFF2-40B4-BE49-F238E27FC236}">
                <a16:creationId xmlns:a16="http://schemas.microsoft.com/office/drawing/2014/main" id="{9C4BDE65-F558-3656-F19A-EE7188A76044}"/>
              </a:ext>
            </a:extLst>
          </p:cNvPr>
          <p:cNvSpPr txBox="1"/>
          <p:nvPr/>
        </p:nvSpPr>
        <p:spPr>
          <a:xfrm>
            <a:off x="9244321" y="2830344"/>
            <a:ext cx="2059405"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highlight>
                  <a:srgbClr val="77BF01"/>
                </a:highlight>
                <a:uLnTx/>
                <a:uFillTx/>
                <a:latin typeface="Arial"/>
                <a:ea typeface="+mn-ea"/>
                <a:cs typeface="+mn-cs"/>
              </a:rPr>
              <a:t>Consolidating instrument sets </a:t>
            </a:r>
            <a:r>
              <a:rPr kumimoji="0" lang="en-GB" sz="1200" b="1" i="0" u="none" strike="noStrike" kern="1200" cap="none" spc="0" normalizeH="0" baseline="0" noProof="0">
                <a:ln>
                  <a:noFill/>
                </a:ln>
                <a:solidFill>
                  <a:srgbClr val="FFFFFF"/>
                </a:solidFill>
                <a:effectLst/>
                <a:highlight>
                  <a:srgbClr val="77BF01"/>
                </a:highlight>
                <a:uLnTx/>
                <a:uFillTx/>
                <a:latin typeface="Arial"/>
                <a:ea typeface="+mn-ea"/>
                <a:cs typeface="+mn-cs"/>
              </a:rPr>
              <a:t>reduces sterilisation costs per procedure</a:t>
            </a:r>
            <a:endParaRPr kumimoji="0" lang="en-GB" sz="1200" b="0" i="0" u="none" strike="noStrike" kern="1200" cap="none" spc="0" normalizeH="0" baseline="0" noProof="0">
              <a:ln>
                <a:noFill/>
              </a:ln>
              <a:solidFill>
                <a:srgbClr val="FFFFFF"/>
              </a:solidFill>
              <a:effectLst/>
              <a:highlight>
                <a:srgbClr val="77BF01"/>
              </a:highlight>
              <a:uLnTx/>
              <a:uFillTx/>
              <a:latin typeface="Arial"/>
              <a:ea typeface="+mn-ea"/>
              <a:cs typeface="+mn-cs"/>
            </a:endParaRPr>
          </a:p>
        </p:txBody>
      </p:sp>
      <p:cxnSp>
        <p:nvCxnSpPr>
          <p:cNvPr id="122" name="Straight Connector 121">
            <a:extLst>
              <a:ext uri="{FF2B5EF4-FFF2-40B4-BE49-F238E27FC236}">
                <a16:creationId xmlns:a16="http://schemas.microsoft.com/office/drawing/2014/main" id="{CBADCDEF-4D03-45F0-8E5C-9B9A58535E1B}"/>
              </a:ext>
            </a:extLst>
          </p:cNvPr>
          <p:cNvCxnSpPr>
            <a:cxnSpLocks/>
            <a:endCxn id="13" idx="6"/>
          </p:cNvCxnSpPr>
          <p:nvPr/>
        </p:nvCxnSpPr>
        <p:spPr bwMode="auto">
          <a:xfrm flipH="1">
            <a:off x="10676984" y="4863249"/>
            <a:ext cx="203112" cy="298013"/>
          </a:xfrm>
          <a:prstGeom prst="line">
            <a:avLst/>
          </a:prstGeom>
          <a:noFill/>
          <a:ln w="19050" cap="flat" cmpd="sng" algn="ctr">
            <a:solidFill>
              <a:srgbClr val="FFFFFF"/>
            </a:solidFill>
            <a:prstDash val="solid"/>
            <a:round/>
            <a:headEnd type="none" w="med" len="med"/>
            <a:tailEnd type="none" w="med" len="med"/>
          </a:ln>
          <a:effectLst/>
        </p:spPr>
      </p:cxnSp>
      <p:cxnSp>
        <p:nvCxnSpPr>
          <p:cNvPr id="126" name="Straight Connector 125">
            <a:extLst>
              <a:ext uri="{FF2B5EF4-FFF2-40B4-BE49-F238E27FC236}">
                <a16:creationId xmlns:a16="http://schemas.microsoft.com/office/drawing/2014/main" id="{26C8ECEF-E14B-7A3E-5269-D474A93BB5A9}"/>
              </a:ext>
            </a:extLst>
          </p:cNvPr>
          <p:cNvCxnSpPr>
            <a:cxnSpLocks/>
          </p:cNvCxnSpPr>
          <p:nvPr/>
        </p:nvCxnSpPr>
        <p:spPr bwMode="auto">
          <a:xfrm flipH="1">
            <a:off x="10147046" y="5324393"/>
            <a:ext cx="297909" cy="188449"/>
          </a:xfrm>
          <a:prstGeom prst="line">
            <a:avLst/>
          </a:prstGeom>
          <a:noFill/>
          <a:ln w="19050" cap="flat" cmpd="sng" algn="ctr">
            <a:solidFill>
              <a:srgbClr val="FFFFFF"/>
            </a:solidFill>
            <a:prstDash val="solid"/>
            <a:round/>
            <a:headEnd type="none" w="med" len="med"/>
            <a:tailEnd type="none" w="med" len="med"/>
          </a:ln>
          <a:effectLst/>
        </p:spPr>
      </p:cxnSp>
      <p:cxnSp>
        <p:nvCxnSpPr>
          <p:cNvPr id="129" name="Straight Connector 128">
            <a:extLst>
              <a:ext uri="{FF2B5EF4-FFF2-40B4-BE49-F238E27FC236}">
                <a16:creationId xmlns:a16="http://schemas.microsoft.com/office/drawing/2014/main" id="{20D890BA-857B-EA41-3426-E3FACFF8FF2B}"/>
              </a:ext>
            </a:extLst>
          </p:cNvPr>
          <p:cNvCxnSpPr>
            <a:cxnSpLocks/>
          </p:cNvCxnSpPr>
          <p:nvPr/>
        </p:nvCxnSpPr>
        <p:spPr bwMode="auto">
          <a:xfrm flipH="1">
            <a:off x="9514184" y="5611601"/>
            <a:ext cx="336699" cy="155304"/>
          </a:xfrm>
          <a:prstGeom prst="line">
            <a:avLst/>
          </a:prstGeom>
          <a:noFill/>
          <a:ln w="19050" cap="flat" cmpd="sng" algn="ctr">
            <a:solidFill>
              <a:srgbClr val="FFFFFF"/>
            </a:solidFill>
            <a:prstDash val="solid"/>
            <a:round/>
            <a:headEnd type="none" w="med" len="med"/>
            <a:tailEnd type="none" w="med" len="med"/>
          </a:ln>
          <a:effectLst/>
        </p:spPr>
      </p:cxnSp>
      <p:cxnSp>
        <p:nvCxnSpPr>
          <p:cNvPr id="131" name="Straight Connector 130">
            <a:extLst>
              <a:ext uri="{FF2B5EF4-FFF2-40B4-BE49-F238E27FC236}">
                <a16:creationId xmlns:a16="http://schemas.microsoft.com/office/drawing/2014/main" id="{A778A410-3059-7CA4-65AD-817F09F46EAE}"/>
              </a:ext>
            </a:extLst>
          </p:cNvPr>
          <p:cNvCxnSpPr>
            <a:cxnSpLocks/>
          </p:cNvCxnSpPr>
          <p:nvPr/>
        </p:nvCxnSpPr>
        <p:spPr bwMode="auto">
          <a:xfrm flipH="1">
            <a:off x="8870797" y="5852184"/>
            <a:ext cx="362082" cy="102554"/>
          </a:xfrm>
          <a:prstGeom prst="line">
            <a:avLst/>
          </a:prstGeom>
          <a:noFill/>
          <a:ln w="19050" cap="flat" cmpd="sng" algn="ctr">
            <a:solidFill>
              <a:srgbClr val="FFFFFF"/>
            </a:solidFill>
            <a:prstDash val="solid"/>
            <a:round/>
            <a:headEnd type="none" w="med" len="med"/>
            <a:tailEnd type="none" w="med" len="med"/>
          </a:ln>
          <a:effectLst/>
        </p:spPr>
      </p:cxnSp>
      <p:cxnSp>
        <p:nvCxnSpPr>
          <p:cNvPr id="133" name="Straight Connector 132">
            <a:extLst>
              <a:ext uri="{FF2B5EF4-FFF2-40B4-BE49-F238E27FC236}">
                <a16:creationId xmlns:a16="http://schemas.microsoft.com/office/drawing/2014/main" id="{D5ED3E37-0DF3-01B0-8E48-8ACFF471ED90}"/>
              </a:ext>
            </a:extLst>
          </p:cNvPr>
          <p:cNvCxnSpPr>
            <a:cxnSpLocks/>
          </p:cNvCxnSpPr>
          <p:nvPr/>
        </p:nvCxnSpPr>
        <p:spPr bwMode="auto">
          <a:xfrm flipH="1">
            <a:off x="8196293" y="6002598"/>
            <a:ext cx="379333" cy="62222"/>
          </a:xfrm>
          <a:prstGeom prst="line">
            <a:avLst/>
          </a:prstGeom>
          <a:noFill/>
          <a:ln w="19050" cap="flat" cmpd="sng" algn="ctr">
            <a:solidFill>
              <a:srgbClr val="FFFFFF"/>
            </a:solidFill>
            <a:prstDash val="solid"/>
            <a:round/>
            <a:headEnd type="none" w="med" len="med"/>
            <a:tailEnd type="none" w="med" len="med"/>
          </a:ln>
          <a:effectLst/>
        </p:spPr>
      </p:cxnSp>
      <p:cxnSp>
        <p:nvCxnSpPr>
          <p:cNvPr id="135" name="Straight Connector 134">
            <a:extLst>
              <a:ext uri="{FF2B5EF4-FFF2-40B4-BE49-F238E27FC236}">
                <a16:creationId xmlns:a16="http://schemas.microsoft.com/office/drawing/2014/main" id="{1BABFB48-8738-437C-AEF6-4C734ED8C692}"/>
              </a:ext>
            </a:extLst>
          </p:cNvPr>
          <p:cNvCxnSpPr>
            <a:cxnSpLocks/>
          </p:cNvCxnSpPr>
          <p:nvPr/>
        </p:nvCxnSpPr>
        <p:spPr bwMode="auto">
          <a:xfrm flipH="1" flipV="1">
            <a:off x="7557765" y="6021095"/>
            <a:ext cx="341860" cy="43725"/>
          </a:xfrm>
          <a:prstGeom prst="line">
            <a:avLst/>
          </a:prstGeom>
          <a:noFill/>
          <a:ln w="19050" cap="flat" cmpd="sng" algn="ctr">
            <a:solidFill>
              <a:srgbClr val="FFFFFF"/>
            </a:solidFill>
            <a:prstDash val="solid"/>
            <a:round/>
            <a:headEnd type="none" w="med" len="med"/>
            <a:tailEnd type="none" w="med" len="med"/>
          </a:ln>
          <a:effectLst/>
        </p:spPr>
      </p:cxnSp>
      <p:cxnSp>
        <p:nvCxnSpPr>
          <p:cNvPr id="138" name="Straight Connector 137">
            <a:extLst>
              <a:ext uri="{FF2B5EF4-FFF2-40B4-BE49-F238E27FC236}">
                <a16:creationId xmlns:a16="http://schemas.microsoft.com/office/drawing/2014/main" id="{5437452E-28A8-3365-25F6-B64D5ED1465C}"/>
              </a:ext>
            </a:extLst>
          </p:cNvPr>
          <p:cNvCxnSpPr>
            <a:cxnSpLocks/>
          </p:cNvCxnSpPr>
          <p:nvPr/>
        </p:nvCxnSpPr>
        <p:spPr bwMode="auto">
          <a:xfrm flipH="1" flipV="1">
            <a:off x="6923314" y="5766905"/>
            <a:ext cx="342363" cy="163853"/>
          </a:xfrm>
          <a:prstGeom prst="line">
            <a:avLst/>
          </a:prstGeom>
          <a:noFill/>
          <a:ln w="19050" cap="flat" cmpd="sng" algn="ctr">
            <a:solidFill>
              <a:srgbClr val="FFFFFF"/>
            </a:solidFill>
            <a:prstDash val="solid"/>
            <a:round/>
            <a:headEnd type="none" w="med" len="med"/>
            <a:tailEnd type="none" w="med" len="med"/>
          </a:ln>
          <a:effectLst/>
        </p:spPr>
      </p:cxnSp>
      <p:cxnSp>
        <p:nvCxnSpPr>
          <p:cNvPr id="140" name="Straight Connector 139">
            <a:extLst>
              <a:ext uri="{FF2B5EF4-FFF2-40B4-BE49-F238E27FC236}">
                <a16:creationId xmlns:a16="http://schemas.microsoft.com/office/drawing/2014/main" id="{D5C52378-864F-5B4F-0553-8841D94F7087}"/>
              </a:ext>
            </a:extLst>
          </p:cNvPr>
          <p:cNvCxnSpPr>
            <a:cxnSpLocks/>
          </p:cNvCxnSpPr>
          <p:nvPr/>
        </p:nvCxnSpPr>
        <p:spPr bwMode="auto">
          <a:xfrm flipH="1" flipV="1">
            <a:off x="6278382" y="5457263"/>
            <a:ext cx="342363" cy="163853"/>
          </a:xfrm>
          <a:prstGeom prst="line">
            <a:avLst/>
          </a:prstGeom>
          <a:noFill/>
          <a:ln w="19050" cap="flat" cmpd="sng" algn="ctr">
            <a:solidFill>
              <a:srgbClr val="FFFFFF"/>
            </a:solidFill>
            <a:prstDash val="solid"/>
            <a:round/>
            <a:headEnd type="none" w="med" len="med"/>
            <a:tailEnd type="none" w="med" len="med"/>
          </a:ln>
          <a:effectLst/>
        </p:spPr>
      </p:cxnSp>
      <p:grpSp>
        <p:nvGrpSpPr>
          <p:cNvPr id="141" name="Group 140">
            <a:extLst>
              <a:ext uri="{FF2B5EF4-FFF2-40B4-BE49-F238E27FC236}">
                <a16:creationId xmlns:a16="http://schemas.microsoft.com/office/drawing/2014/main" id="{4325E190-C301-944D-853C-B1BF6F29B5EF}"/>
              </a:ext>
            </a:extLst>
          </p:cNvPr>
          <p:cNvGrpSpPr/>
          <p:nvPr/>
        </p:nvGrpSpPr>
        <p:grpSpPr>
          <a:xfrm>
            <a:off x="6138162" y="4491907"/>
            <a:ext cx="605465" cy="1061125"/>
            <a:chOff x="6138162" y="4491907"/>
            <a:chExt cx="605465" cy="1061125"/>
          </a:xfrm>
        </p:grpSpPr>
        <p:sp>
          <p:nvSpPr>
            <p:cNvPr id="80" name="Circle">
              <a:extLst>
                <a:ext uri="{FF2B5EF4-FFF2-40B4-BE49-F238E27FC236}">
                  <a16:creationId xmlns:a16="http://schemas.microsoft.com/office/drawing/2014/main" id="{D3E0414A-95BF-A22C-3CD6-ECBD7C706C47}"/>
                </a:ext>
              </a:extLst>
            </p:cNvPr>
            <p:cNvSpPr/>
            <p:nvPr/>
          </p:nvSpPr>
          <p:spPr>
            <a:xfrm>
              <a:off x="6380897" y="5433038"/>
              <a:ext cx="119994"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81" name="Shape">
              <a:extLst>
                <a:ext uri="{FF2B5EF4-FFF2-40B4-BE49-F238E27FC236}">
                  <a16:creationId xmlns:a16="http://schemas.microsoft.com/office/drawing/2014/main" id="{9F5B3975-5499-022D-A340-085A8BA2C4B2}"/>
                </a:ext>
              </a:extLst>
            </p:cNvPr>
            <p:cNvSpPr/>
            <p:nvPr/>
          </p:nvSpPr>
          <p:spPr>
            <a:xfrm>
              <a:off x="6138162" y="4491907"/>
              <a:ext cx="605465"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01A9D0"/>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82" name="Circle">
              <a:extLst>
                <a:ext uri="{FF2B5EF4-FFF2-40B4-BE49-F238E27FC236}">
                  <a16:creationId xmlns:a16="http://schemas.microsoft.com/office/drawing/2014/main" id="{1BDA59B2-FF6E-2475-3901-D8B4885EE541}"/>
                </a:ext>
              </a:extLst>
            </p:cNvPr>
            <p:cNvSpPr/>
            <p:nvPr/>
          </p:nvSpPr>
          <p:spPr>
            <a:xfrm>
              <a:off x="6197377" y="4550728"/>
              <a:ext cx="487034" cy="487034"/>
            </a:xfrm>
            <a:prstGeom prst="ellipse">
              <a:avLst/>
            </a:prstGeom>
            <a:solidFill>
              <a:schemeClr val="bg1">
                <a:lumMod val="9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pic>
          <p:nvPicPr>
            <p:cNvPr id="30" name="Graphic 29" descr="Box trolley outline">
              <a:extLst>
                <a:ext uri="{FF2B5EF4-FFF2-40B4-BE49-F238E27FC236}">
                  <a16:creationId xmlns:a16="http://schemas.microsoft.com/office/drawing/2014/main" id="{832E9954-2651-D88D-0C51-7274174E4FE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245068" y="4597979"/>
              <a:ext cx="391652" cy="391652"/>
            </a:xfrm>
            <a:prstGeom prst="rect">
              <a:avLst/>
            </a:prstGeom>
          </p:spPr>
        </p:pic>
      </p:grpSp>
      <p:cxnSp>
        <p:nvCxnSpPr>
          <p:cNvPr id="142" name="Straight Connector 141">
            <a:extLst>
              <a:ext uri="{FF2B5EF4-FFF2-40B4-BE49-F238E27FC236}">
                <a16:creationId xmlns:a16="http://schemas.microsoft.com/office/drawing/2014/main" id="{AF00BD02-8C28-5E59-6CFE-B4F9F00A4D02}"/>
              </a:ext>
            </a:extLst>
          </p:cNvPr>
          <p:cNvCxnSpPr>
            <a:cxnSpLocks/>
          </p:cNvCxnSpPr>
          <p:nvPr/>
        </p:nvCxnSpPr>
        <p:spPr bwMode="auto">
          <a:xfrm flipH="1" flipV="1">
            <a:off x="5712524" y="5144361"/>
            <a:ext cx="342363" cy="163853"/>
          </a:xfrm>
          <a:prstGeom prst="line">
            <a:avLst/>
          </a:prstGeom>
          <a:noFill/>
          <a:ln w="19050" cap="flat" cmpd="sng" algn="ctr">
            <a:solidFill>
              <a:srgbClr val="FFFFFF"/>
            </a:solidFill>
            <a:prstDash val="solid"/>
            <a:round/>
            <a:headEnd type="none" w="med" len="med"/>
            <a:tailEnd type="none" w="med" len="med"/>
          </a:ln>
          <a:effectLst/>
        </p:spPr>
      </p:cxnSp>
      <p:cxnSp>
        <p:nvCxnSpPr>
          <p:cNvPr id="143" name="Straight Connector 142">
            <a:extLst>
              <a:ext uri="{FF2B5EF4-FFF2-40B4-BE49-F238E27FC236}">
                <a16:creationId xmlns:a16="http://schemas.microsoft.com/office/drawing/2014/main" id="{045DB7A2-137F-021A-B048-8F5A492FE400}"/>
              </a:ext>
            </a:extLst>
          </p:cNvPr>
          <p:cNvCxnSpPr>
            <a:cxnSpLocks/>
          </p:cNvCxnSpPr>
          <p:nvPr/>
        </p:nvCxnSpPr>
        <p:spPr bwMode="auto">
          <a:xfrm flipH="1" flipV="1">
            <a:off x="5066425" y="5012255"/>
            <a:ext cx="381123" cy="24372"/>
          </a:xfrm>
          <a:prstGeom prst="line">
            <a:avLst/>
          </a:prstGeom>
          <a:noFill/>
          <a:ln w="19050" cap="flat" cmpd="sng" algn="ctr">
            <a:solidFill>
              <a:srgbClr val="FFFFFF"/>
            </a:solidFill>
            <a:prstDash val="solid"/>
            <a:round/>
            <a:headEnd type="none" w="med" len="med"/>
            <a:tailEnd type="none" w="med" len="med"/>
          </a:ln>
          <a:effectLst/>
        </p:spPr>
      </p:cxnSp>
      <p:cxnSp>
        <p:nvCxnSpPr>
          <p:cNvPr id="145" name="Straight Connector 144">
            <a:extLst>
              <a:ext uri="{FF2B5EF4-FFF2-40B4-BE49-F238E27FC236}">
                <a16:creationId xmlns:a16="http://schemas.microsoft.com/office/drawing/2014/main" id="{F1911B54-43E0-E069-F538-245F0F4838A4}"/>
              </a:ext>
            </a:extLst>
          </p:cNvPr>
          <p:cNvCxnSpPr>
            <a:cxnSpLocks/>
          </p:cNvCxnSpPr>
          <p:nvPr/>
        </p:nvCxnSpPr>
        <p:spPr bwMode="auto">
          <a:xfrm flipH="1">
            <a:off x="4375811" y="4971599"/>
            <a:ext cx="378581" cy="18006"/>
          </a:xfrm>
          <a:prstGeom prst="line">
            <a:avLst/>
          </a:prstGeom>
          <a:noFill/>
          <a:ln w="19050" cap="flat" cmpd="sng" algn="ctr">
            <a:solidFill>
              <a:srgbClr val="FFFFFF"/>
            </a:solidFill>
            <a:prstDash val="solid"/>
            <a:round/>
            <a:headEnd type="none" w="med" len="med"/>
            <a:tailEnd type="none" w="med" len="med"/>
          </a:ln>
          <a:effectLst/>
        </p:spPr>
      </p:cxnSp>
      <p:cxnSp>
        <p:nvCxnSpPr>
          <p:cNvPr id="147" name="Straight Connector 146">
            <a:extLst>
              <a:ext uri="{FF2B5EF4-FFF2-40B4-BE49-F238E27FC236}">
                <a16:creationId xmlns:a16="http://schemas.microsoft.com/office/drawing/2014/main" id="{BEEFB988-B31B-F2C7-8FCD-C37821C9A509}"/>
              </a:ext>
            </a:extLst>
          </p:cNvPr>
          <p:cNvCxnSpPr>
            <a:cxnSpLocks/>
          </p:cNvCxnSpPr>
          <p:nvPr/>
        </p:nvCxnSpPr>
        <p:spPr bwMode="auto">
          <a:xfrm flipH="1">
            <a:off x="3518042" y="5024441"/>
            <a:ext cx="398495" cy="18490"/>
          </a:xfrm>
          <a:prstGeom prst="line">
            <a:avLst/>
          </a:prstGeom>
          <a:noFill/>
          <a:ln w="19050" cap="flat" cmpd="sng" algn="ctr">
            <a:solidFill>
              <a:srgbClr val="FFFFFF"/>
            </a:solidFill>
            <a:prstDash val="solid"/>
            <a:round/>
            <a:headEnd type="none" w="med" len="med"/>
            <a:tailEnd type="none" w="med" len="med"/>
          </a:ln>
          <a:effectLst/>
        </p:spPr>
      </p:cxnSp>
      <p:sp>
        <p:nvSpPr>
          <p:cNvPr id="19" name="TextBox 18">
            <a:extLst>
              <a:ext uri="{FF2B5EF4-FFF2-40B4-BE49-F238E27FC236}">
                <a16:creationId xmlns:a16="http://schemas.microsoft.com/office/drawing/2014/main" id="{87C5FC54-9393-7F40-F42C-EE0C1191F136}"/>
              </a:ext>
            </a:extLst>
          </p:cNvPr>
          <p:cNvSpPr txBox="1"/>
          <p:nvPr/>
        </p:nvSpPr>
        <p:spPr>
          <a:xfrm>
            <a:off x="2910178" y="4420070"/>
            <a:ext cx="2064251" cy="76944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FFFFF"/>
                </a:solidFill>
                <a:effectLst/>
                <a:highlight>
                  <a:srgbClr val="009633"/>
                </a:highlight>
                <a:uLnTx/>
                <a:uFillTx/>
                <a:latin typeface="Arial"/>
                <a:ea typeface="+mn-ea"/>
                <a:cs typeface="+mn-cs"/>
              </a:rPr>
              <a:t>Fewer trays and instruments means</a:t>
            </a:r>
            <a:r>
              <a:rPr kumimoji="0" lang="en-GB" sz="1100" b="1" i="0" u="none" strike="noStrike" kern="1200" cap="none" spc="0" normalizeH="0" baseline="0" noProof="0">
                <a:ln>
                  <a:noFill/>
                </a:ln>
                <a:solidFill>
                  <a:srgbClr val="FFFFFF"/>
                </a:solidFill>
                <a:effectLst/>
                <a:highlight>
                  <a:srgbClr val="009633"/>
                </a:highlight>
                <a:uLnTx/>
                <a:uFillTx/>
                <a:latin typeface="Arial"/>
                <a:ea typeface="+mn-ea"/>
                <a:cs typeface="+mn-cs"/>
              </a:rPr>
              <a:t> less preparation time, </a:t>
            </a:r>
            <a:r>
              <a:rPr kumimoji="0" lang="en-GB" sz="1100" b="0" i="0" u="none" strike="noStrike" kern="1200" cap="none" spc="0" normalizeH="0" baseline="0" noProof="0">
                <a:ln>
                  <a:noFill/>
                </a:ln>
                <a:solidFill>
                  <a:srgbClr val="FFFFFF"/>
                </a:solidFill>
                <a:effectLst/>
                <a:highlight>
                  <a:srgbClr val="009633"/>
                </a:highlight>
                <a:uLnTx/>
                <a:uFillTx/>
                <a:latin typeface="Arial"/>
                <a:ea typeface="+mn-ea"/>
                <a:cs typeface="+mn-cs"/>
              </a:rPr>
              <a:t>counting instruments before a procedure</a:t>
            </a:r>
            <a:r>
              <a:rPr kumimoji="0" lang="en-GB" sz="1100" b="0" i="0" u="none" strike="noStrike" kern="1200" cap="none" spc="0" normalizeH="0" baseline="30000" noProof="0">
                <a:ln>
                  <a:noFill/>
                </a:ln>
                <a:solidFill>
                  <a:srgbClr val="FFFFFF"/>
                </a:solidFill>
                <a:effectLst/>
                <a:highlight>
                  <a:srgbClr val="009633"/>
                </a:highlight>
                <a:uLnTx/>
                <a:uFillTx/>
                <a:latin typeface="Arial"/>
                <a:ea typeface="+mn-ea"/>
                <a:cs typeface="+mn-cs"/>
              </a:rPr>
              <a:t>*</a:t>
            </a:r>
            <a:endParaRPr kumimoji="0" lang="en-GB" sz="1100" b="0" i="0" u="none" strike="noStrike" kern="1200" cap="none" spc="0" normalizeH="0" baseline="0" noProof="0">
              <a:ln>
                <a:noFill/>
              </a:ln>
              <a:solidFill>
                <a:srgbClr val="FFFFFF"/>
              </a:solidFill>
              <a:effectLst/>
              <a:highlight>
                <a:srgbClr val="009633"/>
              </a:highlight>
              <a:uLnTx/>
              <a:uFillTx/>
              <a:latin typeface="Arial"/>
              <a:ea typeface="+mn-ea"/>
              <a:cs typeface="+mn-cs"/>
            </a:endParaRPr>
          </a:p>
        </p:txBody>
      </p:sp>
      <p:cxnSp>
        <p:nvCxnSpPr>
          <p:cNvPr id="149" name="Straight Connector 148">
            <a:extLst>
              <a:ext uri="{FF2B5EF4-FFF2-40B4-BE49-F238E27FC236}">
                <a16:creationId xmlns:a16="http://schemas.microsoft.com/office/drawing/2014/main" id="{1C6D4E0D-7401-CAE1-F90E-B0EA8A49EA50}"/>
              </a:ext>
            </a:extLst>
          </p:cNvPr>
          <p:cNvCxnSpPr>
            <a:cxnSpLocks/>
          </p:cNvCxnSpPr>
          <p:nvPr/>
        </p:nvCxnSpPr>
        <p:spPr bwMode="auto">
          <a:xfrm flipH="1" flipV="1">
            <a:off x="2844379" y="5042721"/>
            <a:ext cx="381123" cy="24372"/>
          </a:xfrm>
          <a:prstGeom prst="line">
            <a:avLst/>
          </a:prstGeom>
          <a:noFill/>
          <a:ln w="19050" cap="flat" cmpd="sng" algn="ctr">
            <a:solidFill>
              <a:srgbClr val="FFFFFF"/>
            </a:solidFill>
            <a:prstDash val="solid"/>
            <a:round/>
            <a:headEnd type="none" w="med" len="med"/>
            <a:tailEnd type="none" w="med" len="med"/>
          </a:ln>
          <a:effectLst/>
        </p:spPr>
      </p:cxnSp>
      <p:cxnSp>
        <p:nvCxnSpPr>
          <p:cNvPr id="150" name="Straight Connector 149">
            <a:extLst>
              <a:ext uri="{FF2B5EF4-FFF2-40B4-BE49-F238E27FC236}">
                <a16:creationId xmlns:a16="http://schemas.microsoft.com/office/drawing/2014/main" id="{C0AC9208-9681-D9EF-34DF-97BE7F85F10A}"/>
              </a:ext>
            </a:extLst>
          </p:cNvPr>
          <p:cNvCxnSpPr>
            <a:cxnSpLocks/>
          </p:cNvCxnSpPr>
          <p:nvPr/>
        </p:nvCxnSpPr>
        <p:spPr bwMode="auto">
          <a:xfrm flipH="1" flipV="1">
            <a:off x="2223408" y="4901912"/>
            <a:ext cx="372077" cy="90876"/>
          </a:xfrm>
          <a:prstGeom prst="line">
            <a:avLst/>
          </a:prstGeom>
          <a:noFill/>
          <a:ln w="19050" cap="flat" cmpd="sng" algn="ctr">
            <a:solidFill>
              <a:srgbClr val="FFFFFF"/>
            </a:solidFill>
            <a:prstDash val="solid"/>
            <a:round/>
            <a:headEnd type="none" w="med" len="med"/>
            <a:tailEnd type="none" w="med" len="med"/>
          </a:ln>
          <a:effectLst/>
        </p:spPr>
      </p:cxnSp>
      <p:grpSp>
        <p:nvGrpSpPr>
          <p:cNvPr id="50" name="Group 49">
            <a:extLst>
              <a:ext uri="{FF2B5EF4-FFF2-40B4-BE49-F238E27FC236}">
                <a16:creationId xmlns:a16="http://schemas.microsoft.com/office/drawing/2014/main" id="{80B2453D-E115-1778-89B0-9882DDFA0EC1}"/>
              </a:ext>
            </a:extLst>
          </p:cNvPr>
          <p:cNvGrpSpPr/>
          <p:nvPr/>
        </p:nvGrpSpPr>
        <p:grpSpPr>
          <a:xfrm>
            <a:off x="2164193" y="3982016"/>
            <a:ext cx="605465" cy="1061125"/>
            <a:chOff x="2164193" y="3982016"/>
            <a:chExt cx="605465" cy="1061125"/>
          </a:xfrm>
        </p:grpSpPr>
        <p:sp>
          <p:nvSpPr>
            <p:cNvPr id="39" name="Circle">
              <a:extLst>
                <a:ext uri="{FF2B5EF4-FFF2-40B4-BE49-F238E27FC236}">
                  <a16:creationId xmlns:a16="http://schemas.microsoft.com/office/drawing/2014/main" id="{2DE7C542-6C88-4573-9F89-A97EC7680E07}"/>
                </a:ext>
              </a:extLst>
            </p:cNvPr>
            <p:cNvSpPr/>
            <p:nvPr/>
          </p:nvSpPr>
          <p:spPr>
            <a:xfrm>
              <a:off x="2406928" y="4923147"/>
              <a:ext cx="119994"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40" name="Shape">
              <a:extLst>
                <a:ext uri="{FF2B5EF4-FFF2-40B4-BE49-F238E27FC236}">
                  <a16:creationId xmlns:a16="http://schemas.microsoft.com/office/drawing/2014/main" id="{9AD71D7C-4809-F0EA-83DD-EE775A432EA2}"/>
                </a:ext>
              </a:extLst>
            </p:cNvPr>
            <p:cNvSpPr/>
            <p:nvPr/>
          </p:nvSpPr>
          <p:spPr>
            <a:xfrm>
              <a:off x="2164193" y="3982016"/>
              <a:ext cx="605465"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009633"/>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41" name="Circle">
              <a:extLst>
                <a:ext uri="{FF2B5EF4-FFF2-40B4-BE49-F238E27FC236}">
                  <a16:creationId xmlns:a16="http://schemas.microsoft.com/office/drawing/2014/main" id="{CCBBE898-2DB3-0359-4974-D645AB1E2592}"/>
                </a:ext>
              </a:extLst>
            </p:cNvPr>
            <p:cNvSpPr/>
            <p:nvPr/>
          </p:nvSpPr>
          <p:spPr>
            <a:xfrm>
              <a:off x="2223408" y="4040837"/>
              <a:ext cx="487034" cy="487034"/>
            </a:xfrm>
            <a:prstGeom prst="ellipse">
              <a:avLst/>
            </a:prstGeom>
            <a:solidFill>
              <a:schemeClr val="bg1">
                <a:lumMod val="9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pic>
          <p:nvPicPr>
            <p:cNvPr id="44" name="Picture 43">
              <a:extLst>
                <a:ext uri="{FF2B5EF4-FFF2-40B4-BE49-F238E27FC236}">
                  <a16:creationId xmlns:a16="http://schemas.microsoft.com/office/drawing/2014/main" id="{81B4D3EB-9D2D-CB48-7FF4-316E984E6573}"/>
                </a:ext>
              </a:extLst>
            </p:cNvPr>
            <p:cNvPicPr>
              <a:picLocks noChangeAspect="1"/>
            </p:cNvPicPr>
            <p:nvPr/>
          </p:nvPicPr>
          <p:blipFill rotWithShape="1">
            <a:blip r:embed="rId13">
              <a:extLst>
                <a:ext uri="{BEBA8EAE-BF5A-486C-A8C5-ECC9F3942E4B}">
                  <a14:imgProps xmlns:a14="http://schemas.microsoft.com/office/drawing/2010/main">
                    <a14:imgLayer r:embed="rId14">
                      <a14:imgEffect>
                        <a14:backgroundRemoval t="10000" b="90000" l="10000" r="90000">
                          <a14:foregroundMark x1="39451" y1="51220" x2="39451" y2="51220"/>
                          <a14:foregroundMark x1="38186" y1="46070" x2="38186" y2="46070"/>
                          <a14:foregroundMark x1="54219" y1="51491" x2="54219" y2="51491"/>
                          <a14:foregroundMark x1="56118" y1="47154" x2="56118" y2="47154"/>
                          <a14:foregroundMark x1="63924" y1="36585" x2="63924" y2="36585"/>
                          <a14:foregroundMark x1="64768" y1="42276" x2="64768" y2="42276"/>
                          <a14:foregroundMark x1="67722" y1="42818" x2="67722" y2="42818"/>
                          <a14:foregroundMark x1="71308" y1="42005" x2="71308" y2="42005"/>
                          <a14:foregroundMark x1="56962" y1="29268" x2="56962" y2="29268"/>
                          <a14:foregroundMark x1="51055" y1="27913" x2="51055" y2="27913"/>
                          <a14:foregroundMark x1="46624" y1="29810" x2="46624" y2="29810"/>
                          <a14:foregroundMark x1="47046" y1="26016" x2="47046" y2="26016"/>
                          <a14:foregroundMark x1="41561" y1="28455" x2="41561" y2="28455"/>
                          <a14:foregroundMark x1="29325" y1="33604" x2="29325" y2="33604"/>
                          <a14:foregroundMark x1="30169" y1="41734" x2="30169" y2="41734"/>
                          <a14:foregroundMark x1="26793" y1="43089" x2="26793" y2="43089"/>
                          <a14:foregroundMark x1="24051" y1="41192" x2="24051" y2="41192"/>
                          <a14:backgroundMark x1="47468" y1="21138" x2="47468" y2="21138"/>
                          <a14:backgroundMark x1="39662" y1="39024" x2="39662" y2="39024"/>
                          <a14:backgroundMark x1="55907" y1="40379" x2="55907" y2="40379"/>
                          <a14:backgroundMark x1="56540" y1="44444" x2="56540" y2="44444"/>
                        </a14:backgroundRemoval>
                      </a14:imgEffect>
                    </a14:imgLayer>
                  </a14:imgProps>
                </a:ext>
              </a:extLst>
            </a:blip>
            <a:srcRect l="16927" r="22817"/>
            <a:stretch/>
          </p:blipFill>
          <p:spPr>
            <a:xfrm>
              <a:off x="2284045" y="4039235"/>
              <a:ext cx="365760" cy="472550"/>
            </a:xfrm>
            <a:prstGeom prst="rect">
              <a:avLst/>
            </a:prstGeom>
          </p:spPr>
        </p:pic>
      </p:grpSp>
      <p:cxnSp>
        <p:nvCxnSpPr>
          <p:cNvPr id="152" name="Straight Connector 151">
            <a:extLst>
              <a:ext uri="{FF2B5EF4-FFF2-40B4-BE49-F238E27FC236}">
                <a16:creationId xmlns:a16="http://schemas.microsoft.com/office/drawing/2014/main" id="{CE45A060-711B-090F-F490-C145C12A65FD}"/>
              </a:ext>
            </a:extLst>
          </p:cNvPr>
          <p:cNvCxnSpPr>
            <a:cxnSpLocks/>
          </p:cNvCxnSpPr>
          <p:nvPr/>
        </p:nvCxnSpPr>
        <p:spPr bwMode="auto">
          <a:xfrm flipH="1" flipV="1">
            <a:off x="1828475" y="4427273"/>
            <a:ext cx="194147" cy="291917"/>
          </a:xfrm>
          <a:prstGeom prst="line">
            <a:avLst/>
          </a:prstGeom>
          <a:noFill/>
          <a:ln w="19050" cap="flat" cmpd="sng" algn="ctr">
            <a:solidFill>
              <a:srgbClr val="FFFFFF"/>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000E8BE3-8A00-0823-B35C-C6600F9CACC9}"/>
              </a:ext>
            </a:extLst>
          </p:cNvPr>
          <p:cNvCxnSpPr>
            <a:cxnSpLocks/>
          </p:cNvCxnSpPr>
          <p:nvPr/>
        </p:nvCxnSpPr>
        <p:spPr bwMode="auto">
          <a:xfrm flipH="1" flipV="1">
            <a:off x="1670854" y="3825215"/>
            <a:ext cx="66055" cy="371399"/>
          </a:xfrm>
          <a:prstGeom prst="line">
            <a:avLst/>
          </a:prstGeom>
          <a:noFill/>
          <a:ln w="19050" cap="flat" cmpd="sng" algn="ctr">
            <a:solidFill>
              <a:srgbClr val="FFFFFF"/>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53DFCDBB-3FB7-7709-0A29-4B5B81A7FB32}"/>
              </a:ext>
            </a:extLst>
          </p:cNvPr>
          <p:cNvCxnSpPr>
            <a:cxnSpLocks/>
          </p:cNvCxnSpPr>
          <p:nvPr/>
        </p:nvCxnSpPr>
        <p:spPr bwMode="auto">
          <a:xfrm flipV="1">
            <a:off x="1692168" y="3256453"/>
            <a:ext cx="100986" cy="317710"/>
          </a:xfrm>
          <a:prstGeom prst="line">
            <a:avLst/>
          </a:prstGeom>
          <a:noFill/>
          <a:ln w="19050" cap="flat" cmpd="sng" algn="ctr">
            <a:solidFill>
              <a:srgbClr val="FFFFFF"/>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8F74DC53-BDB5-08F8-D3EE-EDA88466A759}"/>
              </a:ext>
            </a:extLst>
          </p:cNvPr>
          <p:cNvCxnSpPr>
            <a:cxnSpLocks/>
          </p:cNvCxnSpPr>
          <p:nvPr/>
        </p:nvCxnSpPr>
        <p:spPr bwMode="auto">
          <a:xfrm flipV="1">
            <a:off x="1922844" y="2813433"/>
            <a:ext cx="162647" cy="259338"/>
          </a:xfrm>
          <a:prstGeom prst="line">
            <a:avLst/>
          </a:prstGeom>
          <a:noFill/>
          <a:ln w="19050" cap="flat" cmpd="sng" algn="ctr">
            <a:solidFill>
              <a:srgbClr val="FFFFFF"/>
            </a:solidFill>
            <a:prstDash val="solid"/>
            <a:round/>
            <a:headEnd type="none" w="med" len="med"/>
            <a:tailEnd type="none" w="med" len="med"/>
          </a:ln>
          <a:effectLst/>
        </p:spPr>
      </p:cxnSp>
      <p:pic>
        <p:nvPicPr>
          <p:cNvPr id="32" name="Graphic 31" descr="Line arrow: Counter-clockwise curve with solid fill">
            <a:extLst>
              <a:ext uri="{FF2B5EF4-FFF2-40B4-BE49-F238E27FC236}">
                <a16:creationId xmlns:a16="http://schemas.microsoft.com/office/drawing/2014/main" id="{8979516A-3B36-24CC-1CC6-7BF0CC763B99}"/>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8202385">
            <a:off x="1855115" y="2460423"/>
            <a:ext cx="914400" cy="762448"/>
          </a:xfrm>
          <a:prstGeom prst="rect">
            <a:avLst/>
          </a:prstGeom>
        </p:spPr>
      </p:pic>
      <p:cxnSp>
        <p:nvCxnSpPr>
          <p:cNvPr id="164" name="Straight Connector 163">
            <a:extLst>
              <a:ext uri="{FF2B5EF4-FFF2-40B4-BE49-F238E27FC236}">
                <a16:creationId xmlns:a16="http://schemas.microsoft.com/office/drawing/2014/main" id="{E12E0412-E7AC-FC45-F78C-45D240B2C66E}"/>
              </a:ext>
            </a:extLst>
          </p:cNvPr>
          <p:cNvCxnSpPr>
            <a:cxnSpLocks/>
          </p:cNvCxnSpPr>
          <p:nvPr/>
        </p:nvCxnSpPr>
        <p:spPr bwMode="auto">
          <a:xfrm flipV="1">
            <a:off x="2222856" y="2411578"/>
            <a:ext cx="190669" cy="225036"/>
          </a:xfrm>
          <a:prstGeom prst="line">
            <a:avLst/>
          </a:prstGeom>
          <a:noFill/>
          <a:ln w="19050" cap="flat" cmpd="sng" algn="ctr">
            <a:solidFill>
              <a:srgbClr val="FFFFFF"/>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698F54D7-9C68-0506-8F90-57AE7A0DFA43}"/>
              </a:ext>
            </a:extLst>
          </p:cNvPr>
          <p:cNvCxnSpPr>
            <a:cxnSpLocks/>
          </p:cNvCxnSpPr>
          <p:nvPr/>
        </p:nvCxnSpPr>
        <p:spPr bwMode="auto">
          <a:xfrm flipV="1">
            <a:off x="2539155" y="2050610"/>
            <a:ext cx="190669" cy="225036"/>
          </a:xfrm>
          <a:prstGeom prst="line">
            <a:avLst/>
          </a:prstGeom>
          <a:noFill/>
          <a:ln w="19050" cap="flat" cmpd="sng" algn="ctr">
            <a:solidFill>
              <a:srgbClr val="FFFFFF"/>
            </a:solidFill>
            <a:prstDash val="solid"/>
            <a:round/>
            <a:headEnd type="none" w="med" len="med"/>
            <a:tailEnd type="none" w="med" len="med"/>
          </a:ln>
          <a:effectLst/>
        </p:spPr>
      </p:cxnSp>
      <p:grpSp>
        <p:nvGrpSpPr>
          <p:cNvPr id="169" name="Group 168">
            <a:extLst>
              <a:ext uri="{FF2B5EF4-FFF2-40B4-BE49-F238E27FC236}">
                <a16:creationId xmlns:a16="http://schemas.microsoft.com/office/drawing/2014/main" id="{6A29F6D6-C39E-6FBA-101D-7914686BF47F}"/>
              </a:ext>
            </a:extLst>
          </p:cNvPr>
          <p:cNvGrpSpPr/>
          <p:nvPr/>
        </p:nvGrpSpPr>
        <p:grpSpPr>
          <a:xfrm>
            <a:off x="2284045" y="1189765"/>
            <a:ext cx="605465" cy="1061125"/>
            <a:chOff x="2284045" y="1189765"/>
            <a:chExt cx="605465" cy="1061125"/>
          </a:xfrm>
        </p:grpSpPr>
        <p:grpSp>
          <p:nvGrpSpPr>
            <p:cNvPr id="168" name="Group 167">
              <a:extLst>
                <a:ext uri="{FF2B5EF4-FFF2-40B4-BE49-F238E27FC236}">
                  <a16:creationId xmlns:a16="http://schemas.microsoft.com/office/drawing/2014/main" id="{392125C4-1BB9-C0E6-8224-3B669F97D196}"/>
                </a:ext>
              </a:extLst>
            </p:cNvPr>
            <p:cNvGrpSpPr/>
            <p:nvPr/>
          </p:nvGrpSpPr>
          <p:grpSpPr>
            <a:xfrm>
              <a:off x="2284045" y="1189765"/>
              <a:ext cx="605465" cy="1061125"/>
              <a:chOff x="2284045" y="1189765"/>
              <a:chExt cx="605465" cy="1061125"/>
            </a:xfrm>
          </p:grpSpPr>
          <p:sp>
            <p:nvSpPr>
              <p:cNvPr id="53" name="Circle">
                <a:extLst>
                  <a:ext uri="{FF2B5EF4-FFF2-40B4-BE49-F238E27FC236}">
                    <a16:creationId xmlns:a16="http://schemas.microsoft.com/office/drawing/2014/main" id="{B3A25032-0E45-0A4D-8F2E-1FA16DD662AD}"/>
                  </a:ext>
                </a:extLst>
              </p:cNvPr>
              <p:cNvSpPr/>
              <p:nvPr/>
            </p:nvSpPr>
            <p:spPr>
              <a:xfrm>
                <a:off x="2526780" y="2130896"/>
                <a:ext cx="119994" cy="119994"/>
              </a:xfrm>
              <a:prstGeom prst="ellipse">
                <a:avLst/>
              </a:prstGeom>
              <a:solidFill>
                <a:srgbClr val="58595B"/>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54" name="Shape">
                <a:extLst>
                  <a:ext uri="{FF2B5EF4-FFF2-40B4-BE49-F238E27FC236}">
                    <a16:creationId xmlns:a16="http://schemas.microsoft.com/office/drawing/2014/main" id="{36CEBC7F-425C-4A67-C6A2-DDE2F48C6086}"/>
                  </a:ext>
                </a:extLst>
              </p:cNvPr>
              <p:cNvSpPr/>
              <p:nvPr/>
            </p:nvSpPr>
            <p:spPr>
              <a:xfrm>
                <a:off x="2284045" y="1189765"/>
                <a:ext cx="605465" cy="1023776"/>
              </a:xfrm>
              <a:custGeom>
                <a:avLst/>
                <a:gdLst/>
                <a:ahLst/>
                <a:cxnLst>
                  <a:cxn ang="0">
                    <a:pos x="wd2" y="hd2"/>
                  </a:cxn>
                  <a:cxn ang="5400000">
                    <a:pos x="wd2" y="hd2"/>
                  </a:cxn>
                  <a:cxn ang="10800000">
                    <a:pos x="wd2" y="hd2"/>
                  </a:cxn>
                  <a:cxn ang="16200000">
                    <a:pos x="wd2" y="hd2"/>
                  </a:cxn>
                </a:cxnLst>
                <a:rect l="0" t="0" r="r" b="b"/>
                <a:pathLst>
                  <a:path w="19711" h="21003" extrusionOk="0">
                    <a:moveTo>
                      <a:pt x="18827" y="8785"/>
                    </a:moveTo>
                    <a:cubicBezTo>
                      <a:pt x="20665" y="6227"/>
                      <a:pt x="19631" y="3065"/>
                      <a:pt x="15763" y="1231"/>
                    </a:cubicBezTo>
                    <a:cubicBezTo>
                      <a:pt x="12316" y="-410"/>
                      <a:pt x="7414" y="-410"/>
                      <a:pt x="3967" y="1231"/>
                    </a:cubicBezTo>
                    <a:cubicBezTo>
                      <a:pt x="61" y="3089"/>
                      <a:pt x="-935" y="6251"/>
                      <a:pt x="865" y="8785"/>
                    </a:cubicBezTo>
                    <a:lnTo>
                      <a:pt x="8525" y="20442"/>
                    </a:lnTo>
                    <a:cubicBezTo>
                      <a:pt x="9022" y="21190"/>
                      <a:pt x="10708" y="21190"/>
                      <a:pt x="11205" y="20442"/>
                    </a:cubicBezTo>
                    <a:lnTo>
                      <a:pt x="18827" y="8785"/>
                    </a:lnTo>
                    <a:close/>
                  </a:path>
                </a:pathLst>
              </a:custGeom>
              <a:solidFill>
                <a:srgbClr val="39B5E7"/>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sp>
            <p:nvSpPr>
              <p:cNvPr id="55" name="Circle">
                <a:extLst>
                  <a:ext uri="{FF2B5EF4-FFF2-40B4-BE49-F238E27FC236}">
                    <a16:creationId xmlns:a16="http://schemas.microsoft.com/office/drawing/2014/main" id="{1B46745C-187E-5D0A-B6F5-4C57D7193CF5}"/>
                  </a:ext>
                </a:extLst>
              </p:cNvPr>
              <p:cNvSpPr/>
              <p:nvPr/>
            </p:nvSpPr>
            <p:spPr>
              <a:xfrm>
                <a:off x="2343260" y="1248586"/>
                <a:ext cx="487034" cy="487034"/>
              </a:xfrm>
              <a:prstGeom prst="ellipse">
                <a:avLst/>
              </a:prstGeom>
              <a:solidFill>
                <a:schemeClr val="bg1">
                  <a:lumMod val="95000"/>
                </a:schemeClr>
              </a:solidFill>
              <a:ln w="12700">
                <a:miter lim="400000"/>
              </a:ln>
            </p:spPr>
            <p:txBody>
              <a:bodyPr lIns="38100" tIns="38100" rIns="38100" bIns="38100" anchor="ct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Arial"/>
                  <a:ea typeface="+mn-ea"/>
                  <a:cs typeface="+mn-cs"/>
                </a:endParaRPr>
              </a:p>
            </p:txBody>
          </p:sp>
        </p:grpSp>
        <p:pic>
          <p:nvPicPr>
            <p:cNvPr id="61" name="Picture 60">
              <a:extLst>
                <a:ext uri="{FF2B5EF4-FFF2-40B4-BE49-F238E27FC236}">
                  <a16:creationId xmlns:a16="http://schemas.microsoft.com/office/drawing/2014/main" id="{6654FA96-D00F-9140-504A-2A2EA761B7A5}"/>
                </a:ext>
              </a:extLst>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10000" b="90000" l="10000" r="90000"/>
                      </a14:imgEffect>
                    </a14:imgLayer>
                  </a14:imgProps>
                </a:ext>
              </a:extLst>
            </a:blip>
            <a:srcRect l="6861" t="23728" r="14098" b="11990"/>
            <a:stretch/>
          </p:blipFill>
          <p:spPr>
            <a:xfrm>
              <a:off x="2423358" y="1369176"/>
              <a:ext cx="326838" cy="247959"/>
            </a:xfrm>
            <a:prstGeom prst="rect">
              <a:avLst/>
            </a:prstGeom>
          </p:spPr>
        </p:pic>
      </p:grpSp>
      <p:cxnSp>
        <p:nvCxnSpPr>
          <p:cNvPr id="177" name="Straight Connector 176">
            <a:extLst>
              <a:ext uri="{FF2B5EF4-FFF2-40B4-BE49-F238E27FC236}">
                <a16:creationId xmlns:a16="http://schemas.microsoft.com/office/drawing/2014/main" id="{7CD1EB5A-FD1E-11D3-31CD-A26855E0993D}"/>
              </a:ext>
            </a:extLst>
          </p:cNvPr>
          <p:cNvCxnSpPr>
            <a:cxnSpLocks/>
          </p:cNvCxnSpPr>
          <p:nvPr/>
        </p:nvCxnSpPr>
        <p:spPr bwMode="auto">
          <a:xfrm flipV="1">
            <a:off x="2854254" y="1767836"/>
            <a:ext cx="272909" cy="127598"/>
          </a:xfrm>
          <a:prstGeom prst="line">
            <a:avLst/>
          </a:prstGeom>
          <a:noFill/>
          <a:ln w="19050" cap="flat" cmpd="sng" algn="ctr">
            <a:solidFill>
              <a:srgbClr val="FFFFFF"/>
            </a:solidFill>
            <a:prstDash val="solid"/>
            <a:round/>
            <a:headEnd type="none" w="med" len="med"/>
            <a:tailEnd type="none" w="med" len="med"/>
          </a:ln>
          <a:effectLst/>
        </p:spPr>
      </p:cxnSp>
      <p:pic>
        <p:nvPicPr>
          <p:cNvPr id="6" name="Graphic 5" descr="Line arrow: Counter-clockwise curve with solid fill">
            <a:extLst>
              <a:ext uri="{FF2B5EF4-FFF2-40B4-BE49-F238E27FC236}">
                <a16:creationId xmlns:a16="http://schemas.microsoft.com/office/drawing/2014/main" id="{316C20BC-7DD6-D68B-47EC-94D1B16B0BA6}"/>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rot="1633482">
            <a:off x="6548117" y="3804429"/>
            <a:ext cx="914400" cy="914400"/>
          </a:xfrm>
          <a:prstGeom prst="rect">
            <a:avLst/>
          </a:prstGeom>
        </p:spPr>
      </p:pic>
      <p:sp>
        <p:nvSpPr>
          <p:cNvPr id="15" name="TextBox 14">
            <a:extLst>
              <a:ext uri="{FF2B5EF4-FFF2-40B4-BE49-F238E27FC236}">
                <a16:creationId xmlns:a16="http://schemas.microsoft.com/office/drawing/2014/main" id="{86F86045-3470-129B-D09B-01672FB67C5A}"/>
              </a:ext>
            </a:extLst>
          </p:cNvPr>
          <p:cNvSpPr txBox="1"/>
          <p:nvPr/>
        </p:nvSpPr>
        <p:spPr>
          <a:xfrm>
            <a:off x="5118864" y="3509835"/>
            <a:ext cx="1858914" cy="830997"/>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FFFFFF"/>
                </a:solidFill>
                <a:effectLst/>
                <a:highlight>
                  <a:srgbClr val="01A9D0"/>
                </a:highlight>
                <a:uLnTx/>
                <a:uFillTx/>
                <a:latin typeface="Arial"/>
                <a:ea typeface="+mn-ea"/>
                <a:cs typeface="+mn-cs"/>
              </a:rPr>
              <a:t>Fewer trays </a:t>
            </a:r>
            <a:r>
              <a:rPr kumimoji="0" lang="en-GB" sz="1200" b="1" i="0" u="none" strike="noStrike" kern="1200" cap="none" spc="0" normalizeH="0" baseline="0" noProof="0">
                <a:ln>
                  <a:noFill/>
                </a:ln>
                <a:solidFill>
                  <a:srgbClr val="FFFFFF"/>
                </a:solidFill>
                <a:effectLst/>
                <a:highlight>
                  <a:srgbClr val="01A9D0"/>
                </a:highlight>
                <a:uLnTx/>
                <a:uFillTx/>
                <a:latin typeface="Arial"/>
                <a:ea typeface="+mn-ea"/>
                <a:cs typeface="+mn-cs"/>
              </a:rPr>
              <a:t>reduces central repository / theatre storage</a:t>
            </a:r>
            <a:r>
              <a:rPr kumimoji="0" lang="en-GB" sz="1200" b="0" i="0" u="none" strike="noStrike" kern="1200" cap="none" spc="0" normalizeH="0" baseline="0" noProof="0">
                <a:ln>
                  <a:noFill/>
                </a:ln>
                <a:solidFill>
                  <a:srgbClr val="FFFFFF"/>
                </a:solidFill>
                <a:effectLst/>
                <a:highlight>
                  <a:srgbClr val="01A9D0"/>
                </a:highlight>
                <a:uLnTx/>
                <a:uFillTx/>
                <a:latin typeface="Arial"/>
                <a:ea typeface="+mn-ea"/>
                <a:cs typeface="+mn-cs"/>
              </a:rPr>
              <a:t> per procedure set</a:t>
            </a:r>
            <a:endParaRPr kumimoji="0" lang="en-GB" sz="1200" b="0" i="0" u="none" strike="noStrike" kern="1200" cap="none" spc="0" normalizeH="0" baseline="0" noProof="0">
              <a:ln>
                <a:noFill/>
              </a:ln>
              <a:solidFill>
                <a:srgbClr val="FFFFFF"/>
              </a:solidFill>
              <a:effectLst/>
              <a:highlight>
                <a:srgbClr val="01A9D0"/>
              </a:highlight>
              <a:uLnTx/>
              <a:uFillTx/>
              <a:latin typeface="Arial"/>
              <a:ea typeface="+mn-ea"/>
              <a:cs typeface="Arial"/>
            </a:endParaRPr>
          </a:p>
        </p:txBody>
      </p:sp>
      <p:pic>
        <p:nvPicPr>
          <p:cNvPr id="16" name="Graphic 15" descr="Line arrow: Counter-clockwise curve with solid fill">
            <a:extLst>
              <a:ext uri="{FF2B5EF4-FFF2-40B4-BE49-F238E27FC236}">
                <a16:creationId xmlns:a16="http://schemas.microsoft.com/office/drawing/2014/main" id="{C9FFCD88-91CD-37A9-AF3B-3308AEB240AC}"/>
              </a:ext>
            </a:extLst>
          </p:cNvPr>
          <p:cNvPicPr>
            <a:picLocks noChangeAspect="1"/>
          </p:cNvPicPr>
          <p:nvPr/>
        </p:nvPicPr>
        <p:blipFill>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tretch>
            <a:fillRect/>
          </a:stretch>
        </p:blipFill>
        <p:spPr>
          <a:xfrm rot="10800000">
            <a:off x="6227211" y="1832013"/>
            <a:ext cx="914400" cy="914400"/>
          </a:xfrm>
          <a:prstGeom prst="rect">
            <a:avLst/>
          </a:prstGeom>
        </p:spPr>
      </p:pic>
      <p:sp>
        <p:nvSpPr>
          <p:cNvPr id="18" name="TextBox 17">
            <a:extLst>
              <a:ext uri="{FF2B5EF4-FFF2-40B4-BE49-F238E27FC236}">
                <a16:creationId xmlns:a16="http://schemas.microsoft.com/office/drawing/2014/main" id="{D963E2D9-6FF5-2BDF-D9E2-1C01B4116ED4}"/>
              </a:ext>
            </a:extLst>
          </p:cNvPr>
          <p:cNvSpPr txBox="1"/>
          <p:nvPr/>
        </p:nvSpPr>
        <p:spPr>
          <a:xfrm>
            <a:off x="6684204" y="2778399"/>
            <a:ext cx="2059405" cy="646331"/>
          </a:xfrm>
          <a:prstGeom prst="rect">
            <a:avLst/>
          </a:prstGeom>
          <a:noFill/>
        </p:spPr>
        <p:txBody>
          <a:bodyPr wrap="square" lIns="91440" tIns="45720" rIns="91440" bIns="4572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srgbClr val="FFFFFF"/>
                </a:solidFill>
                <a:effectLst/>
                <a:highlight>
                  <a:srgbClr val="002D88"/>
                </a:highlight>
                <a:uLnTx/>
                <a:uFillTx/>
                <a:latin typeface="Arial"/>
                <a:ea typeface="+mn-ea"/>
                <a:cs typeface="+mn-cs"/>
              </a:rPr>
              <a:t>Reduce transport emission carbon intensity</a:t>
            </a:r>
            <a:r>
              <a:rPr kumimoji="0" lang="en-GB" sz="1200" b="0" i="0" u="none" strike="noStrike" kern="1200" cap="none" spc="0" normalizeH="0" baseline="0" noProof="0">
                <a:ln>
                  <a:noFill/>
                </a:ln>
                <a:solidFill>
                  <a:srgbClr val="FFFFFF"/>
                </a:solidFill>
                <a:effectLst/>
                <a:highlight>
                  <a:srgbClr val="002D88"/>
                </a:highlight>
                <a:uLnTx/>
                <a:uFillTx/>
                <a:latin typeface="Arial"/>
                <a:ea typeface="+mn-ea"/>
                <a:cs typeface="+mn-cs"/>
              </a:rPr>
              <a:t> per procedure</a:t>
            </a:r>
          </a:p>
        </p:txBody>
      </p:sp>
      <p:sp>
        <p:nvSpPr>
          <p:cNvPr id="3" name="TextBox 2">
            <a:extLst>
              <a:ext uri="{FF2B5EF4-FFF2-40B4-BE49-F238E27FC236}">
                <a16:creationId xmlns:a16="http://schemas.microsoft.com/office/drawing/2014/main" id="{15E9CDC9-EA3E-A34F-C28D-61D940BD0F44}"/>
              </a:ext>
            </a:extLst>
          </p:cNvPr>
          <p:cNvSpPr txBox="1"/>
          <p:nvPr/>
        </p:nvSpPr>
        <p:spPr>
          <a:xfrm>
            <a:off x="545602" y="6133438"/>
            <a:ext cx="3580318" cy="328743"/>
          </a:xfrm>
          <a:prstGeom prst="rect">
            <a:avLst/>
          </a:prstGeom>
          <a:noFill/>
        </p:spPr>
        <p:txBody>
          <a:bodyPr wrap="squar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30000" noProof="0">
                <a:ln>
                  <a:noFill/>
                </a:ln>
                <a:solidFill>
                  <a:srgbClr val="000000"/>
                </a:solidFill>
                <a:effectLst/>
                <a:uLnTx/>
                <a:uFillTx/>
                <a:latin typeface="Arial"/>
                <a:ea typeface="+mn-ea"/>
                <a:cs typeface="+mn-cs"/>
              </a:rPr>
              <a:t>*</a:t>
            </a:r>
            <a:r>
              <a:rPr kumimoji="0" lang="en-GB" sz="1100" b="0" i="0" u="none" strike="noStrike" kern="1200" cap="none" spc="0" normalizeH="0" baseline="0" noProof="0">
                <a:ln>
                  <a:noFill/>
                </a:ln>
                <a:solidFill>
                  <a:srgbClr val="000000"/>
                </a:solidFill>
                <a:effectLst/>
                <a:uLnTx/>
                <a:uFillTx/>
                <a:latin typeface="Arial"/>
                <a:ea typeface="+mn-ea"/>
                <a:cs typeface="+mn-cs"/>
              </a:rPr>
              <a:t>96% respondents in </a:t>
            </a:r>
            <a:r>
              <a:rPr kumimoji="0" lang="en-GB" sz="1100" b="0" i="0" u="none" strike="noStrike" kern="1200" cap="none" spc="0" normalizeH="0" baseline="0" noProof="0">
                <a:ln>
                  <a:noFill/>
                </a:ln>
                <a:solidFill>
                  <a:srgbClr val="000000"/>
                </a:solidFill>
                <a:effectLst/>
                <a:uLnTx/>
                <a:uFillTx/>
                <a:latin typeface="Arial"/>
                <a:ea typeface="+mn-ea"/>
                <a:cs typeface="+mn-cs"/>
                <a:hlinkClick r:id="rId23" action="ppaction://hlinksldjump"/>
              </a:rPr>
              <a:t>this case study</a:t>
            </a:r>
            <a:r>
              <a:rPr kumimoji="0" lang="en-GB" sz="1100" b="0" i="0" u="none" strike="noStrike" kern="1200" cap="none" spc="0" normalizeH="0" baseline="0" noProof="0">
                <a:ln>
                  <a:noFill/>
                </a:ln>
                <a:solidFill>
                  <a:srgbClr val="000000"/>
                </a:solidFill>
                <a:effectLst/>
                <a:uLnTx/>
                <a:uFillTx/>
                <a:latin typeface="Arial"/>
                <a:ea typeface="+mn-ea"/>
                <a:cs typeface="+mn-cs"/>
              </a:rPr>
              <a:t> agreed</a:t>
            </a:r>
            <a:endParaRPr kumimoji="0" lang="en-GB" sz="1100" b="0" i="0" u="none" strike="noStrike" kern="1200" cap="none" spc="0" normalizeH="0" baseline="30000" noProof="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842525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934E5A-57F4-4AEC-B13B-C5B50D262FD9}"/>
              </a:ext>
            </a:extLst>
          </p:cNvPr>
          <p:cNvSpPr>
            <a:spLocks noGrp="1"/>
          </p:cNvSpPr>
          <p:nvPr>
            <p:ph type="title"/>
          </p:nvPr>
        </p:nvSpPr>
        <p:spPr/>
        <p:txBody>
          <a:bodyPr/>
          <a:lstStyle/>
          <a:p>
            <a:r>
              <a:rPr lang="en-GB" sz="2800"/>
              <a:t>Saving carbon in decontamination</a:t>
            </a:r>
          </a:p>
        </p:txBody>
      </p:sp>
      <p:pic>
        <p:nvPicPr>
          <p:cNvPr id="18" name="Graphic 17" descr="Washing Machine with solid fill">
            <a:extLst>
              <a:ext uri="{FF2B5EF4-FFF2-40B4-BE49-F238E27FC236}">
                <a16:creationId xmlns:a16="http://schemas.microsoft.com/office/drawing/2014/main" id="{F69C183F-A7E3-CED4-19AB-D785CBE4C9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35919" y="3128282"/>
            <a:ext cx="1835916" cy="1818480"/>
          </a:xfrm>
          <a:prstGeom prst="rect">
            <a:avLst/>
          </a:prstGeom>
        </p:spPr>
      </p:pic>
      <p:sp>
        <p:nvSpPr>
          <p:cNvPr id="39" name="TextBox 38">
            <a:extLst>
              <a:ext uri="{FF2B5EF4-FFF2-40B4-BE49-F238E27FC236}">
                <a16:creationId xmlns:a16="http://schemas.microsoft.com/office/drawing/2014/main" id="{2C0AFEEC-6D5C-8627-2620-FF18FD7333ED}"/>
              </a:ext>
            </a:extLst>
          </p:cNvPr>
          <p:cNvSpPr txBox="1"/>
          <p:nvPr/>
        </p:nvSpPr>
        <p:spPr>
          <a:xfrm>
            <a:off x="1796495" y="1636228"/>
            <a:ext cx="2285998" cy="789946"/>
          </a:xfrm>
          <a:prstGeom prst="rect">
            <a:avLst/>
          </a:prstGeom>
          <a:noFill/>
        </p:spPr>
        <p:txBody>
          <a:bodyPr wrap="square" rtlCol="0">
            <a:noAutofit/>
          </a:bodyPr>
          <a:lstStyle/>
          <a:p>
            <a:endParaRPr lang="en-GB">
              <a:latin typeface="+mn-lt"/>
            </a:endParaRPr>
          </a:p>
        </p:txBody>
      </p:sp>
      <p:sp>
        <p:nvSpPr>
          <p:cNvPr id="25" name="Rectangle 24">
            <a:extLst>
              <a:ext uri="{FF2B5EF4-FFF2-40B4-BE49-F238E27FC236}">
                <a16:creationId xmlns:a16="http://schemas.microsoft.com/office/drawing/2014/main" id="{1786FB7D-7FEF-E2D7-6BE9-9908C106FD25}"/>
              </a:ext>
            </a:extLst>
          </p:cNvPr>
          <p:cNvSpPr/>
          <p:nvPr/>
        </p:nvSpPr>
        <p:spPr bwMode="auto">
          <a:xfrm>
            <a:off x="2681240" y="3519831"/>
            <a:ext cx="552515" cy="213385"/>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8" name="Rectangle 27">
            <a:extLst>
              <a:ext uri="{FF2B5EF4-FFF2-40B4-BE49-F238E27FC236}">
                <a16:creationId xmlns:a16="http://schemas.microsoft.com/office/drawing/2014/main" id="{C89958E8-9998-EE9F-0B2F-ECBFA043CB06}"/>
              </a:ext>
            </a:extLst>
          </p:cNvPr>
          <p:cNvSpPr/>
          <p:nvPr/>
        </p:nvSpPr>
        <p:spPr bwMode="auto">
          <a:xfrm>
            <a:off x="2681240" y="3871680"/>
            <a:ext cx="552515" cy="289105"/>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0" name="Rectangle 29">
            <a:extLst>
              <a:ext uri="{FF2B5EF4-FFF2-40B4-BE49-F238E27FC236}">
                <a16:creationId xmlns:a16="http://schemas.microsoft.com/office/drawing/2014/main" id="{B1950BCB-006A-0CED-1BE9-DA5FCA10B9E5}"/>
              </a:ext>
            </a:extLst>
          </p:cNvPr>
          <p:cNvSpPr/>
          <p:nvPr/>
        </p:nvSpPr>
        <p:spPr bwMode="auto">
          <a:xfrm>
            <a:off x="3328868" y="3978486"/>
            <a:ext cx="552515" cy="193872"/>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a:solidFill>
                <a:schemeClr val="tx1"/>
              </a:solidFill>
              <a:effectLst/>
              <a:latin typeface="+mn-lt"/>
              <a:cs typeface="+mn-cs"/>
            </a:endParaRPr>
          </a:p>
        </p:txBody>
      </p:sp>
      <p:sp>
        <p:nvSpPr>
          <p:cNvPr id="31" name="Rectangle 30">
            <a:extLst>
              <a:ext uri="{FF2B5EF4-FFF2-40B4-BE49-F238E27FC236}">
                <a16:creationId xmlns:a16="http://schemas.microsoft.com/office/drawing/2014/main" id="{E2B853CE-2537-D6F1-A8E0-6325D585E89A}"/>
              </a:ext>
            </a:extLst>
          </p:cNvPr>
          <p:cNvSpPr/>
          <p:nvPr/>
        </p:nvSpPr>
        <p:spPr bwMode="auto">
          <a:xfrm>
            <a:off x="3328868" y="4391528"/>
            <a:ext cx="552515" cy="213387"/>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3" name="Rectangle 32">
            <a:extLst>
              <a:ext uri="{FF2B5EF4-FFF2-40B4-BE49-F238E27FC236}">
                <a16:creationId xmlns:a16="http://schemas.microsoft.com/office/drawing/2014/main" id="{94759D83-6E5D-3912-90C4-DEDCB33FB17F}"/>
              </a:ext>
            </a:extLst>
          </p:cNvPr>
          <p:cNvSpPr/>
          <p:nvPr/>
        </p:nvSpPr>
        <p:spPr bwMode="auto">
          <a:xfrm>
            <a:off x="3981602" y="3464643"/>
            <a:ext cx="552515" cy="272698"/>
          </a:xfrm>
          <a:prstGeom prst="rect">
            <a:avLst/>
          </a:prstGeom>
          <a:solidFill>
            <a:srgbClr val="002D8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4" name="Rectangle 33">
            <a:extLst>
              <a:ext uri="{FF2B5EF4-FFF2-40B4-BE49-F238E27FC236}">
                <a16:creationId xmlns:a16="http://schemas.microsoft.com/office/drawing/2014/main" id="{F76CCAF6-54BD-59ED-ADAE-356C3E8A7862}"/>
              </a:ext>
            </a:extLst>
          </p:cNvPr>
          <p:cNvSpPr/>
          <p:nvPr/>
        </p:nvSpPr>
        <p:spPr bwMode="auto">
          <a:xfrm>
            <a:off x="3981602" y="3953935"/>
            <a:ext cx="552515" cy="213385"/>
          </a:xfrm>
          <a:prstGeom prst="rect">
            <a:avLst/>
          </a:prstGeom>
          <a:solidFill>
            <a:srgbClr val="002D8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6" name="Rectangle 35">
            <a:extLst>
              <a:ext uri="{FF2B5EF4-FFF2-40B4-BE49-F238E27FC236}">
                <a16:creationId xmlns:a16="http://schemas.microsoft.com/office/drawing/2014/main" id="{6D6E4730-7084-453A-7937-453BC53DD379}"/>
              </a:ext>
            </a:extLst>
          </p:cNvPr>
          <p:cNvSpPr/>
          <p:nvPr/>
        </p:nvSpPr>
        <p:spPr bwMode="auto">
          <a:xfrm>
            <a:off x="3976496" y="4410203"/>
            <a:ext cx="552515" cy="213385"/>
          </a:xfrm>
          <a:prstGeom prst="rect">
            <a:avLst/>
          </a:prstGeom>
          <a:solidFill>
            <a:srgbClr val="002D8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37" name="Rectangle 36">
            <a:extLst>
              <a:ext uri="{FF2B5EF4-FFF2-40B4-BE49-F238E27FC236}">
                <a16:creationId xmlns:a16="http://schemas.microsoft.com/office/drawing/2014/main" id="{CDC1362B-2C46-6553-7E59-147852B141F5}"/>
              </a:ext>
            </a:extLst>
          </p:cNvPr>
          <p:cNvSpPr/>
          <p:nvPr/>
        </p:nvSpPr>
        <p:spPr bwMode="auto">
          <a:xfrm>
            <a:off x="2681240" y="4469198"/>
            <a:ext cx="552515" cy="132223"/>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6" name="Rectangle 25">
            <a:extLst>
              <a:ext uri="{FF2B5EF4-FFF2-40B4-BE49-F238E27FC236}">
                <a16:creationId xmlns:a16="http://schemas.microsoft.com/office/drawing/2014/main" id="{7C0B4B74-7470-8CBB-6689-DEE8AA49EE9A}"/>
              </a:ext>
            </a:extLst>
          </p:cNvPr>
          <p:cNvSpPr/>
          <p:nvPr/>
        </p:nvSpPr>
        <p:spPr bwMode="auto">
          <a:xfrm>
            <a:off x="3328868" y="3625489"/>
            <a:ext cx="552515" cy="132223"/>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3" name="Graphic 23" descr="Table with solid fill">
            <a:extLst>
              <a:ext uri="{FF2B5EF4-FFF2-40B4-BE49-F238E27FC236}">
                <a16:creationId xmlns:a16="http://schemas.microsoft.com/office/drawing/2014/main" id="{DE3698DC-AE81-308B-CF82-A4D50B74255D}"/>
              </a:ext>
            </a:extLst>
          </p:cNvPr>
          <p:cNvSpPr/>
          <p:nvPr/>
        </p:nvSpPr>
        <p:spPr>
          <a:xfrm>
            <a:off x="2520694" y="3240821"/>
            <a:ext cx="2168860" cy="1518202"/>
          </a:xfrm>
          <a:custGeom>
            <a:avLst/>
            <a:gdLst>
              <a:gd name="connsiteX0" fmla="*/ 1762124 w 1904998"/>
              <a:gd name="connsiteY0" fmla="*/ 428625 h 1333498"/>
              <a:gd name="connsiteX1" fmla="*/ 1285874 w 1904998"/>
              <a:gd name="connsiteY1" fmla="*/ 428625 h 1333498"/>
              <a:gd name="connsiteX2" fmla="*/ 1285874 w 1904998"/>
              <a:gd name="connsiteY2" fmla="*/ 142875 h 1333498"/>
              <a:gd name="connsiteX3" fmla="*/ 1762124 w 1904998"/>
              <a:gd name="connsiteY3" fmla="*/ 142875 h 1333498"/>
              <a:gd name="connsiteX4" fmla="*/ 1762124 w 1904998"/>
              <a:gd name="connsiteY4" fmla="*/ 428625 h 1333498"/>
              <a:gd name="connsiteX5" fmla="*/ 1762124 w 1904998"/>
              <a:gd name="connsiteY5" fmla="*/ 809624 h 1333498"/>
              <a:gd name="connsiteX6" fmla="*/ 1285874 w 1904998"/>
              <a:gd name="connsiteY6" fmla="*/ 809624 h 1333498"/>
              <a:gd name="connsiteX7" fmla="*/ 1285874 w 1904998"/>
              <a:gd name="connsiteY7" fmla="*/ 523875 h 1333498"/>
              <a:gd name="connsiteX8" fmla="*/ 1762124 w 1904998"/>
              <a:gd name="connsiteY8" fmla="*/ 523875 h 1333498"/>
              <a:gd name="connsiteX9" fmla="*/ 1762124 w 1904998"/>
              <a:gd name="connsiteY9" fmla="*/ 809624 h 1333498"/>
              <a:gd name="connsiteX10" fmla="*/ 1762124 w 1904998"/>
              <a:gd name="connsiteY10" fmla="*/ 1190624 h 1333498"/>
              <a:gd name="connsiteX11" fmla="*/ 1285874 w 1904998"/>
              <a:gd name="connsiteY11" fmla="*/ 1190624 h 1333498"/>
              <a:gd name="connsiteX12" fmla="*/ 1285874 w 1904998"/>
              <a:gd name="connsiteY12" fmla="*/ 904874 h 1333498"/>
              <a:gd name="connsiteX13" fmla="*/ 1762124 w 1904998"/>
              <a:gd name="connsiteY13" fmla="*/ 904874 h 1333498"/>
              <a:gd name="connsiteX14" fmla="*/ 1762124 w 1904998"/>
              <a:gd name="connsiteY14" fmla="*/ 1190624 h 1333498"/>
              <a:gd name="connsiteX15" fmla="*/ 714374 w 1904998"/>
              <a:gd name="connsiteY15" fmla="*/ 1190624 h 1333498"/>
              <a:gd name="connsiteX16" fmla="*/ 714374 w 1904998"/>
              <a:gd name="connsiteY16" fmla="*/ 904874 h 1333498"/>
              <a:gd name="connsiteX17" fmla="*/ 1190624 w 1904998"/>
              <a:gd name="connsiteY17" fmla="*/ 904874 h 1333498"/>
              <a:gd name="connsiteX18" fmla="*/ 1190624 w 1904998"/>
              <a:gd name="connsiteY18" fmla="*/ 1190624 h 1333498"/>
              <a:gd name="connsiteX19" fmla="*/ 714374 w 1904998"/>
              <a:gd name="connsiteY19" fmla="*/ 1190624 h 1333498"/>
              <a:gd name="connsiteX20" fmla="*/ 142875 w 1904998"/>
              <a:gd name="connsiteY20" fmla="*/ 1190624 h 1333498"/>
              <a:gd name="connsiteX21" fmla="*/ 142875 w 1904998"/>
              <a:gd name="connsiteY21" fmla="*/ 904874 h 1333498"/>
              <a:gd name="connsiteX22" fmla="*/ 619124 w 1904998"/>
              <a:gd name="connsiteY22" fmla="*/ 904874 h 1333498"/>
              <a:gd name="connsiteX23" fmla="*/ 619124 w 1904998"/>
              <a:gd name="connsiteY23" fmla="*/ 1190624 h 1333498"/>
              <a:gd name="connsiteX24" fmla="*/ 142875 w 1904998"/>
              <a:gd name="connsiteY24" fmla="*/ 1190624 h 1333498"/>
              <a:gd name="connsiteX25" fmla="*/ 142875 w 1904998"/>
              <a:gd name="connsiteY25" fmla="*/ 523875 h 1333498"/>
              <a:gd name="connsiteX26" fmla="*/ 619124 w 1904998"/>
              <a:gd name="connsiteY26" fmla="*/ 523875 h 1333498"/>
              <a:gd name="connsiteX27" fmla="*/ 619124 w 1904998"/>
              <a:gd name="connsiteY27" fmla="*/ 809624 h 1333498"/>
              <a:gd name="connsiteX28" fmla="*/ 142875 w 1904998"/>
              <a:gd name="connsiteY28" fmla="*/ 809624 h 1333498"/>
              <a:gd name="connsiteX29" fmla="*/ 142875 w 1904998"/>
              <a:gd name="connsiteY29" fmla="*/ 523875 h 1333498"/>
              <a:gd name="connsiteX30" fmla="*/ 142875 w 1904998"/>
              <a:gd name="connsiteY30" fmla="*/ 142875 h 1333498"/>
              <a:gd name="connsiteX31" fmla="*/ 619124 w 1904998"/>
              <a:gd name="connsiteY31" fmla="*/ 142875 h 1333498"/>
              <a:gd name="connsiteX32" fmla="*/ 619124 w 1904998"/>
              <a:gd name="connsiteY32" fmla="*/ 428625 h 1333498"/>
              <a:gd name="connsiteX33" fmla="*/ 142875 w 1904998"/>
              <a:gd name="connsiteY33" fmla="*/ 428625 h 1333498"/>
              <a:gd name="connsiteX34" fmla="*/ 142875 w 1904998"/>
              <a:gd name="connsiteY34" fmla="*/ 142875 h 1333498"/>
              <a:gd name="connsiteX35" fmla="*/ 1190624 w 1904998"/>
              <a:gd name="connsiteY35" fmla="*/ 523875 h 1333498"/>
              <a:gd name="connsiteX36" fmla="*/ 1190624 w 1904998"/>
              <a:gd name="connsiteY36" fmla="*/ 809624 h 1333498"/>
              <a:gd name="connsiteX37" fmla="*/ 714374 w 1904998"/>
              <a:gd name="connsiteY37" fmla="*/ 809624 h 1333498"/>
              <a:gd name="connsiteX38" fmla="*/ 714374 w 1904998"/>
              <a:gd name="connsiteY38" fmla="*/ 523875 h 1333498"/>
              <a:gd name="connsiteX39" fmla="*/ 1190624 w 1904998"/>
              <a:gd name="connsiteY39" fmla="*/ 523875 h 1333498"/>
              <a:gd name="connsiteX40" fmla="*/ 1190624 w 1904998"/>
              <a:gd name="connsiteY40" fmla="*/ 142875 h 1333498"/>
              <a:gd name="connsiteX41" fmla="*/ 1190624 w 1904998"/>
              <a:gd name="connsiteY41" fmla="*/ 428625 h 1333498"/>
              <a:gd name="connsiteX42" fmla="*/ 714374 w 1904998"/>
              <a:gd name="connsiteY42" fmla="*/ 428625 h 1333498"/>
              <a:gd name="connsiteX43" fmla="*/ 714374 w 1904998"/>
              <a:gd name="connsiteY43" fmla="*/ 142875 h 1333498"/>
              <a:gd name="connsiteX44" fmla="*/ 1190624 w 1904998"/>
              <a:gd name="connsiteY44" fmla="*/ 142875 h 1333498"/>
              <a:gd name="connsiteX45" fmla="*/ 0 w 1904998"/>
              <a:gd name="connsiteY45" fmla="*/ 0 h 1333498"/>
              <a:gd name="connsiteX46" fmla="*/ 0 w 1904998"/>
              <a:gd name="connsiteY46" fmla="*/ 1333499 h 1333498"/>
              <a:gd name="connsiteX47" fmla="*/ 1904998 w 1904998"/>
              <a:gd name="connsiteY47" fmla="*/ 1333499 h 1333498"/>
              <a:gd name="connsiteX48" fmla="*/ 1904998 w 1904998"/>
              <a:gd name="connsiteY48" fmla="*/ 0 h 1333498"/>
              <a:gd name="connsiteX49" fmla="*/ 0 w 1904998"/>
              <a:gd name="connsiteY49" fmla="*/ 0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04998" h="1333498">
                <a:moveTo>
                  <a:pt x="1762124" y="428625"/>
                </a:moveTo>
                <a:lnTo>
                  <a:pt x="1285874" y="428625"/>
                </a:lnTo>
                <a:lnTo>
                  <a:pt x="1285874" y="142875"/>
                </a:lnTo>
                <a:lnTo>
                  <a:pt x="1762124" y="142875"/>
                </a:lnTo>
                <a:lnTo>
                  <a:pt x="1762124" y="428625"/>
                </a:lnTo>
                <a:close/>
                <a:moveTo>
                  <a:pt x="1762124" y="809624"/>
                </a:moveTo>
                <a:lnTo>
                  <a:pt x="1285874" y="809624"/>
                </a:lnTo>
                <a:lnTo>
                  <a:pt x="1285874" y="523875"/>
                </a:lnTo>
                <a:lnTo>
                  <a:pt x="1762124" y="523875"/>
                </a:lnTo>
                <a:lnTo>
                  <a:pt x="1762124" y="809624"/>
                </a:lnTo>
                <a:close/>
                <a:moveTo>
                  <a:pt x="1762124" y="1190624"/>
                </a:moveTo>
                <a:lnTo>
                  <a:pt x="1285874" y="1190624"/>
                </a:lnTo>
                <a:lnTo>
                  <a:pt x="1285874" y="904874"/>
                </a:lnTo>
                <a:lnTo>
                  <a:pt x="1762124" y="904874"/>
                </a:lnTo>
                <a:lnTo>
                  <a:pt x="1762124" y="1190624"/>
                </a:lnTo>
                <a:close/>
                <a:moveTo>
                  <a:pt x="714374" y="1190624"/>
                </a:moveTo>
                <a:lnTo>
                  <a:pt x="714374" y="904874"/>
                </a:lnTo>
                <a:lnTo>
                  <a:pt x="1190624" y="904874"/>
                </a:lnTo>
                <a:lnTo>
                  <a:pt x="1190624" y="1190624"/>
                </a:lnTo>
                <a:lnTo>
                  <a:pt x="714374" y="1190624"/>
                </a:lnTo>
                <a:close/>
                <a:moveTo>
                  <a:pt x="142875" y="1190624"/>
                </a:moveTo>
                <a:lnTo>
                  <a:pt x="142875" y="904874"/>
                </a:lnTo>
                <a:lnTo>
                  <a:pt x="619124" y="904874"/>
                </a:lnTo>
                <a:lnTo>
                  <a:pt x="619124" y="1190624"/>
                </a:lnTo>
                <a:lnTo>
                  <a:pt x="142875" y="1190624"/>
                </a:lnTo>
                <a:close/>
                <a:moveTo>
                  <a:pt x="142875" y="523875"/>
                </a:moveTo>
                <a:lnTo>
                  <a:pt x="619124" y="523875"/>
                </a:lnTo>
                <a:lnTo>
                  <a:pt x="619124" y="809624"/>
                </a:lnTo>
                <a:lnTo>
                  <a:pt x="142875" y="809624"/>
                </a:lnTo>
                <a:lnTo>
                  <a:pt x="142875" y="523875"/>
                </a:lnTo>
                <a:close/>
                <a:moveTo>
                  <a:pt x="142875" y="142875"/>
                </a:moveTo>
                <a:lnTo>
                  <a:pt x="619124" y="142875"/>
                </a:lnTo>
                <a:lnTo>
                  <a:pt x="619124" y="428625"/>
                </a:lnTo>
                <a:lnTo>
                  <a:pt x="142875" y="428625"/>
                </a:lnTo>
                <a:lnTo>
                  <a:pt x="142875" y="142875"/>
                </a:lnTo>
                <a:close/>
                <a:moveTo>
                  <a:pt x="1190624" y="523875"/>
                </a:moveTo>
                <a:lnTo>
                  <a:pt x="1190624" y="809624"/>
                </a:lnTo>
                <a:lnTo>
                  <a:pt x="714374" y="809624"/>
                </a:lnTo>
                <a:lnTo>
                  <a:pt x="714374" y="523875"/>
                </a:lnTo>
                <a:lnTo>
                  <a:pt x="1190624" y="523875"/>
                </a:lnTo>
                <a:close/>
                <a:moveTo>
                  <a:pt x="1190624" y="142875"/>
                </a:moveTo>
                <a:lnTo>
                  <a:pt x="1190624" y="428625"/>
                </a:lnTo>
                <a:lnTo>
                  <a:pt x="714374" y="428625"/>
                </a:lnTo>
                <a:lnTo>
                  <a:pt x="714374" y="142875"/>
                </a:lnTo>
                <a:lnTo>
                  <a:pt x="1190624" y="142875"/>
                </a:lnTo>
                <a:close/>
                <a:moveTo>
                  <a:pt x="0" y="0"/>
                </a:moveTo>
                <a:lnTo>
                  <a:pt x="0" y="1333499"/>
                </a:lnTo>
                <a:lnTo>
                  <a:pt x="1904998" y="1333499"/>
                </a:lnTo>
                <a:lnTo>
                  <a:pt x="1904998" y="0"/>
                </a:lnTo>
                <a:lnTo>
                  <a:pt x="0" y="0"/>
                </a:lnTo>
                <a:close/>
              </a:path>
            </a:pathLst>
          </a:custGeom>
          <a:solidFill>
            <a:srgbClr val="393939"/>
          </a:solidFill>
          <a:ln w="23713" cap="flat">
            <a:noFill/>
            <a:prstDash val="solid"/>
            <a:miter/>
          </a:ln>
        </p:spPr>
        <p:txBody>
          <a:bodyPr rtlCol="0" anchor="ctr"/>
          <a:lstStyle/>
          <a:p>
            <a:endParaRPr lang="en-GB"/>
          </a:p>
        </p:txBody>
      </p:sp>
      <p:sp>
        <p:nvSpPr>
          <p:cNvPr id="59" name="Rectangle 58">
            <a:extLst>
              <a:ext uri="{FF2B5EF4-FFF2-40B4-BE49-F238E27FC236}">
                <a16:creationId xmlns:a16="http://schemas.microsoft.com/office/drawing/2014/main" id="{E4DBA91B-DBB3-B791-74B5-F6A112020F45}"/>
              </a:ext>
            </a:extLst>
          </p:cNvPr>
          <p:cNvSpPr/>
          <p:nvPr/>
        </p:nvSpPr>
        <p:spPr bwMode="auto">
          <a:xfrm>
            <a:off x="7843927" y="4366414"/>
            <a:ext cx="289448" cy="272699"/>
          </a:xfrm>
          <a:prstGeom prst="rect">
            <a:avLst/>
          </a:prstGeom>
          <a:solidFill>
            <a:srgbClr val="002D8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62" name="Rectangle 61">
            <a:extLst>
              <a:ext uri="{FF2B5EF4-FFF2-40B4-BE49-F238E27FC236}">
                <a16:creationId xmlns:a16="http://schemas.microsoft.com/office/drawing/2014/main" id="{0182812F-FDD5-533D-15C3-0860FEF46BCB}"/>
              </a:ext>
            </a:extLst>
          </p:cNvPr>
          <p:cNvSpPr/>
          <p:nvPr/>
        </p:nvSpPr>
        <p:spPr bwMode="auto">
          <a:xfrm>
            <a:off x="8245085" y="4406360"/>
            <a:ext cx="596832" cy="21283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61" name="Rectangle 60">
            <a:extLst>
              <a:ext uri="{FF2B5EF4-FFF2-40B4-BE49-F238E27FC236}">
                <a16:creationId xmlns:a16="http://schemas.microsoft.com/office/drawing/2014/main" id="{61BBA0BF-BC19-E9EA-34CF-8E74C6CC0A44}"/>
              </a:ext>
            </a:extLst>
          </p:cNvPr>
          <p:cNvSpPr/>
          <p:nvPr/>
        </p:nvSpPr>
        <p:spPr bwMode="auto">
          <a:xfrm>
            <a:off x="8236118" y="3919533"/>
            <a:ext cx="596832" cy="266860"/>
          </a:xfrm>
          <a:prstGeom prst="rect">
            <a:avLst/>
          </a:prstGeom>
          <a:solidFill>
            <a:schemeClr val="accent6">
              <a:lumMod val="75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6" name="Rectangle 45">
            <a:extLst>
              <a:ext uri="{FF2B5EF4-FFF2-40B4-BE49-F238E27FC236}">
                <a16:creationId xmlns:a16="http://schemas.microsoft.com/office/drawing/2014/main" id="{7A90EDB7-6E01-8280-0C98-F63BE9E3C3FD}"/>
              </a:ext>
            </a:extLst>
          </p:cNvPr>
          <p:cNvSpPr/>
          <p:nvPr/>
        </p:nvSpPr>
        <p:spPr bwMode="auto">
          <a:xfrm>
            <a:off x="6836968" y="3594489"/>
            <a:ext cx="596832" cy="152420"/>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7" name="Rectangle 46">
            <a:extLst>
              <a:ext uri="{FF2B5EF4-FFF2-40B4-BE49-F238E27FC236}">
                <a16:creationId xmlns:a16="http://schemas.microsoft.com/office/drawing/2014/main" id="{E8BBBD02-61C0-9816-73DF-5EA84238EE6E}"/>
              </a:ext>
            </a:extLst>
          </p:cNvPr>
          <p:cNvSpPr/>
          <p:nvPr/>
        </p:nvSpPr>
        <p:spPr bwMode="auto">
          <a:xfrm>
            <a:off x="6836968" y="4037643"/>
            <a:ext cx="596832" cy="148559"/>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8" name="Rectangle 47">
            <a:extLst>
              <a:ext uri="{FF2B5EF4-FFF2-40B4-BE49-F238E27FC236}">
                <a16:creationId xmlns:a16="http://schemas.microsoft.com/office/drawing/2014/main" id="{A33281F7-78AD-D1B9-0051-33EE6F8DFB96}"/>
              </a:ext>
            </a:extLst>
          </p:cNvPr>
          <p:cNvSpPr/>
          <p:nvPr/>
        </p:nvSpPr>
        <p:spPr bwMode="auto">
          <a:xfrm>
            <a:off x="7536544" y="3973924"/>
            <a:ext cx="596832" cy="212128"/>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49" name="Rectangle 48">
            <a:extLst>
              <a:ext uri="{FF2B5EF4-FFF2-40B4-BE49-F238E27FC236}">
                <a16:creationId xmlns:a16="http://schemas.microsoft.com/office/drawing/2014/main" id="{641D4E6D-CDB0-5995-812B-30782BB6D9DB}"/>
              </a:ext>
            </a:extLst>
          </p:cNvPr>
          <p:cNvSpPr/>
          <p:nvPr/>
        </p:nvSpPr>
        <p:spPr bwMode="auto">
          <a:xfrm>
            <a:off x="7536544" y="4366413"/>
            <a:ext cx="307384" cy="272698"/>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3" name="Rectangle 52">
            <a:extLst>
              <a:ext uri="{FF2B5EF4-FFF2-40B4-BE49-F238E27FC236}">
                <a16:creationId xmlns:a16="http://schemas.microsoft.com/office/drawing/2014/main" id="{623631B2-689A-2D55-19DD-7003C589B977}"/>
              </a:ext>
            </a:extLst>
          </p:cNvPr>
          <p:cNvSpPr/>
          <p:nvPr/>
        </p:nvSpPr>
        <p:spPr bwMode="auto">
          <a:xfrm>
            <a:off x="8236119" y="3434346"/>
            <a:ext cx="596832" cy="328022"/>
          </a:xfrm>
          <a:prstGeom prst="rect">
            <a:avLst/>
          </a:prstGeom>
          <a:solidFill>
            <a:srgbClr val="002D8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6" name="Rectangle 55">
            <a:extLst>
              <a:ext uri="{FF2B5EF4-FFF2-40B4-BE49-F238E27FC236}">
                <a16:creationId xmlns:a16="http://schemas.microsoft.com/office/drawing/2014/main" id="{A6982E72-E7F6-456A-12D6-6CB1E2C52334}"/>
              </a:ext>
            </a:extLst>
          </p:cNvPr>
          <p:cNvSpPr/>
          <p:nvPr/>
        </p:nvSpPr>
        <p:spPr bwMode="auto">
          <a:xfrm>
            <a:off x="6836968" y="4495591"/>
            <a:ext cx="596832" cy="132223"/>
          </a:xfrm>
          <a:prstGeom prst="rect">
            <a:avLst/>
          </a:prstGeom>
          <a:solidFill>
            <a:srgbClr val="01A9D0"/>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7" name="Rectangle 56">
            <a:extLst>
              <a:ext uri="{FF2B5EF4-FFF2-40B4-BE49-F238E27FC236}">
                <a16:creationId xmlns:a16="http://schemas.microsoft.com/office/drawing/2014/main" id="{487DE466-4ADA-4C71-8888-6C4C67020A17}"/>
              </a:ext>
            </a:extLst>
          </p:cNvPr>
          <p:cNvSpPr/>
          <p:nvPr/>
        </p:nvSpPr>
        <p:spPr bwMode="auto">
          <a:xfrm>
            <a:off x="7536544" y="3639182"/>
            <a:ext cx="596832" cy="132223"/>
          </a:xfrm>
          <a:prstGeom prst="rect">
            <a:avLst/>
          </a:prstGeom>
          <a:solidFill>
            <a:srgbClr val="00A398"/>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58" name="Graphic 23" descr="Table with solid fill">
            <a:extLst>
              <a:ext uri="{FF2B5EF4-FFF2-40B4-BE49-F238E27FC236}">
                <a16:creationId xmlns:a16="http://schemas.microsoft.com/office/drawing/2014/main" id="{91B86793-7703-3853-33AE-A555E0DD3585}"/>
              </a:ext>
            </a:extLst>
          </p:cNvPr>
          <p:cNvSpPr/>
          <p:nvPr/>
        </p:nvSpPr>
        <p:spPr>
          <a:xfrm>
            <a:off x="6663545" y="3254514"/>
            <a:ext cx="2342827" cy="1518202"/>
          </a:xfrm>
          <a:custGeom>
            <a:avLst/>
            <a:gdLst>
              <a:gd name="connsiteX0" fmla="*/ 1762124 w 1904998"/>
              <a:gd name="connsiteY0" fmla="*/ 428625 h 1333498"/>
              <a:gd name="connsiteX1" fmla="*/ 1285874 w 1904998"/>
              <a:gd name="connsiteY1" fmla="*/ 428625 h 1333498"/>
              <a:gd name="connsiteX2" fmla="*/ 1285874 w 1904998"/>
              <a:gd name="connsiteY2" fmla="*/ 142875 h 1333498"/>
              <a:gd name="connsiteX3" fmla="*/ 1762124 w 1904998"/>
              <a:gd name="connsiteY3" fmla="*/ 142875 h 1333498"/>
              <a:gd name="connsiteX4" fmla="*/ 1762124 w 1904998"/>
              <a:gd name="connsiteY4" fmla="*/ 428625 h 1333498"/>
              <a:gd name="connsiteX5" fmla="*/ 1762124 w 1904998"/>
              <a:gd name="connsiteY5" fmla="*/ 809624 h 1333498"/>
              <a:gd name="connsiteX6" fmla="*/ 1285874 w 1904998"/>
              <a:gd name="connsiteY6" fmla="*/ 809624 h 1333498"/>
              <a:gd name="connsiteX7" fmla="*/ 1285874 w 1904998"/>
              <a:gd name="connsiteY7" fmla="*/ 523875 h 1333498"/>
              <a:gd name="connsiteX8" fmla="*/ 1762124 w 1904998"/>
              <a:gd name="connsiteY8" fmla="*/ 523875 h 1333498"/>
              <a:gd name="connsiteX9" fmla="*/ 1762124 w 1904998"/>
              <a:gd name="connsiteY9" fmla="*/ 809624 h 1333498"/>
              <a:gd name="connsiteX10" fmla="*/ 1762124 w 1904998"/>
              <a:gd name="connsiteY10" fmla="*/ 1190624 h 1333498"/>
              <a:gd name="connsiteX11" fmla="*/ 1285874 w 1904998"/>
              <a:gd name="connsiteY11" fmla="*/ 1190624 h 1333498"/>
              <a:gd name="connsiteX12" fmla="*/ 1285874 w 1904998"/>
              <a:gd name="connsiteY12" fmla="*/ 904874 h 1333498"/>
              <a:gd name="connsiteX13" fmla="*/ 1762124 w 1904998"/>
              <a:gd name="connsiteY13" fmla="*/ 904874 h 1333498"/>
              <a:gd name="connsiteX14" fmla="*/ 1762124 w 1904998"/>
              <a:gd name="connsiteY14" fmla="*/ 1190624 h 1333498"/>
              <a:gd name="connsiteX15" fmla="*/ 714374 w 1904998"/>
              <a:gd name="connsiteY15" fmla="*/ 1190624 h 1333498"/>
              <a:gd name="connsiteX16" fmla="*/ 714374 w 1904998"/>
              <a:gd name="connsiteY16" fmla="*/ 904874 h 1333498"/>
              <a:gd name="connsiteX17" fmla="*/ 1190624 w 1904998"/>
              <a:gd name="connsiteY17" fmla="*/ 904874 h 1333498"/>
              <a:gd name="connsiteX18" fmla="*/ 1190624 w 1904998"/>
              <a:gd name="connsiteY18" fmla="*/ 1190624 h 1333498"/>
              <a:gd name="connsiteX19" fmla="*/ 714374 w 1904998"/>
              <a:gd name="connsiteY19" fmla="*/ 1190624 h 1333498"/>
              <a:gd name="connsiteX20" fmla="*/ 142875 w 1904998"/>
              <a:gd name="connsiteY20" fmla="*/ 1190624 h 1333498"/>
              <a:gd name="connsiteX21" fmla="*/ 142875 w 1904998"/>
              <a:gd name="connsiteY21" fmla="*/ 904874 h 1333498"/>
              <a:gd name="connsiteX22" fmla="*/ 619124 w 1904998"/>
              <a:gd name="connsiteY22" fmla="*/ 904874 h 1333498"/>
              <a:gd name="connsiteX23" fmla="*/ 619124 w 1904998"/>
              <a:gd name="connsiteY23" fmla="*/ 1190624 h 1333498"/>
              <a:gd name="connsiteX24" fmla="*/ 142875 w 1904998"/>
              <a:gd name="connsiteY24" fmla="*/ 1190624 h 1333498"/>
              <a:gd name="connsiteX25" fmla="*/ 142875 w 1904998"/>
              <a:gd name="connsiteY25" fmla="*/ 523875 h 1333498"/>
              <a:gd name="connsiteX26" fmla="*/ 619124 w 1904998"/>
              <a:gd name="connsiteY26" fmla="*/ 523875 h 1333498"/>
              <a:gd name="connsiteX27" fmla="*/ 619124 w 1904998"/>
              <a:gd name="connsiteY27" fmla="*/ 809624 h 1333498"/>
              <a:gd name="connsiteX28" fmla="*/ 142875 w 1904998"/>
              <a:gd name="connsiteY28" fmla="*/ 809624 h 1333498"/>
              <a:gd name="connsiteX29" fmla="*/ 142875 w 1904998"/>
              <a:gd name="connsiteY29" fmla="*/ 523875 h 1333498"/>
              <a:gd name="connsiteX30" fmla="*/ 142875 w 1904998"/>
              <a:gd name="connsiteY30" fmla="*/ 142875 h 1333498"/>
              <a:gd name="connsiteX31" fmla="*/ 619124 w 1904998"/>
              <a:gd name="connsiteY31" fmla="*/ 142875 h 1333498"/>
              <a:gd name="connsiteX32" fmla="*/ 619124 w 1904998"/>
              <a:gd name="connsiteY32" fmla="*/ 428625 h 1333498"/>
              <a:gd name="connsiteX33" fmla="*/ 142875 w 1904998"/>
              <a:gd name="connsiteY33" fmla="*/ 428625 h 1333498"/>
              <a:gd name="connsiteX34" fmla="*/ 142875 w 1904998"/>
              <a:gd name="connsiteY34" fmla="*/ 142875 h 1333498"/>
              <a:gd name="connsiteX35" fmla="*/ 1190624 w 1904998"/>
              <a:gd name="connsiteY35" fmla="*/ 523875 h 1333498"/>
              <a:gd name="connsiteX36" fmla="*/ 1190624 w 1904998"/>
              <a:gd name="connsiteY36" fmla="*/ 809624 h 1333498"/>
              <a:gd name="connsiteX37" fmla="*/ 714374 w 1904998"/>
              <a:gd name="connsiteY37" fmla="*/ 809624 h 1333498"/>
              <a:gd name="connsiteX38" fmla="*/ 714374 w 1904998"/>
              <a:gd name="connsiteY38" fmla="*/ 523875 h 1333498"/>
              <a:gd name="connsiteX39" fmla="*/ 1190624 w 1904998"/>
              <a:gd name="connsiteY39" fmla="*/ 523875 h 1333498"/>
              <a:gd name="connsiteX40" fmla="*/ 1190624 w 1904998"/>
              <a:gd name="connsiteY40" fmla="*/ 142875 h 1333498"/>
              <a:gd name="connsiteX41" fmla="*/ 1190624 w 1904998"/>
              <a:gd name="connsiteY41" fmla="*/ 428625 h 1333498"/>
              <a:gd name="connsiteX42" fmla="*/ 714374 w 1904998"/>
              <a:gd name="connsiteY42" fmla="*/ 428625 h 1333498"/>
              <a:gd name="connsiteX43" fmla="*/ 714374 w 1904998"/>
              <a:gd name="connsiteY43" fmla="*/ 142875 h 1333498"/>
              <a:gd name="connsiteX44" fmla="*/ 1190624 w 1904998"/>
              <a:gd name="connsiteY44" fmla="*/ 142875 h 1333498"/>
              <a:gd name="connsiteX45" fmla="*/ 0 w 1904998"/>
              <a:gd name="connsiteY45" fmla="*/ 0 h 1333498"/>
              <a:gd name="connsiteX46" fmla="*/ 0 w 1904998"/>
              <a:gd name="connsiteY46" fmla="*/ 1333499 h 1333498"/>
              <a:gd name="connsiteX47" fmla="*/ 1904998 w 1904998"/>
              <a:gd name="connsiteY47" fmla="*/ 1333499 h 1333498"/>
              <a:gd name="connsiteX48" fmla="*/ 1904998 w 1904998"/>
              <a:gd name="connsiteY48" fmla="*/ 0 h 1333498"/>
              <a:gd name="connsiteX49" fmla="*/ 0 w 1904998"/>
              <a:gd name="connsiteY49" fmla="*/ 0 h 1333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1904998" h="1333498">
                <a:moveTo>
                  <a:pt x="1762124" y="428625"/>
                </a:moveTo>
                <a:lnTo>
                  <a:pt x="1285874" y="428625"/>
                </a:lnTo>
                <a:lnTo>
                  <a:pt x="1285874" y="142875"/>
                </a:lnTo>
                <a:lnTo>
                  <a:pt x="1762124" y="142875"/>
                </a:lnTo>
                <a:lnTo>
                  <a:pt x="1762124" y="428625"/>
                </a:lnTo>
                <a:close/>
                <a:moveTo>
                  <a:pt x="1762124" y="809624"/>
                </a:moveTo>
                <a:lnTo>
                  <a:pt x="1285874" y="809624"/>
                </a:lnTo>
                <a:lnTo>
                  <a:pt x="1285874" y="523875"/>
                </a:lnTo>
                <a:lnTo>
                  <a:pt x="1762124" y="523875"/>
                </a:lnTo>
                <a:lnTo>
                  <a:pt x="1762124" y="809624"/>
                </a:lnTo>
                <a:close/>
                <a:moveTo>
                  <a:pt x="1762124" y="1190624"/>
                </a:moveTo>
                <a:lnTo>
                  <a:pt x="1285874" y="1190624"/>
                </a:lnTo>
                <a:lnTo>
                  <a:pt x="1285874" y="904874"/>
                </a:lnTo>
                <a:lnTo>
                  <a:pt x="1762124" y="904874"/>
                </a:lnTo>
                <a:lnTo>
                  <a:pt x="1762124" y="1190624"/>
                </a:lnTo>
                <a:close/>
                <a:moveTo>
                  <a:pt x="714374" y="1190624"/>
                </a:moveTo>
                <a:lnTo>
                  <a:pt x="714374" y="904874"/>
                </a:lnTo>
                <a:lnTo>
                  <a:pt x="1190624" y="904874"/>
                </a:lnTo>
                <a:lnTo>
                  <a:pt x="1190624" y="1190624"/>
                </a:lnTo>
                <a:lnTo>
                  <a:pt x="714374" y="1190624"/>
                </a:lnTo>
                <a:close/>
                <a:moveTo>
                  <a:pt x="142875" y="1190624"/>
                </a:moveTo>
                <a:lnTo>
                  <a:pt x="142875" y="904874"/>
                </a:lnTo>
                <a:lnTo>
                  <a:pt x="619124" y="904874"/>
                </a:lnTo>
                <a:lnTo>
                  <a:pt x="619124" y="1190624"/>
                </a:lnTo>
                <a:lnTo>
                  <a:pt x="142875" y="1190624"/>
                </a:lnTo>
                <a:close/>
                <a:moveTo>
                  <a:pt x="142875" y="523875"/>
                </a:moveTo>
                <a:lnTo>
                  <a:pt x="619124" y="523875"/>
                </a:lnTo>
                <a:lnTo>
                  <a:pt x="619124" y="809624"/>
                </a:lnTo>
                <a:lnTo>
                  <a:pt x="142875" y="809624"/>
                </a:lnTo>
                <a:lnTo>
                  <a:pt x="142875" y="523875"/>
                </a:lnTo>
                <a:close/>
                <a:moveTo>
                  <a:pt x="142875" y="142875"/>
                </a:moveTo>
                <a:lnTo>
                  <a:pt x="619124" y="142875"/>
                </a:lnTo>
                <a:lnTo>
                  <a:pt x="619124" y="428625"/>
                </a:lnTo>
                <a:lnTo>
                  <a:pt x="142875" y="428625"/>
                </a:lnTo>
                <a:lnTo>
                  <a:pt x="142875" y="142875"/>
                </a:lnTo>
                <a:close/>
                <a:moveTo>
                  <a:pt x="1190624" y="523875"/>
                </a:moveTo>
                <a:lnTo>
                  <a:pt x="1190624" y="809624"/>
                </a:lnTo>
                <a:lnTo>
                  <a:pt x="714374" y="809624"/>
                </a:lnTo>
                <a:lnTo>
                  <a:pt x="714374" y="523875"/>
                </a:lnTo>
                <a:lnTo>
                  <a:pt x="1190624" y="523875"/>
                </a:lnTo>
                <a:close/>
                <a:moveTo>
                  <a:pt x="1190624" y="142875"/>
                </a:moveTo>
                <a:lnTo>
                  <a:pt x="1190624" y="428625"/>
                </a:lnTo>
                <a:lnTo>
                  <a:pt x="714374" y="428625"/>
                </a:lnTo>
                <a:lnTo>
                  <a:pt x="714374" y="142875"/>
                </a:lnTo>
                <a:lnTo>
                  <a:pt x="1190624" y="142875"/>
                </a:lnTo>
                <a:close/>
                <a:moveTo>
                  <a:pt x="0" y="0"/>
                </a:moveTo>
                <a:lnTo>
                  <a:pt x="0" y="1333499"/>
                </a:lnTo>
                <a:lnTo>
                  <a:pt x="1904998" y="1333499"/>
                </a:lnTo>
                <a:lnTo>
                  <a:pt x="1904998" y="0"/>
                </a:lnTo>
                <a:lnTo>
                  <a:pt x="0" y="0"/>
                </a:lnTo>
                <a:close/>
              </a:path>
            </a:pathLst>
          </a:custGeom>
          <a:solidFill>
            <a:srgbClr val="393939"/>
          </a:solidFill>
          <a:ln w="23713" cap="flat">
            <a:noFill/>
            <a:prstDash val="solid"/>
            <a:miter/>
          </a:ln>
        </p:spPr>
        <p:txBody>
          <a:bodyPr rtlCol="0" anchor="ctr"/>
          <a:lstStyle/>
          <a:p>
            <a:endParaRPr lang="en-GB"/>
          </a:p>
        </p:txBody>
      </p:sp>
      <p:sp>
        <p:nvSpPr>
          <p:cNvPr id="4" name="Arrow: Curved Down 3">
            <a:extLst>
              <a:ext uri="{FF2B5EF4-FFF2-40B4-BE49-F238E27FC236}">
                <a16:creationId xmlns:a16="http://schemas.microsoft.com/office/drawing/2014/main" id="{485F78DA-F8E9-0852-1E6D-1F1B29AD9D04}"/>
              </a:ext>
            </a:extLst>
          </p:cNvPr>
          <p:cNvSpPr/>
          <p:nvPr/>
        </p:nvSpPr>
        <p:spPr bwMode="auto">
          <a:xfrm>
            <a:off x="2706398" y="2075899"/>
            <a:ext cx="4720422" cy="1164921"/>
          </a:xfrm>
          <a:prstGeom prst="curvedDownArrow">
            <a:avLst/>
          </a:prstGeom>
          <a:solidFill>
            <a:srgbClr val="01A9D0"/>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6" name="Arrow: Curved Up 5">
            <a:extLst>
              <a:ext uri="{FF2B5EF4-FFF2-40B4-BE49-F238E27FC236}">
                <a16:creationId xmlns:a16="http://schemas.microsoft.com/office/drawing/2014/main" id="{482CA1A6-CD6A-1E37-CB4B-7EC589C00957}"/>
              </a:ext>
            </a:extLst>
          </p:cNvPr>
          <p:cNvSpPr/>
          <p:nvPr/>
        </p:nvSpPr>
        <p:spPr bwMode="auto">
          <a:xfrm>
            <a:off x="3605124" y="4802123"/>
            <a:ext cx="4258028" cy="570713"/>
          </a:xfrm>
          <a:prstGeom prst="curvedUpArrow">
            <a:avLst>
              <a:gd name="adj1" fmla="val 25000"/>
              <a:gd name="adj2" fmla="val 50000"/>
              <a:gd name="adj3" fmla="val 20892"/>
            </a:avLst>
          </a:prstGeom>
          <a:solidFill>
            <a:srgbClr val="00A398"/>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7" name="Arrow: Curved Down 6">
            <a:extLst>
              <a:ext uri="{FF2B5EF4-FFF2-40B4-BE49-F238E27FC236}">
                <a16:creationId xmlns:a16="http://schemas.microsoft.com/office/drawing/2014/main" id="{EEC26E19-5AD5-E826-DCBB-19C1A2DA3E10}"/>
              </a:ext>
            </a:extLst>
          </p:cNvPr>
          <p:cNvSpPr/>
          <p:nvPr/>
        </p:nvSpPr>
        <p:spPr bwMode="auto">
          <a:xfrm>
            <a:off x="4403497" y="2043695"/>
            <a:ext cx="4767380" cy="1164921"/>
          </a:xfrm>
          <a:prstGeom prst="curvedDownArrow">
            <a:avLst>
              <a:gd name="adj1" fmla="val 13263"/>
              <a:gd name="adj2" fmla="val 42989"/>
              <a:gd name="adj3" fmla="val 25000"/>
            </a:avLst>
          </a:prstGeom>
          <a:solidFill>
            <a:srgbClr val="002D88"/>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8" name="TextBox 7">
            <a:extLst>
              <a:ext uri="{FF2B5EF4-FFF2-40B4-BE49-F238E27FC236}">
                <a16:creationId xmlns:a16="http://schemas.microsoft.com/office/drawing/2014/main" id="{5AD6AAC1-98B2-0133-2F17-C2DD140CD530}"/>
              </a:ext>
            </a:extLst>
          </p:cNvPr>
          <p:cNvSpPr txBox="1"/>
          <p:nvPr/>
        </p:nvSpPr>
        <p:spPr>
          <a:xfrm>
            <a:off x="1847132" y="1294901"/>
            <a:ext cx="3162661" cy="738664"/>
          </a:xfrm>
          <a:prstGeom prst="rect">
            <a:avLst/>
          </a:prstGeom>
          <a:noFill/>
        </p:spPr>
        <p:txBody>
          <a:bodyPr wrap="square" lIns="0" tIns="45720" rIns="0" bIns="45720" rtlCol="0" anchor="b">
            <a:spAutoFit/>
          </a:bodyPr>
          <a:lstStyle/>
          <a:p>
            <a:pPr algn="r"/>
            <a:r>
              <a:rPr lang="en-US" sz="1400" b="1" noProof="1">
                <a:solidFill>
                  <a:srgbClr val="01A9D0"/>
                </a:solidFill>
                <a:latin typeface="Arial"/>
                <a:cs typeface="Arial"/>
              </a:rPr>
              <a:t>PROCEDURE 1</a:t>
            </a:r>
          </a:p>
          <a:p>
            <a:pPr algn="r"/>
            <a:r>
              <a:rPr lang="en-US" sz="1400" noProof="1">
                <a:solidFill>
                  <a:srgbClr val="01A9D0"/>
                </a:solidFill>
                <a:latin typeface="Arial"/>
                <a:cs typeface="Arial"/>
              </a:rPr>
              <a:t>Reduces items across same 3 trays, no carbon savings at the procedure level</a:t>
            </a:r>
          </a:p>
        </p:txBody>
      </p:sp>
      <p:sp>
        <p:nvSpPr>
          <p:cNvPr id="9" name="TextBox 8">
            <a:extLst>
              <a:ext uri="{FF2B5EF4-FFF2-40B4-BE49-F238E27FC236}">
                <a16:creationId xmlns:a16="http://schemas.microsoft.com/office/drawing/2014/main" id="{B112423B-9540-D243-8EF1-CB1DE006F614}"/>
              </a:ext>
            </a:extLst>
          </p:cNvPr>
          <p:cNvSpPr txBox="1"/>
          <p:nvPr/>
        </p:nvSpPr>
        <p:spPr>
          <a:xfrm>
            <a:off x="5400453" y="1292196"/>
            <a:ext cx="3595500" cy="738664"/>
          </a:xfrm>
          <a:prstGeom prst="rect">
            <a:avLst/>
          </a:prstGeom>
          <a:noFill/>
        </p:spPr>
        <p:txBody>
          <a:bodyPr wrap="square" lIns="0" rIns="0" rtlCol="0" anchor="b">
            <a:spAutoFit/>
          </a:bodyPr>
          <a:lstStyle/>
          <a:p>
            <a:pPr algn="r"/>
            <a:r>
              <a:rPr lang="en-US" sz="1400" b="1" noProof="1">
                <a:solidFill>
                  <a:srgbClr val="002D88"/>
                </a:solidFill>
                <a:latin typeface="Arial" panose="020B0604020202020204" pitchFamily="34" charset="0"/>
                <a:cs typeface="Arial" panose="020B0604020202020204" pitchFamily="34" charset="0"/>
              </a:rPr>
              <a:t>PROCEDURE 2</a:t>
            </a:r>
          </a:p>
          <a:p>
            <a:pPr algn="r"/>
            <a:r>
              <a:rPr lang="en-US" sz="1400" noProof="1">
                <a:solidFill>
                  <a:srgbClr val="002D88"/>
                </a:solidFill>
                <a:latin typeface="Arial" panose="020B0604020202020204" pitchFamily="34" charset="0"/>
                <a:cs typeface="Arial" panose="020B0604020202020204" pitchFamily="34" charset="0"/>
              </a:rPr>
              <a:t>Reduces items and consolidates trays, halves carbon impact at the procedure level</a:t>
            </a:r>
          </a:p>
        </p:txBody>
      </p:sp>
      <p:sp>
        <p:nvSpPr>
          <p:cNvPr id="11" name="TextBox 10">
            <a:extLst>
              <a:ext uri="{FF2B5EF4-FFF2-40B4-BE49-F238E27FC236}">
                <a16:creationId xmlns:a16="http://schemas.microsoft.com/office/drawing/2014/main" id="{920914E5-ED93-F697-71BD-8FEE165EDC3E}"/>
              </a:ext>
            </a:extLst>
          </p:cNvPr>
          <p:cNvSpPr txBox="1"/>
          <p:nvPr/>
        </p:nvSpPr>
        <p:spPr>
          <a:xfrm>
            <a:off x="1843519" y="5398350"/>
            <a:ext cx="4566105" cy="738664"/>
          </a:xfrm>
          <a:prstGeom prst="rect">
            <a:avLst/>
          </a:prstGeom>
          <a:noFill/>
        </p:spPr>
        <p:txBody>
          <a:bodyPr wrap="square" lIns="0" rIns="0" rtlCol="0" anchor="b">
            <a:spAutoFit/>
          </a:bodyPr>
          <a:lstStyle/>
          <a:p>
            <a:pPr algn="r"/>
            <a:r>
              <a:rPr lang="en-US" sz="1400" b="1" noProof="1">
                <a:solidFill>
                  <a:srgbClr val="00A398"/>
                </a:solidFill>
                <a:latin typeface="Arial" panose="020B0604020202020204" pitchFamily="34" charset="0"/>
                <a:cs typeface="Arial" panose="020B0604020202020204" pitchFamily="34" charset="0"/>
              </a:rPr>
              <a:t>PROCEDURE 3</a:t>
            </a:r>
          </a:p>
          <a:p>
            <a:pPr algn="r"/>
            <a:r>
              <a:rPr lang="en-US" sz="1400" noProof="1">
                <a:solidFill>
                  <a:srgbClr val="00A398"/>
                </a:solidFill>
                <a:latin typeface="Arial" panose="020B0604020202020204" pitchFamily="34" charset="0"/>
                <a:cs typeface="Arial" panose="020B0604020202020204" pitchFamily="34" charset="0"/>
              </a:rPr>
              <a:t>Reduces tray size with small reduction in items, reduces carbon impact by ~20% at the procedure level</a:t>
            </a:r>
          </a:p>
        </p:txBody>
      </p:sp>
      <p:sp>
        <p:nvSpPr>
          <p:cNvPr id="13" name="TextBox 12">
            <a:extLst>
              <a:ext uri="{FF2B5EF4-FFF2-40B4-BE49-F238E27FC236}">
                <a16:creationId xmlns:a16="http://schemas.microsoft.com/office/drawing/2014/main" id="{30649301-36DB-720A-F8F3-F8512DFC9A5B}"/>
              </a:ext>
            </a:extLst>
          </p:cNvPr>
          <p:cNvSpPr txBox="1"/>
          <p:nvPr/>
        </p:nvSpPr>
        <p:spPr>
          <a:xfrm>
            <a:off x="7814909" y="5432914"/>
            <a:ext cx="2175757" cy="523220"/>
          </a:xfrm>
          <a:prstGeom prst="rect">
            <a:avLst/>
          </a:prstGeom>
          <a:solidFill>
            <a:srgbClr val="7A9EA3"/>
          </a:solidFill>
          <a:ln w="28575">
            <a:solidFill>
              <a:srgbClr val="7A9EA3"/>
            </a:solidFill>
          </a:ln>
        </p:spPr>
        <p:txBody>
          <a:bodyPr wrap="square" lIns="0" rIns="0" rtlCol="0" anchor="b">
            <a:spAutoFit/>
          </a:bodyPr>
          <a:lstStyle/>
          <a:p>
            <a:pPr algn="ctr"/>
            <a:r>
              <a:rPr lang="en-US" sz="1400" b="1" noProof="1">
                <a:solidFill>
                  <a:schemeClr val="bg1"/>
                </a:solidFill>
                <a:latin typeface="Arial" panose="020B0604020202020204" pitchFamily="34" charset="0"/>
                <a:cs typeface="Arial" panose="020B0604020202020204" pitchFamily="34" charset="0"/>
              </a:rPr>
              <a:t>SPACE FREED FOR 4</a:t>
            </a:r>
            <a:r>
              <a:rPr lang="en-US" sz="1400" b="1" baseline="30000" noProof="1">
                <a:solidFill>
                  <a:schemeClr val="bg1"/>
                </a:solidFill>
                <a:latin typeface="Arial" panose="020B0604020202020204" pitchFamily="34" charset="0"/>
                <a:cs typeface="Arial" panose="020B0604020202020204" pitchFamily="34" charset="0"/>
              </a:rPr>
              <a:t>TH </a:t>
            </a:r>
            <a:r>
              <a:rPr lang="en-US" sz="1400" b="1" noProof="1">
                <a:solidFill>
                  <a:schemeClr val="bg1"/>
                </a:solidFill>
                <a:latin typeface="Arial" panose="020B0604020202020204" pitchFamily="34" charset="0"/>
                <a:cs typeface="Arial" panose="020B0604020202020204" pitchFamily="34" charset="0"/>
              </a:rPr>
              <a:t>PROCEDURE</a:t>
            </a:r>
          </a:p>
        </p:txBody>
      </p:sp>
      <p:sp>
        <p:nvSpPr>
          <p:cNvPr id="17" name="Arrow: Curved Down 16">
            <a:extLst>
              <a:ext uri="{FF2B5EF4-FFF2-40B4-BE49-F238E27FC236}">
                <a16:creationId xmlns:a16="http://schemas.microsoft.com/office/drawing/2014/main" id="{11553DBD-2D67-9D25-4391-F7F9C222209E}"/>
              </a:ext>
            </a:extLst>
          </p:cNvPr>
          <p:cNvSpPr/>
          <p:nvPr/>
        </p:nvSpPr>
        <p:spPr bwMode="auto">
          <a:xfrm rot="3788020">
            <a:off x="9034734" y="4513077"/>
            <a:ext cx="949124" cy="628145"/>
          </a:xfrm>
          <a:prstGeom prst="curvedDownArrow">
            <a:avLst/>
          </a:prstGeom>
          <a:solidFill>
            <a:srgbClr val="7A9EA3"/>
          </a:solidFill>
          <a:ln w="9525" cap="flat" cmpd="sng" algn="ctr">
            <a:solidFill>
              <a:schemeClr val="accent1"/>
            </a:solid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0" name="TextBox 19">
            <a:extLst>
              <a:ext uri="{FF2B5EF4-FFF2-40B4-BE49-F238E27FC236}">
                <a16:creationId xmlns:a16="http://schemas.microsoft.com/office/drawing/2014/main" id="{D24652AA-DC2D-C4F9-57B3-520D1AEFEA2A}"/>
              </a:ext>
            </a:extLst>
          </p:cNvPr>
          <p:cNvSpPr txBox="1"/>
          <p:nvPr/>
        </p:nvSpPr>
        <p:spPr>
          <a:xfrm>
            <a:off x="4068218" y="2884680"/>
            <a:ext cx="3331840" cy="307777"/>
          </a:xfrm>
          <a:prstGeom prst="rect">
            <a:avLst/>
          </a:prstGeom>
          <a:noFill/>
        </p:spPr>
        <p:txBody>
          <a:bodyPr wrap="square" lIns="0" rIns="0" rtlCol="0" anchor="b">
            <a:spAutoFit/>
          </a:bodyPr>
          <a:lstStyle/>
          <a:p>
            <a:pPr algn="ctr"/>
            <a:r>
              <a:rPr lang="en-US" sz="1400" b="1" noProof="1">
                <a:solidFill>
                  <a:srgbClr val="393939"/>
                </a:solidFill>
                <a:latin typeface="Arial" panose="020B0604020202020204" pitchFamily="34" charset="0"/>
                <a:cs typeface="Arial" panose="020B0604020202020204" pitchFamily="34" charset="0"/>
              </a:rPr>
              <a:t>9-Slot Washer</a:t>
            </a:r>
            <a:endParaRPr lang="en-US" sz="1400" noProof="1">
              <a:solidFill>
                <a:srgbClr val="393939"/>
              </a:solidFill>
              <a:latin typeface="Arial" panose="020B0604020202020204" pitchFamily="34" charset="0"/>
              <a:cs typeface="Arial" panose="020B0604020202020204" pitchFamily="34" charset="0"/>
            </a:endParaRPr>
          </a:p>
        </p:txBody>
      </p:sp>
      <p:sp>
        <p:nvSpPr>
          <p:cNvPr id="38" name="Rectangle 37">
            <a:extLst>
              <a:ext uri="{FF2B5EF4-FFF2-40B4-BE49-F238E27FC236}">
                <a16:creationId xmlns:a16="http://schemas.microsoft.com/office/drawing/2014/main" id="{B27BD53E-B616-44B3-7814-68FBCA79164F}"/>
              </a:ext>
            </a:extLst>
          </p:cNvPr>
          <p:cNvSpPr>
            <a:spLocks/>
          </p:cNvSpPr>
          <p:nvPr/>
        </p:nvSpPr>
        <p:spPr bwMode="auto">
          <a:xfrm>
            <a:off x="1796495" y="780654"/>
            <a:ext cx="8004625" cy="457846"/>
          </a:xfrm>
          <a:prstGeom prst="rect">
            <a:avLst/>
          </a:prstGeom>
          <a:solidFill>
            <a:schemeClr val="accent6">
              <a:lumMod val="20000"/>
              <a:lumOff val="80000"/>
            </a:schemeClr>
          </a:solidFill>
          <a:ln w="9525" cap="flat" cmpd="sng" algn="ctr">
            <a:noFill/>
            <a:prstDash val="solid"/>
            <a:round/>
            <a:headEnd type="none" w="med" len="med"/>
            <a:tailEnd type="none" w="med" len="med"/>
          </a:ln>
          <a:effectLst/>
        </p:spPr>
        <p:txBody>
          <a:bodyPr vert="horz" wrap="square" lIns="91440" tIns="91440" rIns="91440" bIns="91440" numCol="1" rtlCol="0" anchor="t" anchorCtr="0" compatLnSpc="1">
            <a:prstTxWarp prst="textNoShape">
              <a:avLst/>
            </a:prstTxWarp>
            <a:noAutofit/>
          </a:bodyPr>
          <a:lstStyle/>
          <a:p>
            <a:pPr algn="ctr" defTabSz="889000" fontAlgn="base">
              <a:defRPr/>
            </a:pPr>
            <a:r>
              <a:rPr lang="en-GB" sz="2000" kern="0">
                <a:solidFill>
                  <a:srgbClr val="000000"/>
                </a:solidFill>
                <a:latin typeface="+mj-lt"/>
                <a:cs typeface="Arial"/>
                <a:sym typeface="Open Sans"/>
              </a:rPr>
              <a:t>CO</a:t>
            </a:r>
            <a:r>
              <a:rPr lang="en-GB" sz="2000" kern="0" baseline="-25000">
                <a:solidFill>
                  <a:srgbClr val="000000"/>
                </a:solidFill>
                <a:latin typeface="+mj-lt"/>
                <a:cs typeface="Arial"/>
                <a:sym typeface="Open Sans"/>
              </a:rPr>
              <a:t>2</a:t>
            </a:r>
            <a:r>
              <a:rPr lang="en-GB" sz="2000" kern="0">
                <a:solidFill>
                  <a:srgbClr val="000000"/>
                </a:solidFill>
                <a:latin typeface="+mj-lt"/>
                <a:cs typeface="Arial"/>
                <a:sym typeface="Open Sans"/>
              </a:rPr>
              <a:t>e emissions occur at the level of washer and autoclave </a:t>
            </a:r>
            <a:r>
              <a:rPr lang="en-GB" sz="2000" b="1" i="1" kern="0">
                <a:solidFill>
                  <a:srgbClr val="000000"/>
                </a:solidFill>
                <a:latin typeface="+mj-lt"/>
                <a:cs typeface="Arial"/>
                <a:sym typeface="Open Sans"/>
              </a:rPr>
              <a:t>cycles</a:t>
            </a:r>
          </a:p>
          <a:p>
            <a:pPr algn="ctr" defTabSz="889000" fontAlgn="base">
              <a:defRPr/>
            </a:pPr>
            <a:endParaRPr lang="en-GB" sz="1000" i="1" kern="0">
              <a:solidFill>
                <a:srgbClr val="000000"/>
              </a:solidFill>
              <a:latin typeface="+mj-lt"/>
              <a:cs typeface="Arial"/>
              <a:sym typeface="Open Sans"/>
            </a:endParaRPr>
          </a:p>
          <a:p>
            <a:pPr marL="0" marR="0" lvl="0" indent="0" algn="ctr" defTabSz="889000" rtl="0" eaLnBrk="1" fontAlgn="base"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a:ln>
                <a:noFill/>
              </a:ln>
              <a:solidFill>
                <a:srgbClr val="000000"/>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C9ADAA01-6A7B-5856-9FC8-FB3D8BF2DCBC}"/>
              </a:ext>
            </a:extLst>
          </p:cNvPr>
          <p:cNvSpPr/>
          <p:nvPr/>
        </p:nvSpPr>
        <p:spPr>
          <a:xfrm>
            <a:off x="9097781" y="1970726"/>
            <a:ext cx="2630867" cy="339324"/>
          </a:xfrm>
          <a:prstGeom prst="rect">
            <a:avLst/>
          </a:prstGeom>
        </p:spPr>
        <p:txBody>
          <a:bodyPr wrap="square" lIns="91440" tIns="45720" rIns="91440" bIns="45720" anchor="t">
            <a:spAutoFit/>
          </a:bodyPr>
          <a:lstStyle/>
          <a:p>
            <a:pPr>
              <a:defRPr/>
            </a:pPr>
            <a:endParaRPr lang="en-GB" sz="1400" kern="0">
              <a:solidFill>
                <a:srgbClr val="000000"/>
              </a:solidFill>
              <a:cs typeface="Arial"/>
            </a:endParaRPr>
          </a:p>
        </p:txBody>
      </p:sp>
      <p:sp>
        <p:nvSpPr>
          <p:cNvPr id="69" name="TextBox 68">
            <a:extLst>
              <a:ext uri="{FF2B5EF4-FFF2-40B4-BE49-F238E27FC236}">
                <a16:creationId xmlns:a16="http://schemas.microsoft.com/office/drawing/2014/main" id="{7301FAE1-F068-FB3A-0BE4-9A76BCCF14E9}"/>
              </a:ext>
            </a:extLst>
          </p:cNvPr>
          <p:cNvSpPr txBox="1"/>
          <p:nvPr/>
        </p:nvSpPr>
        <p:spPr>
          <a:xfrm>
            <a:off x="2027852" y="2961025"/>
            <a:ext cx="3331840" cy="276999"/>
          </a:xfrm>
          <a:prstGeom prst="rect">
            <a:avLst/>
          </a:prstGeom>
          <a:noFill/>
        </p:spPr>
        <p:txBody>
          <a:bodyPr wrap="square" lIns="0" rIns="0" rtlCol="0" anchor="b">
            <a:spAutoFit/>
          </a:bodyPr>
          <a:lstStyle/>
          <a:p>
            <a:pPr algn="ctr"/>
            <a:r>
              <a:rPr lang="en-US" sz="1200" b="1" noProof="1">
                <a:solidFill>
                  <a:srgbClr val="393939"/>
                </a:solidFill>
                <a:latin typeface="Arial" panose="020B0604020202020204" pitchFamily="34" charset="0"/>
                <a:cs typeface="Arial" panose="020B0604020202020204" pitchFamily="34" charset="0"/>
              </a:rPr>
              <a:t>Pre-Rationalised</a:t>
            </a:r>
            <a:endParaRPr lang="en-US" sz="1200" noProof="1">
              <a:solidFill>
                <a:srgbClr val="393939"/>
              </a:solidFill>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2CFEFC12-957D-5BA0-D204-934A0E629B4D}"/>
              </a:ext>
            </a:extLst>
          </p:cNvPr>
          <p:cNvSpPr txBox="1"/>
          <p:nvPr/>
        </p:nvSpPr>
        <p:spPr>
          <a:xfrm>
            <a:off x="6329797" y="2961024"/>
            <a:ext cx="3331840" cy="276999"/>
          </a:xfrm>
          <a:prstGeom prst="rect">
            <a:avLst/>
          </a:prstGeom>
          <a:noFill/>
        </p:spPr>
        <p:txBody>
          <a:bodyPr wrap="square" lIns="0" rIns="0" rtlCol="0" anchor="b">
            <a:spAutoFit/>
          </a:bodyPr>
          <a:lstStyle/>
          <a:p>
            <a:pPr algn="ctr"/>
            <a:r>
              <a:rPr lang="en-US" sz="1200" b="1" noProof="1">
                <a:solidFill>
                  <a:srgbClr val="393939"/>
                </a:solidFill>
                <a:latin typeface="Arial" panose="020B0604020202020204" pitchFamily="34" charset="0"/>
                <a:cs typeface="Arial" panose="020B0604020202020204" pitchFamily="34" charset="0"/>
              </a:rPr>
              <a:t>Post-Rationalised</a:t>
            </a:r>
            <a:endParaRPr lang="en-US" sz="1200" noProof="1">
              <a:solidFill>
                <a:srgbClr val="393939"/>
              </a:solidFill>
              <a:latin typeface="Arial" panose="020B0604020202020204" pitchFamily="34" charset="0"/>
              <a:cs typeface="Arial" panose="020B0604020202020204" pitchFamily="34" charset="0"/>
            </a:endParaRPr>
          </a:p>
        </p:txBody>
      </p:sp>
      <p:sp>
        <p:nvSpPr>
          <p:cNvPr id="22" name="Cross 21">
            <a:extLst>
              <a:ext uri="{FF2B5EF4-FFF2-40B4-BE49-F238E27FC236}">
                <a16:creationId xmlns:a16="http://schemas.microsoft.com/office/drawing/2014/main" id="{2FC874D8-992E-27AC-F81C-B49FD45AFB43}"/>
              </a:ext>
            </a:extLst>
          </p:cNvPr>
          <p:cNvSpPr/>
          <p:nvPr/>
        </p:nvSpPr>
        <p:spPr bwMode="auto">
          <a:xfrm>
            <a:off x="8703214" y="4964665"/>
            <a:ext cx="364888" cy="369501"/>
          </a:xfrm>
          <a:prstGeom prst="plus">
            <a:avLst>
              <a:gd name="adj" fmla="val 37165"/>
            </a:avLst>
          </a:prstGeom>
          <a:solidFill>
            <a:srgbClr val="7A9EA3"/>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91440" tIns="91440" rIns="91440" bIns="91440" numCol="1" rtlCol="0" anchor="t" anchorCtr="0" compatLnSpc="1">
            <a:prstTxWarp prst="textNoShape">
              <a:avLst/>
            </a:prstTxWarp>
            <a:noAutofit/>
          </a:bodyPr>
          <a:lstStyle/>
          <a:p>
            <a:pPr marL="0" marR="0" indent="0" algn="ctr" defTabSz="889000" rtl="0" eaLnBrk="1" fontAlgn="base" latinLnBrk="0" hangingPunct="1"/>
            <a:endParaRPr kumimoji="0" lang="en-GB" sz="1400" b="0" i="0" u="none" strike="noStrike" cap="none" normalizeH="0" baseline="0" err="1">
              <a:solidFill>
                <a:schemeClr val="tx1"/>
              </a:solidFill>
              <a:effectLst/>
              <a:latin typeface="+mn-lt"/>
              <a:cs typeface="+mn-cs"/>
            </a:endParaRPr>
          </a:p>
        </p:txBody>
      </p:sp>
      <p:sp>
        <p:nvSpPr>
          <p:cNvPr id="24" name="TextBox 23">
            <a:extLst>
              <a:ext uri="{FF2B5EF4-FFF2-40B4-BE49-F238E27FC236}">
                <a16:creationId xmlns:a16="http://schemas.microsoft.com/office/drawing/2014/main" id="{543212AB-83FB-3F74-7249-BE2471AFDDB1}"/>
              </a:ext>
            </a:extLst>
          </p:cNvPr>
          <p:cNvSpPr txBox="1"/>
          <p:nvPr/>
        </p:nvSpPr>
        <p:spPr>
          <a:xfrm>
            <a:off x="3170831" y="6300999"/>
            <a:ext cx="8458454" cy="369332"/>
          </a:xfrm>
          <a:prstGeom prst="rect">
            <a:avLst/>
          </a:prstGeom>
          <a:solidFill>
            <a:srgbClr val="F0F4F4"/>
          </a:solidFill>
        </p:spPr>
        <p:txBody>
          <a:bodyPr wrap="square">
            <a:spAutoFit/>
          </a:bodyPr>
          <a:lstStyle/>
          <a:p>
            <a:pPr algn="ctr" defTabSz="889000" fontAlgn="base">
              <a:defRPr/>
            </a:pPr>
            <a:r>
              <a:rPr lang="en-GB" sz="1800" kern="0">
                <a:solidFill>
                  <a:srgbClr val="000000"/>
                </a:solidFill>
                <a:latin typeface="+mj-lt"/>
                <a:cs typeface="Arial"/>
                <a:sym typeface="Open Sans"/>
              </a:rPr>
              <a:t>Instruments should be reduced with the view of optimising </a:t>
            </a:r>
            <a:r>
              <a:rPr lang="en-GB" sz="1800" b="1" i="1" kern="0">
                <a:solidFill>
                  <a:srgbClr val="000000"/>
                </a:solidFill>
                <a:latin typeface="+mj-lt"/>
                <a:cs typeface="Arial"/>
                <a:sym typeface="Open Sans"/>
              </a:rPr>
              <a:t>procedures per cycle</a:t>
            </a:r>
            <a:endParaRPr lang="en-GB" sz="1800" b="1" kern="0">
              <a:solidFill>
                <a:srgbClr val="000000"/>
              </a:solidFill>
              <a:latin typeface="+mj-lt"/>
              <a:cs typeface="Arial"/>
              <a:sym typeface="Open Sans"/>
            </a:endParaRPr>
          </a:p>
        </p:txBody>
      </p:sp>
    </p:spTree>
    <p:extLst>
      <p:ext uri="{BB962C8B-B14F-4D97-AF65-F5344CB8AC3E}">
        <p14:creationId xmlns:p14="http://schemas.microsoft.com/office/powerpoint/2010/main" val="11412431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9A2EAC-9ED4-001E-A329-32E47CB97B58}"/>
              </a:ext>
            </a:extLst>
          </p:cNvPr>
          <p:cNvSpPr>
            <a:spLocks noGrp="1"/>
          </p:cNvSpPr>
          <p:nvPr>
            <p:ph type="title"/>
          </p:nvPr>
        </p:nvSpPr>
        <p:spPr>
          <a:xfrm>
            <a:off x="471341" y="358218"/>
            <a:ext cx="6985261" cy="6212264"/>
          </a:xfrm>
        </p:spPr>
        <p:txBody>
          <a:bodyPr>
            <a:normAutofit/>
          </a:bodyPr>
          <a:lstStyle/>
          <a:p>
            <a:pPr algn="l"/>
            <a:r>
              <a:rPr lang="en-GB" sz="2800">
                <a:solidFill>
                  <a:srgbClr val="FFFFFF"/>
                </a:solidFill>
                <a:latin typeface="MuseoSansRounded-900"/>
              </a:rPr>
              <a:t>Laura Boland. Head of Programmes, Health Innovation North West Coast </a:t>
            </a:r>
            <a:br>
              <a:rPr lang="en-GB" sz="2800">
                <a:solidFill>
                  <a:srgbClr val="FFFFFF"/>
                </a:solidFill>
                <a:latin typeface="MuseoSansRounded-900"/>
              </a:rPr>
            </a:br>
            <a:br>
              <a:rPr lang="en-GB" sz="2800">
                <a:solidFill>
                  <a:srgbClr val="FFFFFF"/>
                </a:solidFill>
                <a:latin typeface="MuseoSansRounded-900"/>
              </a:rPr>
            </a:br>
            <a:br>
              <a:rPr lang="en-GB" sz="2800">
                <a:solidFill>
                  <a:srgbClr val="FFFFFF"/>
                </a:solidFill>
                <a:latin typeface="MuseoSansRounded-900"/>
              </a:rPr>
            </a:br>
            <a:r>
              <a:rPr lang="en-GB" sz="2800">
                <a:solidFill>
                  <a:srgbClr val="FFFFFF"/>
                </a:solidFill>
                <a:latin typeface="MuseoSansRounded-900"/>
              </a:rPr>
              <a:t>S</a:t>
            </a:r>
            <a:r>
              <a:rPr lang="en-GB" sz="2800" b="0" i="0" u="none" strike="noStrike" baseline="0">
                <a:solidFill>
                  <a:srgbClr val="FFFFFF"/>
                </a:solidFill>
                <a:latin typeface="MuseoSansRounded-900"/>
              </a:rPr>
              <a:t>URGICAL INSTRUMENT</a:t>
            </a:r>
            <a:br>
              <a:rPr lang="en-GB" sz="2800" b="0" i="0" u="none" strike="noStrike" baseline="0">
                <a:solidFill>
                  <a:srgbClr val="FFFFFF"/>
                </a:solidFill>
                <a:latin typeface="MuseoSansRounded-900"/>
              </a:rPr>
            </a:br>
            <a:r>
              <a:rPr lang="en-GB" sz="2800" b="0" i="0" u="none" strike="noStrike" baseline="0">
                <a:solidFill>
                  <a:srgbClr val="FFFFFF"/>
                </a:solidFill>
                <a:latin typeface="MuseoSansRounded-900"/>
              </a:rPr>
              <a:t>SET RATIONALISATION:</a:t>
            </a:r>
            <a:br>
              <a:rPr lang="en-GB" sz="2800" b="0" i="0" u="none" strike="noStrike" baseline="0">
                <a:solidFill>
                  <a:srgbClr val="FFFFFF"/>
                </a:solidFill>
                <a:latin typeface="MuseoSansRounded-900"/>
              </a:rPr>
            </a:br>
            <a:r>
              <a:rPr lang="en-GB" sz="2800" b="0" i="0" u="none" strike="noStrike" baseline="0">
                <a:solidFill>
                  <a:srgbClr val="FFFFFF"/>
                </a:solidFill>
                <a:latin typeface="MuseoSansRounded-900"/>
              </a:rPr>
              <a:t>UNDERSTANDING THE BENEFITS</a:t>
            </a:r>
            <a:br>
              <a:rPr lang="en-GB" sz="2800" b="0" i="0" u="none" strike="noStrike" baseline="0">
                <a:solidFill>
                  <a:srgbClr val="FFFFFF"/>
                </a:solidFill>
                <a:latin typeface="MuseoSansRounded-900"/>
              </a:rPr>
            </a:br>
            <a:r>
              <a:rPr lang="en-GB" sz="2800" b="0" i="0" u="none" strike="noStrike" baseline="0">
                <a:solidFill>
                  <a:srgbClr val="FFFFFF"/>
                </a:solidFill>
                <a:latin typeface="MuseoSansRounded-900"/>
              </a:rPr>
              <a:t>AND REPLICATING THE PROCESS</a:t>
            </a: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br>
              <a:rPr lang="en-GB" sz="2400" b="0" i="0" u="none" strike="noStrike" baseline="0">
                <a:solidFill>
                  <a:srgbClr val="FFFFFF"/>
                </a:solidFill>
                <a:latin typeface="MuseoSansRounded-900"/>
              </a:rPr>
            </a:br>
            <a:r>
              <a:rPr lang="en-GB" sz="2400" b="0" i="0" u="none" strike="noStrike" baseline="0">
                <a:solidFill>
                  <a:srgbClr val="FFFFFF"/>
                </a:solidFill>
                <a:latin typeface="MuseoSansRounded-900"/>
              </a:rPr>
              <a:t>A H</a:t>
            </a:r>
            <a:r>
              <a:rPr lang="en-GB" sz="2400">
                <a:solidFill>
                  <a:srgbClr val="FFFFFF"/>
                </a:solidFill>
                <a:latin typeface="MuseoSansRounded-900"/>
              </a:rPr>
              <a:t>EALTH </a:t>
            </a:r>
            <a:r>
              <a:rPr lang="en-GB" sz="2400" b="0" i="0" u="none" strike="noStrike" baseline="0">
                <a:solidFill>
                  <a:srgbClr val="FFFFFF"/>
                </a:solidFill>
                <a:latin typeface="MuseoSansRounded-900"/>
              </a:rPr>
              <a:t>INNOVATION NWC (formally the INNOVATION AGENCY) REPORT </a:t>
            </a:r>
            <a:br>
              <a:rPr lang="en-GB" sz="2400" b="0" i="0" u="none" strike="noStrike" baseline="0">
                <a:solidFill>
                  <a:srgbClr val="FFFFFF"/>
                </a:solidFill>
                <a:latin typeface="MuseoSansRounded-900"/>
              </a:rPr>
            </a:br>
            <a:r>
              <a:rPr lang="en-GB" sz="2400" b="0" i="0" u="none" strike="noStrike" baseline="0">
                <a:solidFill>
                  <a:srgbClr val="FFFFFF"/>
                </a:solidFill>
                <a:latin typeface="MuseoSansRounded-900"/>
              </a:rPr>
              <a:t>FOR THE </a:t>
            </a:r>
            <a:r>
              <a:rPr lang="en-GB" sz="2400">
                <a:solidFill>
                  <a:srgbClr val="FFFFFF"/>
                </a:solidFill>
                <a:latin typeface="MuseoSansRounded-900"/>
              </a:rPr>
              <a:t>NHSE </a:t>
            </a:r>
            <a:r>
              <a:rPr lang="en-GB" sz="2400" b="0" i="0" u="none" strike="noStrike" baseline="0">
                <a:solidFill>
                  <a:srgbClr val="FFFFFF"/>
                </a:solidFill>
                <a:latin typeface="MuseoSansRounded-900"/>
              </a:rPr>
              <a:t>SUSTAINABLE PROCUREMENT TEAM </a:t>
            </a:r>
            <a:endParaRPr lang="en-GB" sz="2400"/>
          </a:p>
        </p:txBody>
      </p:sp>
    </p:spTree>
    <p:extLst>
      <p:ext uri="{BB962C8B-B14F-4D97-AF65-F5344CB8AC3E}">
        <p14:creationId xmlns:p14="http://schemas.microsoft.com/office/powerpoint/2010/main" val="241619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1_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NHS_England_Nov15">
  <a:themeElements>
    <a:clrScheme name="NHS England 2014 v2">
      <a:dk1>
        <a:srgbClr val="000000"/>
      </a:dk1>
      <a:lt1>
        <a:srgbClr val="FFFFFF"/>
      </a:lt1>
      <a:dk2>
        <a:srgbClr val="0072C6"/>
      </a:dk2>
      <a:lt2>
        <a:srgbClr val="808080"/>
      </a:lt2>
      <a:accent1>
        <a:srgbClr val="E2E2E2"/>
      </a:accent1>
      <a:accent2>
        <a:srgbClr val="C5DCDF"/>
      </a:accent2>
      <a:accent3>
        <a:srgbClr val="FFFFFF"/>
      </a:accent3>
      <a:accent4>
        <a:srgbClr val="0072C6"/>
      </a:accent4>
      <a:accent5>
        <a:srgbClr val="003893"/>
      </a:accent5>
      <a:accent6>
        <a:srgbClr val="B2C7CA"/>
      </a:accent6>
      <a:hlink>
        <a:srgbClr val="0072C6"/>
      </a:hlink>
      <a:folHlink>
        <a:srgbClr val="9CBDC8"/>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accent1"/>
          </a:solidFill>
          <a:prstDash val="solid"/>
          <a:round/>
          <a:headEnd type="none" w="med" len="med"/>
          <a:tailEnd type="none" w="med" len="med"/>
        </a:ln>
        <a:effectLst/>
      </a:spPr>
      <a:bodyPr vert="horz" wrap="square" lIns="91440" tIns="91440" rIns="91440" bIns="91440" numCol="1" rtlCol="0" anchor="t" anchorCtr="0" compatLnSpc="1">
        <a:prstTxWarp prst="textNoShape">
          <a:avLst/>
        </a:prstTxWarp>
        <a:noAutofit/>
      </a:bodyPr>
      <a:lstStyle>
        <a:defPPr marL="0" marR="0" indent="0" algn="ctr" defTabSz="889000" rtl="0" eaLnBrk="1" fontAlgn="base" latinLnBrk="0" hangingPunct="1">
          <a:defRPr kumimoji="0" sz="1400" b="0" i="0" u="none" strike="noStrike" cap="none" normalizeH="0" baseline="0" dirty="0" err="1" smtClean="0">
            <a:solidFill>
              <a:schemeClr val="tx1"/>
            </a:solidFill>
            <a:effectLst/>
            <a:latin typeface="+mn-lt"/>
            <a:cs typeface="+mn-cs"/>
          </a:defRPr>
        </a:defPPr>
      </a:lstStyle>
    </a:spDef>
    <a:lnDef>
      <a:spPr bwMode="auto">
        <a:noFill/>
        <a:ln w="9525" cap="flat" cmpd="sng" algn="ctr">
          <a:solidFill>
            <a:schemeClr val="tx1"/>
          </a:solidFill>
          <a:prstDash val="solid"/>
          <a:round/>
          <a:headEnd type="none" w="med" len="med"/>
          <a:tailEnd type="none" w="med" len="med"/>
        </a:ln>
        <a:effectLst/>
      </a:spPr>
      <a:bodyPr/>
      <a:lstStyle/>
    </a:lnDef>
    <a:txDef>
      <a:spPr>
        <a:noFill/>
      </a:spPr>
      <a:bodyPr wrap="square" rtlCol="0">
        <a:noAutofit/>
      </a:bodyPr>
      <a:lstStyle>
        <a:defPPr>
          <a:defRPr dirty="0" err="1" smtClean="0">
            <a:latin typeface="+mn-lt"/>
          </a:defRPr>
        </a:defPPr>
      </a:lstStyle>
    </a:txDef>
  </a:objectDefaults>
  <a:extraClrSchemeLst>
    <a:extraClrScheme>
      <a:clrScheme name="Letter Blank 1">
        <a:dk1>
          <a:srgbClr val="000000"/>
        </a:dk1>
        <a:lt1>
          <a:srgbClr val="FFFFFF"/>
        </a:lt1>
        <a:dk2>
          <a:srgbClr val="177B57"/>
        </a:dk2>
        <a:lt2>
          <a:srgbClr val="80808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2">
        <a:dk1>
          <a:srgbClr val="000000"/>
        </a:dk1>
        <a:lt1>
          <a:srgbClr val="FFFFFF"/>
        </a:lt1>
        <a:dk2>
          <a:srgbClr val="177B57"/>
        </a:dk2>
        <a:lt2>
          <a:srgbClr val="000000"/>
        </a:lt2>
        <a:accent1>
          <a:srgbClr val="E2E2E2"/>
        </a:accent1>
        <a:accent2>
          <a:srgbClr val="BCDEC2"/>
        </a:accent2>
        <a:accent3>
          <a:srgbClr val="FFFFFF"/>
        </a:accent3>
        <a:accent4>
          <a:srgbClr val="000000"/>
        </a:accent4>
        <a:accent5>
          <a:srgbClr val="EEEEEE"/>
        </a:accent5>
        <a:accent6>
          <a:srgbClr val="AAC9B0"/>
        </a:accent6>
        <a:hlink>
          <a:srgbClr val="5BAD82"/>
        </a:hlink>
        <a:folHlink>
          <a:srgbClr val="8EC6A1"/>
        </a:folHlink>
      </a:clrScheme>
      <a:clrMap bg1="lt1" tx1="dk1" bg2="lt2" tx2="dk2" accent1="accent1" accent2="accent2" accent3="accent3" accent4="accent4" accent5="accent5" accent6="accent6" hlink="hlink" folHlink="folHlink"/>
    </a:extraClrScheme>
    <a:extraClrScheme>
      <a:clrScheme name="Letter Blank 3">
        <a:dk1>
          <a:srgbClr val="000000"/>
        </a:dk1>
        <a:lt1>
          <a:srgbClr val="FFFFFF"/>
        </a:lt1>
        <a:dk2>
          <a:srgbClr val="345782"/>
        </a:dk2>
        <a:lt2>
          <a:srgbClr val="808080"/>
        </a:lt2>
        <a:accent1>
          <a:srgbClr val="E2E2E2"/>
        </a:accent1>
        <a:accent2>
          <a:srgbClr val="C5DCDF"/>
        </a:accent2>
        <a:accent3>
          <a:srgbClr val="FFFFFF"/>
        </a:accent3>
        <a:accent4>
          <a:srgbClr val="000000"/>
        </a:accent4>
        <a:accent5>
          <a:srgbClr val="EEEEEE"/>
        </a:accent5>
        <a:accent6>
          <a:srgbClr val="B2C7CA"/>
        </a:accent6>
        <a:hlink>
          <a:srgbClr val="5D8BA7"/>
        </a:hlink>
        <a:folHlink>
          <a:srgbClr val="9CBDC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lue">
  <a:themeElements>
    <a:clrScheme name="IA">
      <a:dk1>
        <a:srgbClr val="000000"/>
      </a:dk1>
      <a:lt1>
        <a:srgbClr val="FFFFFF"/>
      </a:lt1>
      <a:dk2>
        <a:srgbClr val="5B6670"/>
      </a:dk2>
      <a:lt2>
        <a:srgbClr val="CDE1E7"/>
      </a:lt2>
      <a:accent1>
        <a:srgbClr val="034A90"/>
      </a:accent1>
      <a:accent2>
        <a:srgbClr val="0972CE"/>
      </a:accent2>
      <a:accent3>
        <a:srgbClr val="00C5B4"/>
      </a:accent3>
      <a:accent4>
        <a:srgbClr val="00DE99"/>
      </a:accent4>
      <a:accent5>
        <a:srgbClr val="049CC1"/>
      </a:accent5>
      <a:accent6>
        <a:srgbClr val="51B3A3"/>
      </a:accent6>
      <a:hlink>
        <a:srgbClr val="034A90"/>
      </a:hlink>
      <a:folHlink>
        <a:srgbClr val="00C5B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7E5D017-1EAB-4C46-94E4-197DA63489FE}" vid="{52179E0F-F4F6-47B3-8FC4-E906ECDDD59A}"/>
    </a:ext>
  </a:extLst>
</a:theme>
</file>

<file path=ppt/theme/theme5.xml><?xml version="1.0" encoding="utf-8"?>
<a:theme xmlns:a="http://schemas.openxmlformats.org/drawingml/2006/main" name="White w logo colour">
  <a:themeElements>
    <a:clrScheme name="IA">
      <a:dk1>
        <a:srgbClr val="000000"/>
      </a:dk1>
      <a:lt1>
        <a:srgbClr val="FFFFFF"/>
      </a:lt1>
      <a:dk2>
        <a:srgbClr val="5B6670"/>
      </a:dk2>
      <a:lt2>
        <a:srgbClr val="CDE1E7"/>
      </a:lt2>
      <a:accent1>
        <a:srgbClr val="034A90"/>
      </a:accent1>
      <a:accent2>
        <a:srgbClr val="0972CE"/>
      </a:accent2>
      <a:accent3>
        <a:srgbClr val="00C5B4"/>
      </a:accent3>
      <a:accent4>
        <a:srgbClr val="00DE99"/>
      </a:accent4>
      <a:accent5>
        <a:srgbClr val="049CC1"/>
      </a:accent5>
      <a:accent6>
        <a:srgbClr val="51B3A3"/>
      </a:accent6>
      <a:hlink>
        <a:srgbClr val="034A90"/>
      </a:hlink>
      <a:folHlink>
        <a:srgbClr val="00C5B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7E5D017-1EAB-4C46-94E4-197DA63489FE}" vid="{2A4AB073-D95D-4BDE-98B9-A15E14E21979}"/>
    </a:ext>
  </a:extLst>
</a:theme>
</file>

<file path=ppt/theme/theme6.xml><?xml version="1.0" encoding="utf-8"?>
<a:theme xmlns:a="http://schemas.openxmlformats.org/drawingml/2006/main" name="Navy">
  <a:themeElements>
    <a:clrScheme name="IA">
      <a:dk1>
        <a:srgbClr val="000000"/>
      </a:dk1>
      <a:lt1>
        <a:srgbClr val="FFFFFF"/>
      </a:lt1>
      <a:dk2>
        <a:srgbClr val="5B6670"/>
      </a:dk2>
      <a:lt2>
        <a:srgbClr val="CDE1E7"/>
      </a:lt2>
      <a:accent1>
        <a:srgbClr val="034A90"/>
      </a:accent1>
      <a:accent2>
        <a:srgbClr val="0972CE"/>
      </a:accent2>
      <a:accent3>
        <a:srgbClr val="00C5B4"/>
      </a:accent3>
      <a:accent4>
        <a:srgbClr val="00DE99"/>
      </a:accent4>
      <a:accent5>
        <a:srgbClr val="049CC1"/>
      </a:accent5>
      <a:accent6>
        <a:srgbClr val="51B3A3"/>
      </a:accent6>
      <a:hlink>
        <a:srgbClr val="034A90"/>
      </a:hlink>
      <a:folHlink>
        <a:srgbClr val="00C5B4"/>
      </a:folHlink>
    </a:clrScheme>
    <a:fontScheme name="Ari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27E5D017-1EAB-4C46-94E4-197DA63489FE}" vid="{09795B06-D2D7-4A7C-B82C-49466DDA5DEC}"/>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ccaf3ac-2de9-44d4-aa31-54302fceb5f7" xsi:nil="true"/>
    <lcf76f155ced4ddcb4097134ff3c332f xmlns="818768df-6cbd-421d-9635-a30121871ac0">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07F5766E385D64AAD658B29EB0F1A25" ma:contentTypeVersion="19" ma:contentTypeDescription="Create a new document." ma:contentTypeScope="" ma:versionID="d01375c305311236b9e5343265f828e7">
  <xsd:schema xmlns:xsd="http://www.w3.org/2001/XMLSchema" xmlns:xs="http://www.w3.org/2001/XMLSchema" xmlns:p="http://schemas.microsoft.com/office/2006/metadata/properties" xmlns:ns1="http://schemas.microsoft.com/sharepoint/v3" xmlns:ns2="818768df-6cbd-421d-9635-a30121871ac0" xmlns:ns3="a48cb346-23ad-4ee7-bda5-36e105095bc3" xmlns:ns4="cccaf3ac-2de9-44d4-aa31-54302fceb5f7" targetNamespace="http://schemas.microsoft.com/office/2006/metadata/properties" ma:root="true" ma:fieldsID="9f97260a0c1a09e7e763edb123bf157d" ns1:_="" ns2:_="" ns3:_="" ns4:_="">
    <xsd:import namespace="http://schemas.microsoft.com/sharepoint/v3"/>
    <xsd:import namespace="818768df-6cbd-421d-9635-a30121871ac0"/>
    <xsd:import namespace="a48cb346-23ad-4ee7-bda5-36e105095bc3"/>
    <xsd:import namespace="cccaf3ac-2de9-44d4-aa31-54302fceb5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LengthInSeconds" minOccurs="0"/>
                <xsd:element ref="ns2:lcf76f155ced4ddcb4097134ff3c332f" minOccurs="0"/>
                <xsd:element ref="ns4:TaxCatchAll"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9" nillable="true" ma:displayName="Unified Compliance Policy Properties" ma:hidden="true" ma:internalName="_ip_UnifiedCompliancePolicyProperties">
      <xsd:simpleType>
        <xsd:restriction base="dms:Note"/>
      </xsd:simpleType>
    </xsd:element>
    <xsd:element name="_ip_UnifiedCompliancePolicyUIAction" ma:index="20"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8768df-6cbd-421d-9635-a30121871a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Location" ma:index="25" nillable="true" ma:displayName="Location" ma:indexed="true" ma:internalName="MediaServiceLocation" ma:readOnly="true">
      <xsd:simpleType>
        <xsd:restriction base="dms:Text"/>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48cb346-23ad-4ee7-bda5-36e105095bc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4" nillable="true" ma:displayName="Taxonomy Catch All Column" ma:hidden="true" ma:list="{c211c632-3fa2-41eb-a18e-ab34c81d6c83}" ma:internalName="TaxCatchAll" ma:showField="CatchAllData" ma:web="a48cb346-23ad-4ee7-bda5-36e105095bc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http://schemas.microsoft.com/office/infopath/2007/PartnerControls"/>
    <ds:schemaRef ds:uri="http://purl.org/dc/dcmitype/"/>
    <ds:schemaRef ds:uri="http://schemas.microsoft.com/sharepoint/v3"/>
    <ds:schemaRef ds:uri="http://schemas.microsoft.com/office/2006/documentManagement/types"/>
    <ds:schemaRef ds:uri="a48cb346-23ad-4ee7-bda5-36e105095bc3"/>
    <ds:schemaRef ds:uri="http://purl.org/dc/terms/"/>
    <ds:schemaRef ds:uri="http://purl.org/dc/elements/1.1/"/>
    <ds:schemaRef ds:uri="http://schemas.openxmlformats.org/package/2006/metadata/core-properties"/>
    <ds:schemaRef ds:uri="http://www.w3.org/XML/1998/namespace"/>
    <ds:schemaRef ds:uri="cccaf3ac-2de9-44d4-aa31-54302fceb5f7"/>
    <ds:schemaRef ds:uri="818768df-6cbd-421d-9635-a30121871ac0"/>
    <ds:schemaRef ds:uri="http://schemas.microsoft.com/office/2006/metadata/properties"/>
  </ds:schemaRefs>
</ds:datastoreItem>
</file>

<file path=customXml/itemProps3.xml><?xml version="1.0" encoding="utf-8"?>
<ds:datastoreItem xmlns:ds="http://schemas.openxmlformats.org/officeDocument/2006/customXml" ds:itemID="{9C6F2BCA-7452-4A49-8BA6-5D33A3E6C5C8}">
  <ds:schemaRefs>
    <ds:schemaRef ds:uri="818768df-6cbd-421d-9635-a30121871ac0"/>
    <ds:schemaRef ds:uri="a48cb346-23ad-4ee7-bda5-36e105095bc3"/>
    <ds:schemaRef ds:uri="cccaf3ac-2de9-44d4-aa31-54302fceb5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1</TotalTime>
  <Words>2385</Words>
  <Application>Microsoft Office PowerPoint</Application>
  <PresentationFormat>Widescreen</PresentationFormat>
  <Paragraphs>325</Paragraphs>
  <Slides>32</Slides>
  <Notes>19</Notes>
  <HiddenSlides>1</HiddenSlides>
  <MMClips>0</MMClips>
  <ScaleCrop>false</ScaleCrop>
  <HeadingPairs>
    <vt:vector size="8" baseType="variant">
      <vt:variant>
        <vt:lpstr>Fonts Used</vt:lpstr>
      </vt:variant>
      <vt:variant>
        <vt:i4>11</vt:i4>
      </vt:variant>
      <vt:variant>
        <vt:lpstr>Theme</vt:lpstr>
      </vt:variant>
      <vt:variant>
        <vt:i4>6</vt:i4>
      </vt:variant>
      <vt:variant>
        <vt:lpstr>Embedded OLE Servers</vt:lpstr>
      </vt:variant>
      <vt:variant>
        <vt:i4>1</vt:i4>
      </vt:variant>
      <vt:variant>
        <vt:lpstr>Slide Titles</vt:lpstr>
      </vt:variant>
      <vt:variant>
        <vt:i4>32</vt:i4>
      </vt:variant>
    </vt:vector>
  </HeadingPairs>
  <TitlesOfParts>
    <vt:vector size="50" baseType="lpstr">
      <vt:lpstr>Arial</vt:lpstr>
      <vt:lpstr>Arial,Sans-Serif</vt:lpstr>
      <vt:lpstr>Calibri</vt:lpstr>
      <vt:lpstr>Courier New</vt:lpstr>
      <vt:lpstr>Helvetica Neue Medium</vt:lpstr>
      <vt:lpstr>MuseoSans-300</vt:lpstr>
      <vt:lpstr>MuseoSans-700</vt:lpstr>
      <vt:lpstr>MuseoSans-700Italic</vt:lpstr>
      <vt:lpstr>MuseoSansRounded-700</vt:lpstr>
      <vt:lpstr>MuseoSansRounded-900</vt:lpstr>
      <vt:lpstr>Trebuchet MS</vt:lpstr>
      <vt:lpstr>NHSD-Refresh-Theme-NOV1120B</vt:lpstr>
      <vt:lpstr>1_NHS_England_Nov15</vt:lpstr>
      <vt:lpstr>NHS_England_Nov15</vt:lpstr>
      <vt:lpstr>Blue</vt:lpstr>
      <vt:lpstr>White w logo colour</vt:lpstr>
      <vt:lpstr>Navy</vt:lpstr>
      <vt:lpstr>think-cell Slide</vt:lpstr>
      <vt:lpstr>Tray Rationalisation</vt:lpstr>
      <vt:lpstr>Agenda</vt:lpstr>
      <vt:lpstr>NHS Overview &amp;  How To Guide</vt:lpstr>
      <vt:lpstr>The challenge &amp; the opportunity</vt:lpstr>
      <vt:lpstr> HOW-TO GUIDE  SURGICAL INSTRUMENT SET RATIONALISATION</vt:lpstr>
      <vt:lpstr>The business case</vt:lpstr>
      <vt:lpstr>Decontamination life cycle - saving opportunities</vt:lpstr>
      <vt:lpstr>Saving carbon in decontamination</vt:lpstr>
      <vt:lpstr>Laura Boland. Head of Programmes, Health Innovation North West Coast    SURGICAL INSTRUMENT SET RATIONALISATION: UNDERSTANDING THE BENEFITS AND REPLICATING THE PROCESS       A HEALTH INNOVATION NWC (formally the INNOVATION AGENCY) REPORT  FOR THE NHSE SUSTAINABLE PROCUREMENT TEAM </vt:lpstr>
      <vt:lpstr>Health Innovation North West Coast  (formally the Innovation Agency) </vt:lpstr>
      <vt:lpstr>The Methodology </vt:lpstr>
      <vt:lpstr>The Methodology </vt:lpstr>
      <vt:lpstr>PowerPoint Presentation</vt:lpstr>
      <vt:lpstr>Trust Case Study - Leeds</vt:lpstr>
      <vt:lpstr>PowerPoint Presentation</vt:lpstr>
      <vt:lpstr>PowerPoint Presentation</vt:lpstr>
      <vt:lpstr>PowerPoint Presentation</vt:lpstr>
      <vt:lpstr>PowerPoint Presentation</vt:lpstr>
      <vt:lpstr>Trust case study: Leeds Teaching Hospitals (LTH)</vt:lpstr>
      <vt:lpstr>Trust case study: Leeds Teaching Hospitals (LTH)</vt:lpstr>
      <vt:lpstr>Engagement Approach </vt:lpstr>
      <vt:lpstr>Example ‘Hackathon’ process flow</vt:lpstr>
      <vt:lpstr>Laura Boland. Head of Programmes, Health Innovation North West Coast    SURGICAL INSTRUMENT SET RATIONALISATION: UNDERSTANDING THE BENEFITS AND REPLICATING THE PROCESS       A HEALTH INNOVATION NWC (formally the INNOVATION AGENCY) REPORT  FOR THE NHSE SUSTAINABLE PROCUREMENT TEAM </vt:lpstr>
      <vt:lpstr>The Findings </vt:lpstr>
      <vt:lpstr>Feedback   </vt:lpstr>
      <vt:lpstr>Recommendations  </vt:lpstr>
      <vt:lpstr>Q&amp;A</vt:lpstr>
      <vt:lpstr>Supporting resource: Rationalisation audit tool (alpha)</vt:lpstr>
      <vt:lpstr>PowerPoint Presentation</vt:lpstr>
      <vt:lpstr>PowerPoint Presentation</vt:lpstr>
      <vt:lpstr>PowerPoint Presentation</vt:lpstr>
      <vt:lpstr>Container Considerations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Rachael Ward</cp:lastModifiedBy>
  <cp:revision>2</cp:revision>
  <dcterms:created xsi:type="dcterms:W3CDTF">2020-11-30T10:49:03Z</dcterms:created>
  <dcterms:modified xsi:type="dcterms:W3CDTF">2023-10-12T12:07:44Z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0x010100507F5766E385D64AAD658B29EB0F1A25</vt:lpwstr>
  </property>
  <property fmtid="{D5CDD505-2E9C-101B-9397-08002B2CF9AE}" pid="3" name="_dlc_DocIdItemGuid">
    <vt:lpwstr>56579ddb-1cdf-4035-9a3d-2da04fab6c26</vt:lpwstr>
  </property>
  <property fmtid="{D5CDD505-2E9C-101B-9397-08002B2CF9AE}" pid="4" name="MediaServiceImageTags">
    <vt:lpwstr/>
  </property>
</Properties>
</file>