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84" r:id="rId2"/>
  </p:sldMasterIdLst>
  <p:sldIdLst>
    <p:sldId id="256" r:id="rId3"/>
    <p:sldId id="257" r:id="rId4"/>
    <p:sldId id="258" r:id="rId5"/>
    <p:sldId id="259" r:id="rId6"/>
    <p:sldId id="260" r:id="rId7"/>
    <p:sldId id="261" r:id="rId8"/>
    <p:sldId id="262" r:id="rId9"/>
    <p:sldId id="263"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C266B-F6B8-491A-8D98-605BFB03ACFB}" v="1098" dt="2023-07-11T13:43:11.139"/>
    <p1510:client id="{FFE1F8AC-9D9B-783A-8DB5-D72782F8D6F1}" v="81" dt="2023-07-17T16:00:50.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0"/>
  </p:normalViewPr>
  <p:slideViewPr>
    <p:cSldViewPr snapToGrid="0">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6E7F-6DA2-4D53-8F8C-64BE3EDE4B9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9F4D05-21FD-45A3-8B45-F4CA98F09096}">
      <dgm:prSet/>
      <dgm:spPr/>
      <dgm:t>
        <a:bodyPr/>
        <a:lstStyle/>
        <a:p>
          <a:r>
            <a:rPr lang="en-US"/>
            <a:t>The role entails a registered nurse working clinically for 80% of the time and having 20% protected time to work on sustainable quality improvement projects </a:t>
          </a:r>
          <a:r>
            <a:rPr lang="en-US">
              <a:latin typeface="Trebuchet MS" panose="020B0603020202020204"/>
            </a:rPr>
            <a:t>.</a:t>
          </a:r>
          <a:endParaRPr lang="en-US"/>
        </a:p>
      </dgm:t>
    </dgm:pt>
    <dgm:pt modelId="{F64A8835-5063-47B2-8C4D-C618D9BB457A}" type="parTrans" cxnId="{2E878C4B-9042-4C2C-AD14-0619E5DFD75D}">
      <dgm:prSet/>
      <dgm:spPr/>
      <dgm:t>
        <a:bodyPr/>
        <a:lstStyle/>
        <a:p>
          <a:endParaRPr lang="en-US"/>
        </a:p>
      </dgm:t>
    </dgm:pt>
    <dgm:pt modelId="{1E242823-5647-4A96-9180-17B231F7F467}" type="sibTrans" cxnId="{2E878C4B-9042-4C2C-AD14-0619E5DFD75D}">
      <dgm:prSet/>
      <dgm:spPr/>
      <dgm:t>
        <a:bodyPr/>
        <a:lstStyle/>
        <a:p>
          <a:endParaRPr lang="en-US"/>
        </a:p>
      </dgm:t>
    </dgm:pt>
    <dgm:pt modelId="{5A6D5E55-FE90-4F87-9CCB-00D9076F4E2A}">
      <dgm:prSet/>
      <dgm:spPr/>
      <dgm:t>
        <a:bodyPr/>
        <a:lstStyle/>
        <a:p>
          <a:pPr rtl="0"/>
          <a:r>
            <a:rPr lang="en-US"/>
            <a:t>Financial cost is around £8500 for a band 7 nurse working 7.5 hours per week</a:t>
          </a:r>
          <a:r>
            <a:rPr lang="en-US">
              <a:latin typeface="Trebuchet MS" panose="020B0603020202020204"/>
            </a:rPr>
            <a:t> for one year</a:t>
          </a:r>
          <a:endParaRPr lang="en-US"/>
        </a:p>
      </dgm:t>
    </dgm:pt>
    <dgm:pt modelId="{5C6110CB-4CD1-4E9B-A684-5F845D6F8037}" type="parTrans" cxnId="{91F32CE5-9066-48EC-8E27-F4228C82C00A}">
      <dgm:prSet/>
      <dgm:spPr/>
      <dgm:t>
        <a:bodyPr/>
        <a:lstStyle/>
        <a:p>
          <a:endParaRPr lang="en-US"/>
        </a:p>
      </dgm:t>
    </dgm:pt>
    <dgm:pt modelId="{4CEEE1E0-5582-4E15-BB16-E1D976B4515E}" type="sibTrans" cxnId="{91F32CE5-9066-48EC-8E27-F4228C82C00A}">
      <dgm:prSet/>
      <dgm:spPr/>
      <dgm:t>
        <a:bodyPr/>
        <a:lstStyle/>
        <a:p>
          <a:endParaRPr lang="en-US"/>
        </a:p>
      </dgm:t>
    </dgm:pt>
    <dgm:pt modelId="{6FBA7BA1-8AAF-4AC5-9CF5-75FEBDA8EC7A}" type="pres">
      <dgm:prSet presAssocID="{4A9A6E7F-6DA2-4D53-8F8C-64BE3EDE4B99}" presName="root" presStyleCnt="0">
        <dgm:presLayoutVars>
          <dgm:dir/>
          <dgm:resizeHandles val="exact"/>
        </dgm:presLayoutVars>
      </dgm:prSet>
      <dgm:spPr/>
    </dgm:pt>
    <dgm:pt modelId="{B352799A-BE3A-4CBF-A5BF-217EB29E0ED0}" type="pres">
      <dgm:prSet presAssocID="{C59F4D05-21FD-45A3-8B45-F4CA98F09096}" presName="compNode" presStyleCnt="0"/>
      <dgm:spPr/>
    </dgm:pt>
    <dgm:pt modelId="{C3F7803E-FFB5-4FF6-8A6E-B58A803F2360}" type="pres">
      <dgm:prSet presAssocID="{C59F4D05-21FD-45A3-8B45-F4CA98F090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4BF8A35-A4DD-45F1-AB01-D7D9DDB36A06}" type="pres">
      <dgm:prSet presAssocID="{C59F4D05-21FD-45A3-8B45-F4CA98F09096}" presName="spaceRect" presStyleCnt="0"/>
      <dgm:spPr/>
    </dgm:pt>
    <dgm:pt modelId="{F676AC25-5688-46C2-BB97-C68FBAC04505}" type="pres">
      <dgm:prSet presAssocID="{C59F4D05-21FD-45A3-8B45-F4CA98F09096}" presName="textRect" presStyleLbl="revTx" presStyleIdx="0" presStyleCnt="2">
        <dgm:presLayoutVars>
          <dgm:chMax val="1"/>
          <dgm:chPref val="1"/>
        </dgm:presLayoutVars>
      </dgm:prSet>
      <dgm:spPr/>
    </dgm:pt>
    <dgm:pt modelId="{8E83F358-B54A-4F93-9BC8-83F8FF56BDEC}" type="pres">
      <dgm:prSet presAssocID="{1E242823-5647-4A96-9180-17B231F7F467}" presName="sibTrans" presStyleCnt="0"/>
      <dgm:spPr/>
    </dgm:pt>
    <dgm:pt modelId="{EE01D66B-22C4-4B35-99C9-7D5CEC98CB28}" type="pres">
      <dgm:prSet presAssocID="{5A6D5E55-FE90-4F87-9CCB-00D9076F4E2A}" presName="compNode" presStyleCnt="0"/>
      <dgm:spPr/>
    </dgm:pt>
    <dgm:pt modelId="{89F8AA64-B0FA-4B72-A2C3-7E281138AFBC}" type="pres">
      <dgm:prSet presAssocID="{5A6D5E55-FE90-4F87-9CCB-00D9076F4E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547F042-3343-4710-9F7A-4DE534A07510}" type="pres">
      <dgm:prSet presAssocID="{5A6D5E55-FE90-4F87-9CCB-00D9076F4E2A}" presName="spaceRect" presStyleCnt="0"/>
      <dgm:spPr/>
    </dgm:pt>
    <dgm:pt modelId="{CE2EEE0D-AC18-4F90-A192-36427FA54C07}" type="pres">
      <dgm:prSet presAssocID="{5A6D5E55-FE90-4F87-9CCB-00D9076F4E2A}" presName="textRect" presStyleLbl="revTx" presStyleIdx="1" presStyleCnt="2">
        <dgm:presLayoutVars>
          <dgm:chMax val="1"/>
          <dgm:chPref val="1"/>
        </dgm:presLayoutVars>
      </dgm:prSet>
      <dgm:spPr/>
    </dgm:pt>
  </dgm:ptLst>
  <dgm:cxnLst>
    <dgm:cxn modelId="{2E878C4B-9042-4C2C-AD14-0619E5DFD75D}" srcId="{4A9A6E7F-6DA2-4D53-8F8C-64BE3EDE4B99}" destId="{C59F4D05-21FD-45A3-8B45-F4CA98F09096}" srcOrd="0" destOrd="0" parTransId="{F64A8835-5063-47B2-8C4D-C618D9BB457A}" sibTransId="{1E242823-5647-4A96-9180-17B231F7F467}"/>
    <dgm:cxn modelId="{9A8A10D8-B78A-459B-AB16-7977C163F485}" type="presOf" srcId="{4A9A6E7F-6DA2-4D53-8F8C-64BE3EDE4B99}" destId="{6FBA7BA1-8AAF-4AC5-9CF5-75FEBDA8EC7A}" srcOrd="0" destOrd="0" presId="urn:microsoft.com/office/officeart/2018/2/layout/IconLabelList"/>
    <dgm:cxn modelId="{91F32CE5-9066-48EC-8E27-F4228C82C00A}" srcId="{4A9A6E7F-6DA2-4D53-8F8C-64BE3EDE4B99}" destId="{5A6D5E55-FE90-4F87-9CCB-00D9076F4E2A}" srcOrd="1" destOrd="0" parTransId="{5C6110CB-4CD1-4E9B-A684-5F845D6F8037}" sibTransId="{4CEEE1E0-5582-4E15-BB16-E1D976B4515E}"/>
    <dgm:cxn modelId="{D85490F3-5BAC-436E-825B-9BB034A8BDB8}" type="presOf" srcId="{5A6D5E55-FE90-4F87-9CCB-00D9076F4E2A}" destId="{CE2EEE0D-AC18-4F90-A192-36427FA54C07}" srcOrd="0" destOrd="0" presId="urn:microsoft.com/office/officeart/2018/2/layout/IconLabelList"/>
    <dgm:cxn modelId="{460391FF-1BAD-4A93-AF79-033E7F3A013E}" type="presOf" srcId="{C59F4D05-21FD-45A3-8B45-F4CA98F09096}" destId="{F676AC25-5688-46C2-BB97-C68FBAC04505}" srcOrd="0" destOrd="0" presId="urn:microsoft.com/office/officeart/2018/2/layout/IconLabelList"/>
    <dgm:cxn modelId="{7081FDA3-C562-419D-8144-F7EA6BBDFDDA}" type="presParOf" srcId="{6FBA7BA1-8AAF-4AC5-9CF5-75FEBDA8EC7A}" destId="{B352799A-BE3A-4CBF-A5BF-217EB29E0ED0}" srcOrd="0" destOrd="0" presId="urn:microsoft.com/office/officeart/2018/2/layout/IconLabelList"/>
    <dgm:cxn modelId="{DC250601-9E21-450A-A325-E3B28B7A066D}" type="presParOf" srcId="{B352799A-BE3A-4CBF-A5BF-217EB29E0ED0}" destId="{C3F7803E-FFB5-4FF6-8A6E-B58A803F2360}" srcOrd="0" destOrd="0" presId="urn:microsoft.com/office/officeart/2018/2/layout/IconLabelList"/>
    <dgm:cxn modelId="{2D91D82C-CBDF-4F19-BD26-25D9EAC8DEA9}" type="presParOf" srcId="{B352799A-BE3A-4CBF-A5BF-217EB29E0ED0}" destId="{24BF8A35-A4DD-45F1-AB01-D7D9DDB36A06}" srcOrd="1" destOrd="0" presId="urn:microsoft.com/office/officeart/2018/2/layout/IconLabelList"/>
    <dgm:cxn modelId="{9097AECA-25FB-4FFC-A87B-FBCA80EAF8A0}" type="presParOf" srcId="{B352799A-BE3A-4CBF-A5BF-217EB29E0ED0}" destId="{F676AC25-5688-46C2-BB97-C68FBAC04505}" srcOrd="2" destOrd="0" presId="urn:microsoft.com/office/officeart/2018/2/layout/IconLabelList"/>
    <dgm:cxn modelId="{F604165E-67CA-4E25-85B3-F626CD694B10}" type="presParOf" srcId="{6FBA7BA1-8AAF-4AC5-9CF5-75FEBDA8EC7A}" destId="{8E83F358-B54A-4F93-9BC8-83F8FF56BDEC}" srcOrd="1" destOrd="0" presId="urn:microsoft.com/office/officeart/2018/2/layout/IconLabelList"/>
    <dgm:cxn modelId="{E62942C6-B75E-46C0-85B6-F702FD05CB44}" type="presParOf" srcId="{6FBA7BA1-8AAF-4AC5-9CF5-75FEBDA8EC7A}" destId="{EE01D66B-22C4-4B35-99C9-7D5CEC98CB28}" srcOrd="2" destOrd="0" presId="urn:microsoft.com/office/officeart/2018/2/layout/IconLabelList"/>
    <dgm:cxn modelId="{7FA06BB2-4BA9-4909-A175-E3DB2511DAF4}" type="presParOf" srcId="{EE01D66B-22C4-4B35-99C9-7D5CEC98CB28}" destId="{89F8AA64-B0FA-4B72-A2C3-7E281138AFBC}" srcOrd="0" destOrd="0" presId="urn:microsoft.com/office/officeart/2018/2/layout/IconLabelList"/>
    <dgm:cxn modelId="{7CEBDCEF-9687-408E-8D9E-4E84A08E4801}" type="presParOf" srcId="{EE01D66B-22C4-4B35-99C9-7D5CEC98CB28}" destId="{5547F042-3343-4710-9F7A-4DE534A07510}" srcOrd="1" destOrd="0" presId="urn:microsoft.com/office/officeart/2018/2/layout/IconLabelList"/>
    <dgm:cxn modelId="{7A2978AC-74F0-44FD-84FC-74D13BB54DE0}" type="presParOf" srcId="{EE01D66B-22C4-4B35-99C9-7D5CEC98CB28}" destId="{CE2EEE0D-AC18-4F90-A192-36427FA54C0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30C58-32B7-411E-AC7B-46D2413B3E4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A07B99-8C8F-48A4-AB5D-BDE5812B10F7}">
      <dgm:prSet/>
      <dgm:spPr/>
      <dgm:t>
        <a:bodyPr/>
        <a:lstStyle/>
        <a:p>
          <a:pPr rtl="0"/>
          <a:r>
            <a:rPr lang="en-US"/>
            <a:t>Project management – teaching from </a:t>
          </a:r>
          <a:r>
            <a:rPr lang="en-US">
              <a:latin typeface="Trebuchet MS" panose="020B0603020202020204"/>
            </a:rPr>
            <a:t>leads in the trust</a:t>
          </a:r>
          <a:endParaRPr lang="en-US"/>
        </a:p>
      </dgm:t>
    </dgm:pt>
    <dgm:pt modelId="{26E2C94F-4ED1-4087-92E5-C6D46611943C}" type="parTrans" cxnId="{3A23F351-C887-41F8-A71F-C0893672CFAF}">
      <dgm:prSet/>
      <dgm:spPr/>
      <dgm:t>
        <a:bodyPr/>
        <a:lstStyle/>
        <a:p>
          <a:endParaRPr lang="en-US"/>
        </a:p>
      </dgm:t>
    </dgm:pt>
    <dgm:pt modelId="{E98304C4-298F-476D-81C4-30281CCFD021}" type="sibTrans" cxnId="{3A23F351-C887-41F8-A71F-C0893672CFAF}">
      <dgm:prSet/>
      <dgm:spPr/>
      <dgm:t>
        <a:bodyPr/>
        <a:lstStyle/>
        <a:p>
          <a:endParaRPr lang="en-US"/>
        </a:p>
      </dgm:t>
    </dgm:pt>
    <dgm:pt modelId="{62FC3BEA-6E11-48ED-A076-EFA6877A9FA6}">
      <dgm:prSet/>
      <dgm:spPr/>
      <dgm:t>
        <a:bodyPr/>
        <a:lstStyle/>
        <a:p>
          <a:r>
            <a:rPr lang="en-US"/>
            <a:t>Audit design and submission with support from clinical effectiveness team</a:t>
          </a:r>
        </a:p>
      </dgm:t>
    </dgm:pt>
    <dgm:pt modelId="{3F043CB3-3F02-4F15-B218-C652F8716260}" type="parTrans" cxnId="{AA68D6D3-EBE1-4D3A-AA48-B1FE7D1B1E04}">
      <dgm:prSet/>
      <dgm:spPr/>
      <dgm:t>
        <a:bodyPr/>
        <a:lstStyle/>
        <a:p>
          <a:endParaRPr lang="en-US"/>
        </a:p>
      </dgm:t>
    </dgm:pt>
    <dgm:pt modelId="{50AEA69F-84BC-45E6-AA4F-2EF301E7A36E}" type="sibTrans" cxnId="{AA68D6D3-EBE1-4D3A-AA48-B1FE7D1B1E04}">
      <dgm:prSet/>
      <dgm:spPr/>
      <dgm:t>
        <a:bodyPr/>
        <a:lstStyle/>
        <a:p>
          <a:endParaRPr lang="en-US"/>
        </a:p>
      </dgm:t>
    </dgm:pt>
    <dgm:pt modelId="{73121AB3-4B13-4909-B14C-DC59D07FACFB}">
      <dgm:prSet/>
      <dgm:spPr/>
      <dgm:t>
        <a:bodyPr/>
        <a:lstStyle/>
        <a:p>
          <a:r>
            <a:rPr lang="en-US"/>
            <a:t>20 credits at level 7 from RCN leading sustainability in health and social care course</a:t>
          </a:r>
        </a:p>
      </dgm:t>
    </dgm:pt>
    <dgm:pt modelId="{C4282338-775C-43F9-B181-B87449B6E0DF}" type="parTrans" cxnId="{F4C9956A-C00B-4FC9-B8FF-B1F84A697339}">
      <dgm:prSet/>
      <dgm:spPr/>
      <dgm:t>
        <a:bodyPr/>
        <a:lstStyle/>
        <a:p>
          <a:endParaRPr lang="en-US"/>
        </a:p>
      </dgm:t>
    </dgm:pt>
    <dgm:pt modelId="{5318296D-2DE0-4293-9560-AEF2D6A12151}" type="sibTrans" cxnId="{F4C9956A-C00B-4FC9-B8FF-B1F84A697339}">
      <dgm:prSet/>
      <dgm:spPr/>
      <dgm:t>
        <a:bodyPr/>
        <a:lstStyle/>
        <a:p>
          <a:endParaRPr lang="en-US"/>
        </a:p>
      </dgm:t>
    </dgm:pt>
    <dgm:pt modelId="{1C8FBD41-A3A9-4A93-A7E6-A040343EE511}">
      <dgm:prSet/>
      <dgm:spPr/>
      <dgm:t>
        <a:bodyPr/>
        <a:lstStyle/>
        <a:p>
          <a:r>
            <a:rPr lang="en-US"/>
            <a:t>Coaching from clinical fellows in chief nursing office at NHS England</a:t>
          </a:r>
        </a:p>
      </dgm:t>
    </dgm:pt>
    <dgm:pt modelId="{14FFCBA6-9C60-4A19-B684-5ECEE24085BE}" type="parTrans" cxnId="{C17BD7F7-DB86-4A3E-AC74-C9C79E09F979}">
      <dgm:prSet/>
      <dgm:spPr/>
      <dgm:t>
        <a:bodyPr/>
        <a:lstStyle/>
        <a:p>
          <a:endParaRPr lang="en-US"/>
        </a:p>
      </dgm:t>
    </dgm:pt>
    <dgm:pt modelId="{E49AA97F-9F73-472E-B8BC-3BE90A1126FB}" type="sibTrans" cxnId="{C17BD7F7-DB86-4A3E-AC74-C9C79E09F979}">
      <dgm:prSet/>
      <dgm:spPr/>
      <dgm:t>
        <a:bodyPr/>
        <a:lstStyle/>
        <a:p>
          <a:endParaRPr lang="en-US"/>
        </a:p>
      </dgm:t>
    </dgm:pt>
    <dgm:pt modelId="{028B61DD-A6AC-4986-8FFB-9FE1DA1062BA}">
      <dgm:prSet/>
      <dgm:spPr/>
      <dgm:t>
        <a:bodyPr/>
        <a:lstStyle/>
        <a:p>
          <a:r>
            <a:rPr lang="en-US" err="1"/>
            <a:t>Opportunites</a:t>
          </a:r>
          <a:r>
            <a:rPr lang="en-US"/>
            <a:t> to shadow other teams such as procurement and sustainability lead</a:t>
          </a:r>
        </a:p>
      </dgm:t>
    </dgm:pt>
    <dgm:pt modelId="{7C96EE7C-7628-4D26-BE34-99891628E22D}" type="parTrans" cxnId="{EED1D524-E99D-4304-ABDD-5B3EFF8ED23F}">
      <dgm:prSet/>
      <dgm:spPr/>
      <dgm:t>
        <a:bodyPr/>
        <a:lstStyle/>
        <a:p>
          <a:endParaRPr lang="en-US"/>
        </a:p>
      </dgm:t>
    </dgm:pt>
    <dgm:pt modelId="{BDC081D0-CA7C-42F4-BA5E-DFEA04B337F4}" type="sibTrans" cxnId="{EED1D524-E99D-4304-ABDD-5B3EFF8ED23F}">
      <dgm:prSet/>
      <dgm:spPr/>
      <dgm:t>
        <a:bodyPr/>
        <a:lstStyle/>
        <a:p>
          <a:endParaRPr lang="en-US"/>
        </a:p>
      </dgm:t>
    </dgm:pt>
    <dgm:pt modelId="{5083026A-C135-4898-B822-C5EECD29EA38}" type="pres">
      <dgm:prSet presAssocID="{09330C58-32B7-411E-AC7B-46D2413B3E40}" presName="root" presStyleCnt="0">
        <dgm:presLayoutVars>
          <dgm:dir/>
          <dgm:resizeHandles val="exact"/>
        </dgm:presLayoutVars>
      </dgm:prSet>
      <dgm:spPr/>
    </dgm:pt>
    <dgm:pt modelId="{6EB817F4-B925-4A29-A680-4E35C4338BD4}" type="pres">
      <dgm:prSet presAssocID="{0AA07B99-8C8F-48A4-AB5D-BDE5812B10F7}" presName="compNode" presStyleCnt="0"/>
      <dgm:spPr/>
    </dgm:pt>
    <dgm:pt modelId="{34AA75EF-48B9-4819-BE0E-D4A44BB62271}" type="pres">
      <dgm:prSet presAssocID="{0AA07B99-8C8F-48A4-AB5D-BDE5812B10F7}" presName="bgRect" presStyleLbl="bgShp" presStyleIdx="0" presStyleCnt="5"/>
      <dgm:spPr/>
    </dgm:pt>
    <dgm:pt modelId="{773BA2B6-D2C2-49A6-B529-E54D9283221C}" type="pres">
      <dgm:prSet presAssocID="{0AA07B99-8C8F-48A4-AB5D-BDE5812B10F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21ABFDCA-E437-454B-ACE8-6DBF63ED8E87}" type="pres">
      <dgm:prSet presAssocID="{0AA07B99-8C8F-48A4-AB5D-BDE5812B10F7}" presName="spaceRect" presStyleCnt="0"/>
      <dgm:spPr/>
    </dgm:pt>
    <dgm:pt modelId="{1F38233B-F6E5-4C46-8C06-9EDA5E144377}" type="pres">
      <dgm:prSet presAssocID="{0AA07B99-8C8F-48A4-AB5D-BDE5812B10F7}" presName="parTx" presStyleLbl="revTx" presStyleIdx="0" presStyleCnt="5">
        <dgm:presLayoutVars>
          <dgm:chMax val="0"/>
          <dgm:chPref val="0"/>
        </dgm:presLayoutVars>
      </dgm:prSet>
      <dgm:spPr/>
    </dgm:pt>
    <dgm:pt modelId="{79230A42-1A6D-4393-BBD9-8353F436A78E}" type="pres">
      <dgm:prSet presAssocID="{E98304C4-298F-476D-81C4-30281CCFD021}" presName="sibTrans" presStyleCnt="0"/>
      <dgm:spPr/>
    </dgm:pt>
    <dgm:pt modelId="{BCAF212D-1CA7-4A88-9296-05DBA2146BD2}" type="pres">
      <dgm:prSet presAssocID="{62FC3BEA-6E11-48ED-A076-EFA6877A9FA6}" presName="compNode" presStyleCnt="0"/>
      <dgm:spPr/>
    </dgm:pt>
    <dgm:pt modelId="{5E519FD6-009D-4144-BDCB-49E32D113C8E}" type="pres">
      <dgm:prSet presAssocID="{62FC3BEA-6E11-48ED-A076-EFA6877A9FA6}" presName="bgRect" presStyleLbl="bgShp" presStyleIdx="1" presStyleCnt="5"/>
      <dgm:spPr/>
    </dgm:pt>
    <dgm:pt modelId="{8D769B11-90FD-41E2-8F13-C55FC71904CA}" type="pres">
      <dgm:prSet presAssocID="{62FC3BEA-6E11-48ED-A076-EFA6877A9FA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B83829E6-E735-45D2-9153-8CFD9AC5D8F4}" type="pres">
      <dgm:prSet presAssocID="{62FC3BEA-6E11-48ED-A076-EFA6877A9FA6}" presName="spaceRect" presStyleCnt="0"/>
      <dgm:spPr/>
    </dgm:pt>
    <dgm:pt modelId="{0C65C1BE-0B75-4E78-8A50-374EE799072A}" type="pres">
      <dgm:prSet presAssocID="{62FC3BEA-6E11-48ED-A076-EFA6877A9FA6}" presName="parTx" presStyleLbl="revTx" presStyleIdx="1" presStyleCnt="5">
        <dgm:presLayoutVars>
          <dgm:chMax val="0"/>
          <dgm:chPref val="0"/>
        </dgm:presLayoutVars>
      </dgm:prSet>
      <dgm:spPr/>
    </dgm:pt>
    <dgm:pt modelId="{4D845960-4B33-41DC-B964-2A3814B92CD8}" type="pres">
      <dgm:prSet presAssocID="{50AEA69F-84BC-45E6-AA4F-2EF301E7A36E}" presName="sibTrans" presStyleCnt="0"/>
      <dgm:spPr/>
    </dgm:pt>
    <dgm:pt modelId="{8A68BC3D-95F4-4681-9285-7A2860F671FB}" type="pres">
      <dgm:prSet presAssocID="{73121AB3-4B13-4909-B14C-DC59D07FACFB}" presName="compNode" presStyleCnt="0"/>
      <dgm:spPr/>
    </dgm:pt>
    <dgm:pt modelId="{DC9D1E20-B35A-40A7-BC84-21F9B4A0E318}" type="pres">
      <dgm:prSet presAssocID="{73121AB3-4B13-4909-B14C-DC59D07FACFB}" presName="bgRect" presStyleLbl="bgShp" presStyleIdx="2" presStyleCnt="5"/>
      <dgm:spPr/>
    </dgm:pt>
    <dgm:pt modelId="{12DCFADE-72E4-46AC-88EA-EECF2DE595B6}" type="pres">
      <dgm:prSet presAssocID="{73121AB3-4B13-4909-B14C-DC59D07FACF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E2CA91BE-B537-4DEA-8B72-B22E1BD23CCE}" type="pres">
      <dgm:prSet presAssocID="{73121AB3-4B13-4909-B14C-DC59D07FACFB}" presName="spaceRect" presStyleCnt="0"/>
      <dgm:spPr/>
    </dgm:pt>
    <dgm:pt modelId="{F9945252-E5F9-48F4-87CE-860FE489C16A}" type="pres">
      <dgm:prSet presAssocID="{73121AB3-4B13-4909-B14C-DC59D07FACFB}" presName="parTx" presStyleLbl="revTx" presStyleIdx="2" presStyleCnt="5">
        <dgm:presLayoutVars>
          <dgm:chMax val="0"/>
          <dgm:chPref val="0"/>
        </dgm:presLayoutVars>
      </dgm:prSet>
      <dgm:spPr/>
    </dgm:pt>
    <dgm:pt modelId="{11506620-6869-4E13-956D-98466115B008}" type="pres">
      <dgm:prSet presAssocID="{5318296D-2DE0-4293-9560-AEF2D6A12151}" presName="sibTrans" presStyleCnt="0"/>
      <dgm:spPr/>
    </dgm:pt>
    <dgm:pt modelId="{315056F1-B155-4B95-B39E-DCC33D096800}" type="pres">
      <dgm:prSet presAssocID="{1C8FBD41-A3A9-4A93-A7E6-A040343EE511}" presName="compNode" presStyleCnt="0"/>
      <dgm:spPr/>
    </dgm:pt>
    <dgm:pt modelId="{68E96604-CB7E-4F84-81E0-A0B5E4737E54}" type="pres">
      <dgm:prSet presAssocID="{1C8FBD41-A3A9-4A93-A7E6-A040343EE511}" presName="bgRect" presStyleLbl="bgShp" presStyleIdx="3" presStyleCnt="5"/>
      <dgm:spPr/>
    </dgm:pt>
    <dgm:pt modelId="{071FA1E2-0AC6-4E06-95DD-94F82F317F8E}" type="pres">
      <dgm:prSet presAssocID="{1C8FBD41-A3A9-4A93-A7E6-A040343EE51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8F90328D-38ED-42B9-AABC-24E7C021E6C7}" type="pres">
      <dgm:prSet presAssocID="{1C8FBD41-A3A9-4A93-A7E6-A040343EE511}" presName="spaceRect" presStyleCnt="0"/>
      <dgm:spPr/>
    </dgm:pt>
    <dgm:pt modelId="{99C78C5A-13A5-4F64-ADD0-FFBE8F74A299}" type="pres">
      <dgm:prSet presAssocID="{1C8FBD41-A3A9-4A93-A7E6-A040343EE511}" presName="parTx" presStyleLbl="revTx" presStyleIdx="3" presStyleCnt="5">
        <dgm:presLayoutVars>
          <dgm:chMax val="0"/>
          <dgm:chPref val="0"/>
        </dgm:presLayoutVars>
      </dgm:prSet>
      <dgm:spPr/>
    </dgm:pt>
    <dgm:pt modelId="{770C3C07-FE8F-4426-B53A-2091FAFFA6DF}" type="pres">
      <dgm:prSet presAssocID="{E49AA97F-9F73-472E-B8BC-3BE90A1126FB}" presName="sibTrans" presStyleCnt="0"/>
      <dgm:spPr/>
    </dgm:pt>
    <dgm:pt modelId="{BF400669-5A3C-41B5-9269-476D849FD03D}" type="pres">
      <dgm:prSet presAssocID="{028B61DD-A6AC-4986-8FFB-9FE1DA1062BA}" presName="compNode" presStyleCnt="0"/>
      <dgm:spPr/>
    </dgm:pt>
    <dgm:pt modelId="{E47EBFAC-C65A-4800-B98F-72B14C5662F1}" type="pres">
      <dgm:prSet presAssocID="{028B61DD-A6AC-4986-8FFB-9FE1DA1062BA}" presName="bgRect" presStyleLbl="bgShp" presStyleIdx="4" presStyleCnt="5"/>
      <dgm:spPr/>
    </dgm:pt>
    <dgm:pt modelId="{6823741F-72A1-47F4-9C6F-74D22F30ADC5}" type="pres">
      <dgm:prSet presAssocID="{028B61DD-A6AC-4986-8FFB-9FE1DA1062B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5DF99FD0-0732-45A6-BBBC-B8CE77E43748}" type="pres">
      <dgm:prSet presAssocID="{028B61DD-A6AC-4986-8FFB-9FE1DA1062BA}" presName="spaceRect" presStyleCnt="0"/>
      <dgm:spPr/>
    </dgm:pt>
    <dgm:pt modelId="{201E3F0B-98B1-4698-A5FD-397D0C443854}" type="pres">
      <dgm:prSet presAssocID="{028B61DD-A6AC-4986-8FFB-9FE1DA1062BA}" presName="parTx" presStyleLbl="revTx" presStyleIdx="4" presStyleCnt="5">
        <dgm:presLayoutVars>
          <dgm:chMax val="0"/>
          <dgm:chPref val="0"/>
        </dgm:presLayoutVars>
      </dgm:prSet>
      <dgm:spPr/>
    </dgm:pt>
  </dgm:ptLst>
  <dgm:cxnLst>
    <dgm:cxn modelId="{F4C12C14-5608-41DE-92AA-7000698F729B}" type="presOf" srcId="{09330C58-32B7-411E-AC7B-46D2413B3E40}" destId="{5083026A-C135-4898-B822-C5EECD29EA38}" srcOrd="0" destOrd="0" presId="urn:microsoft.com/office/officeart/2018/2/layout/IconVerticalSolidList"/>
    <dgm:cxn modelId="{9502651B-6EE2-4D57-B7B3-FE9FC3E66133}" type="presOf" srcId="{62FC3BEA-6E11-48ED-A076-EFA6877A9FA6}" destId="{0C65C1BE-0B75-4E78-8A50-374EE799072A}" srcOrd="0" destOrd="0" presId="urn:microsoft.com/office/officeart/2018/2/layout/IconVerticalSolidList"/>
    <dgm:cxn modelId="{EED1D524-E99D-4304-ABDD-5B3EFF8ED23F}" srcId="{09330C58-32B7-411E-AC7B-46D2413B3E40}" destId="{028B61DD-A6AC-4986-8FFB-9FE1DA1062BA}" srcOrd="4" destOrd="0" parTransId="{7C96EE7C-7628-4D26-BE34-99891628E22D}" sibTransId="{BDC081D0-CA7C-42F4-BA5E-DFEA04B337F4}"/>
    <dgm:cxn modelId="{D2057345-520E-4673-9056-61390A2273C6}" type="presOf" srcId="{73121AB3-4B13-4909-B14C-DC59D07FACFB}" destId="{F9945252-E5F9-48F4-87CE-860FE489C16A}" srcOrd="0" destOrd="0" presId="urn:microsoft.com/office/officeart/2018/2/layout/IconVerticalSolidList"/>
    <dgm:cxn modelId="{6DB6184B-54BF-42B0-BF22-86057DD2B3FA}" type="presOf" srcId="{028B61DD-A6AC-4986-8FFB-9FE1DA1062BA}" destId="{201E3F0B-98B1-4698-A5FD-397D0C443854}" srcOrd="0" destOrd="0" presId="urn:microsoft.com/office/officeart/2018/2/layout/IconVerticalSolidList"/>
    <dgm:cxn modelId="{3A23F351-C887-41F8-A71F-C0893672CFAF}" srcId="{09330C58-32B7-411E-AC7B-46D2413B3E40}" destId="{0AA07B99-8C8F-48A4-AB5D-BDE5812B10F7}" srcOrd="0" destOrd="0" parTransId="{26E2C94F-4ED1-4087-92E5-C6D46611943C}" sibTransId="{E98304C4-298F-476D-81C4-30281CCFD021}"/>
    <dgm:cxn modelId="{F4C9956A-C00B-4FC9-B8FF-B1F84A697339}" srcId="{09330C58-32B7-411E-AC7B-46D2413B3E40}" destId="{73121AB3-4B13-4909-B14C-DC59D07FACFB}" srcOrd="2" destOrd="0" parTransId="{C4282338-775C-43F9-B181-B87449B6E0DF}" sibTransId="{5318296D-2DE0-4293-9560-AEF2D6A12151}"/>
    <dgm:cxn modelId="{DB8AC56F-6232-46BA-B49F-2C2819AC36B7}" type="presOf" srcId="{1C8FBD41-A3A9-4A93-A7E6-A040343EE511}" destId="{99C78C5A-13A5-4F64-ADD0-FFBE8F74A299}" srcOrd="0" destOrd="0" presId="urn:microsoft.com/office/officeart/2018/2/layout/IconVerticalSolidList"/>
    <dgm:cxn modelId="{5EEB98CC-1BBB-46E3-B626-B5948A1145AA}" type="presOf" srcId="{0AA07B99-8C8F-48A4-AB5D-BDE5812B10F7}" destId="{1F38233B-F6E5-4C46-8C06-9EDA5E144377}" srcOrd="0" destOrd="0" presId="urn:microsoft.com/office/officeart/2018/2/layout/IconVerticalSolidList"/>
    <dgm:cxn modelId="{AA68D6D3-EBE1-4D3A-AA48-B1FE7D1B1E04}" srcId="{09330C58-32B7-411E-AC7B-46D2413B3E40}" destId="{62FC3BEA-6E11-48ED-A076-EFA6877A9FA6}" srcOrd="1" destOrd="0" parTransId="{3F043CB3-3F02-4F15-B218-C652F8716260}" sibTransId="{50AEA69F-84BC-45E6-AA4F-2EF301E7A36E}"/>
    <dgm:cxn modelId="{C17BD7F7-DB86-4A3E-AC74-C9C79E09F979}" srcId="{09330C58-32B7-411E-AC7B-46D2413B3E40}" destId="{1C8FBD41-A3A9-4A93-A7E6-A040343EE511}" srcOrd="3" destOrd="0" parTransId="{14FFCBA6-9C60-4A19-B684-5ECEE24085BE}" sibTransId="{E49AA97F-9F73-472E-B8BC-3BE90A1126FB}"/>
    <dgm:cxn modelId="{83FB8869-D745-4188-A5D4-07C9D2CE231D}" type="presParOf" srcId="{5083026A-C135-4898-B822-C5EECD29EA38}" destId="{6EB817F4-B925-4A29-A680-4E35C4338BD4}" srcOrd="0" destOrd="0" presId="urn:microsoft.com/office/officeart/2018/2/layout/IconVerticalSolidList"/>
    <dgm:cxn modelId="{0A33CD5E-4ECA-41C4-B5A7-99C9E60BE826}" type="presParOf" srcId="{6EB817F4-B925-4A29-A680-4E35C4338BD4}" destId="{34AA75EF-48B9-4819-BE0E-D4A44BB62271}" srcOrd="0" destOrd="0" presId="urn:microsoft.com/office/officeart/2018/2/layout/IconVerticalSolidList"/>
    <dgm:cxn modelId="{518A3D01-509D-4FB6-9AA9-66CD0B63CE02}" type="presParOf" srcId="{6EB817F4-B925-4A29-A680-4E35C4338BD4}" destId="{773BA2B6-D2C2-49A6-B529-E54D9283221C}" srcOrd="1" destOrd="0" presId="urn:microsoft.com/office/officeart/2018/2/layout/IconVerticalSolidList"/>
    <dgm:cxn modelId="{BB9DC1E6-7748-43E9-B57C-E9AAA7B1D735}" type="presParOf" srcId="{6EB817F4-B925-4A29-A680-4E35C4338BD4}" destId="{21ABFDCA-E437-454B-ACE8-6DBF63ED8E87}" srcOrd="2" destOrd="0" presId="urn:microsoft.com/office/officeart/2018/2/layout/IconVerticalSolidList"/>
    <dgm:cxn modelId="{C087C534-0253-4C29-89FA-9BDC82710726}" type="presParOf" srcId="{6EB817F4-B925-4A29-A680-4E35C4338BD4}" destId="{1F38233B-F6E5-4C46-8C06-9EDA5E144377}" srcOrd="3" destOrd="0" presId="urn:microsoft.com/office/officeart/2018/2/layout/IconVerticalSolidList"/>
    <dgm:cxn modelId="{E1AD282E-B254-4F4F-8873-BB8CD2B9ABA2}" type="presParOf" srcId="{5083026A-C135-4898-B822-C5EECD29EA38}" destId="{79230A42-1A6D-4393-BBD9-8353F436A78E}" srcOrd="1" destOrd="0" presId="urn:microsoft.com/office/officeart/2018/2/layout/IconVerticalSolidList"/>
    <dgm:cxn modelId="{E39493DC-1795-4A7C-B078-33370DC9333F}" type="presParOf" srcId="{5083026A-C135-4898-B822-C5EECD29EA38}" destId="{BCAF212D-1CA7-4A88-9296-05DBA2146BD2}" srcOrd="2" destOrd="0" presId="urn:microsoft.com/office/officeart/2018/2/layout/IconVerticalSolidList"/>
    <dgm:cxn modelId="{92C34C64-7A0E-4BE9-847F-8532FA66ABDE}" type="presParOf" srcId="{BCAF212D-1CA7-4A88-9296-05DBA2146BD2}" destId="{5E519FD6-009D-4144-BDCB-49E32D113C8E}" srcOrd="0" destOrd="0" presId="urn:microsoft.com/office/officeart/2018/2/layout/IconVerticalSolidList"/>
    <dgm:cxn modelId="{7121C25B-20BE-4B3E-9413-7A1BF7799B7D}" type="presParOf" srcId="{BCAF212D-1CA7-4A88-9296-05DBA2146BD2}" destId="{8D769B11-90FD-41E2-8F13-C55FC71904CA}" srcOrd="1" destOrd="0" presId="urn:microsoft.com/office/officeart/2018/2/layout/IconVerticalSolidList"/>
    <dgm:cxn modelId="{443761FF-8E9C-4EDC-9A48-BD118B3B9D08}" type="presParOf" srcId="{BCAF212D-1CA7-4A88-9296-05DBA2146BD2}" destId="{B83829E6-E735-45D2-9153-8CFD9AC5D8F4}" srcOrd="2" destOrd="0" presId="urn:microsoft.com/office/officeart/2018/2/layout/IconVerticalSolidList"/>
    <dgm:cxn modelId="{63BA3649-3F08-45AB-B00B-45376BCBD934}" type="presParOf" srcId="{BCAF212D-1CA7-4A88-9296-05DBA2146BD2}" destId="{0C65C1BE-0B75-4E78-8A50-374EE799072A}" srcOrd="3" destOrd="0" presId="urn:microsoft.com/office/officeart/2018/2/layout/IconVerticalSolidList"/>
    <dgm:cxn modelId="{E38BE84D-C0AC-48D4-A46D-3F8B766F480C}" type="presParOf" srcId="{5083026A-C135-4898-B822-C5EECD29EA38}" destId="{4D845960-4B33-41DC-B964-2A3814B92CD8}" srcOrd="3" destOrd="0" presId="urn:microsoft.com/office/officeart/2018/2/layout/IconVerticalSolidList"/>
    <dgm:cxn modelId="{111599DF-5454-46F1-B05F-EF16B9F827A7}" type="presParOf" srcId="{5083026A-C135-4898-B822-C5EECD29EA38}" destId="{8A68BC3D-95F4-4681-9285-7A2860F671FB}" srcOrd="4" destOrd="0" presId="urn:microsoft.com/office/officeart/2018/2/layout/IconVerticalSolidList"/>
    <dgm:cxn modelId="{7BE045DC-4A11-4288-97E0-9F72C4A2D9D3}" type="presParOf" srcId="{8A68BC3D-95F4-4681-9285-7A2860F671FB}" destId="{DC9D1E20-B35A-40A7-BC84-21F9B4A0E318}" srcOrd="0" destOrd="0" presId="urn:microsoft.com/office/officeart/2018/2/layout/IconVerticalSolidList"/>
    <dgm:cxn modelId="{1B6B22E3-9BE8-4567-A81B-ECE2981C397C}" type="presParOf" srcId="{8A68BC3D-95F4-4681-9285-7A2860F671FB}" destId="{12DCFADE-72E4-46AC-88EA-EECF2DE595B6}" srcOrd="1" destOrd="0" presId="urn:microsoft.com/office/officeart/2018/2/layout/IconVerticalSolidList"/>
    <dgm:cxn modelId="{25A7E5B5-92D3-4AFE-B5C1-867C820FE455}" type="presParOf" srcId="{8A68BC3D-95F4-4681-9285-7A2860F671FB}" destId="{E2CA91BE-B537-4DEA-8B72-B22E1BD23CCE}" srcOrd="2" destOrd="0" presId="urn:microsoft.com/office/officeart/2018/2/layout/IconVerticalSolidList"/>
    <dgm:cxn modelId="{58DD607D-22F3-497C-9531-68B2F5AEB8F8}" type="presParOf" srcId="{8A68BC3D-95F4-4681-9285-7A2860F671FB}" destId="{F9945252-E5F9-48F4-87CE-860FE489C16A}" srcOrd="3" destOrd="0" presId="urn:microsoft.com/office/officeart/2018/2/layout/IconVerticalSolidList"/>
    <dgm:cxn modelId="{F1362614-5A65-4215-B1AC-72E28689257B}" type="presParOf" srcId="{5083026A-C135-4898-B822-C5EECD29EA38}" destId="{11506620-6869-4E13-956D-98466115B008}" srcOrd="5" destOrd="0" presId="urn:microsoft.com/office/officeart/2018/2/layout/IconVerticalSolidList"/>
    <dgm:cxn modelId="{EF1EA6E8-0429-4EEF-9325-6A5240B3ECF2}" type="presParOf" srcId="{5083026A-C135-4898-B822-C5EECD29EA38}" destId="{315056F1-B155-4B95-B39E-DCC33D096800}" srcOrd="6" destOrd="0" presId="urn:microsoft.com/office/officeart/2018/2/layout/IconVerticalSolidList"/>
    <dgm:cxn modelId="{BDCD0168-CB2A-4107-A6D8-033A74C2BCED}" type="presParOf" srcId="{315056F1-B155-4B95-B39E-DCC33D096800}" destId="{68E96604-CB7E-4F84-81E0-A0B5E4737E54}" srcOrd="0" destOrd="0" presId="urn:microsoft.com/office/officeart/2018/2/layout/IconVerticalSolidList"/>
    <dgm:cxn modelId="{F5AC62CA-C099-4C54-B305-B3613D864CC7}" type="presParOf" srcId="{315056F1-B155-4B95-B39E-DCC33D096800}" destId="{071FA1E2-0AC6-4E06-95DD-94F82F317F8E}" srcOrd="1" destOrd="0" presId="urn:microsoft.com/office/officeart/2018/2/layout/IconVerticalSolidList"/>
    <dgm:cxn modelId="{E4A2CF07-D2EA-489D-9A7C-A3D5BF012182}" type="presParOf" srcId="{315056F1-B155-4B95-B39E-DCC33D096800}" destId="{8F90328D-38ED-42B9-AABC-24E7C021E6C7}" srcOrd="2" destOrd="0" presId="urn:microsoft.com/office/officeart/2018/2/layout/IconVerticalSolidList"/>
    <dgm:cxn modelId="{76BF5E51-0257-4436-8362-8BED20724704}" type="presParOf" srcId="{315056F1-B155-4B95-B39E-DCC33D096800}" destId="{99C78C5A-13A5-4F64-ADD0-FFBE8F74A299}" srcOrd="3" destOrd="0" presId="urn:microsoft.com/office/officeart/2018/2/layout/IconVerticalSolidList"/>
    <dgm:cxn modelId="{7F68459A-2AAF-4778-AEC6-44BE0BEB8DDE}" type="presParOf" srcId="{5083026A-C135-4898-B822-C5EECD29EA38}" destId="{770C3C07-FE8F-4426-B53A-2091FAFFA6DF}" srcOrd="7" destOrd="0" presId="urn:microsoft.com/office/officeart/2018/2/layout/IconVerticalSolidList"/>
    <dgm:cxn modelId="{D333F18D-86F3-43AE-BEB1-04EEECE63A4D}" type="presParOf" srcId="{5083026A-C135-4898-B822-C5EECD29EA38}" destId="{BF400669-5A3C-41B5-9269-476D849FD03D}" srcOrd="8" destOrd="0" presId="urn:microsoft.com/office/officeart/2018/2/layout/IconVerticalSolidList"/>
    <dgm:cxn modelId="{CFA9F7A7-08D4-48D2-9363-40C985C79BA7}" type="presParOf" srcId="{BF400669-5A3C-41B5-9269-476D849FD03D}" destId="{E47EBFAC-C65A-4800-B98F-72B14C5662F1}" srcOrd="0" destOrd="0" presId="urn:microsoft.com/office/officeart/2018/2/layout/IconVerticalSolidList"/>
    <dgm:cxn modelId="{1F197C91-53FD-4253-B7A3-BF074A57825B}" type="presParOf" srcId="{BF400669-5A3C-41B5-9269-476D849FD03D}" destId="{6823741F-72A1-47F4-9C6F-74D22F30ADC5}" srcOrd="1" destOrd="0" presId="urn:microsoft.com/office/officeart/2018/2/layout/IconVerticalSolidList"/>
    <dgm:cxn modelId="{93418663-5D45-4B41-B215-1FACA018AA7E}" type="presParOf" srcId="{BF400669-5A3C-41B5-9269-476D849FD03D}" destId="{5DF99FD0-0732-45A6-BBBC-B8CE77E43748}" srcOrd="2" destOrd="0" presId="urn:microsoft.com/office/officeart/2018/2/layout/IconVerticalSolidList"/>
    <dgm:cxn modelId="{A8CED06D-CE51-4AF4-B517-994B1845BFF8}" type="presParOf" srcId="{BF400669-5A3C-41B5-9269-476D849FD03D}" destId="{201E3F0B-98B1-4698-A5FD-397D0C4438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7803E-FFB5-4FF6-8A6E-B58A803F2360}">
      <dsp:nvSpPr>
        <dsp:cNvPr id="0" name=""/>
        <dsp:cNvSpPr/>
      </dsp:nvSpPr>
      <dsp:spPr>
        <a:xfrm>
          <a:off x="1299066" y="47956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76AC25-5688-46C2-BB97-C68FBAC04505}">
      <dsp:nvSpPr>
        <dsp:cNvPr id="0" name=""/>
        <dsp:cNvSpPr/>
      </dsp:nvSpPr>
      <dsp:spPr>
        <a:xfrm>
          <a:off x="111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The role entails a registered nurse working clinically for 80% of the time and having 20% protected time to work on sustainable quality improvement projects </a:t>
          </a:r>
          <a:r>
            <a:rPr lang="en-US" sz="1400" kern="1200">
              <a:latin typeface="Trebuchet MS" panose="020B0603020202020204"/>
            </a:rPr>
            <a:t>.</a:t>
          </a:r>
          <a:endParaRPr lang="en-US" sz="1400" kern="1200"/>
        </a:p>
      </dsp:txBody>
      <dsp:txXfrm>
        <a:off x="111066" y="2893916"/>
        <a:ext cx="4320000" cy="720000"/>
      </dsp:txXfrm>
    </dsp:sp>
    <dsp:sp modelId="{89F8AA64-B0FA-4B72-A2C3-7E281138AFBC}">
      <dsp:nvSpPr>
        <dsp:cNvPr id="0" name=""/>
        <dsp:cNvSpPr/>
      </dsp:nvSpPr>
      <dsp:spPr>
        <a:xfrm>
          <a:off x="6375066" y="47956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2EEE0D-AC18-4F90-A192-36427FA54C07}">
      <dsp:nvSpPr>
        <dsp:cNvPr id="0" name=""/>
        <dsp:cNvSpPr/>
      </dsp:nvSpPr>
      <dsp:spPr>
        <a:xfrm>
          <a:off x="5187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90000"/>
            </a:lnSpc>
            <a:spcBef>
              <a:spcPct val="0"/>
            </a:spcBef>
            <a:spcAft>
              <a:spcPct val="35000"/>
            </a:spcAft>
            <a:buNone/>
          </a:pPr>
          <a:r>
            <a:rPr lang="en-US" sz="1400" kern="1200"/>
            <a:t>Financial cost is around £8500 for a band 7 nurse working 7.5 hours per week</a:t>
          </a:r>
          <a:r>
            <a:rPr lang="en-US" sz="1400" kern="1200">
              <a:latin typeface="Trebuchet MS" panose="020B0603020202020204"/>
            </a:rPr>
            <a:t> for one year</a:t>
          </a:r>
          <a:endParaRPr lang="en-US" sz="1400" kern="1200"/>
        </a:p>
      </dsp:txBody>
      <dsp:txXfrm>
        <a:off x="5187066" y="2893916"/>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A75EF-48B9-4819-BE0E-D4A44BB62271}">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BA2B6-D2C2-49A6-B529-E54D9283221C}">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38233B-F6E5-4C46-8C06-9EDA5E144377}">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rtl="0">
            <a:lnSpc>
              <a:spcPct val="90000"/>
            </a:lnSpc>
            <a:spcBef>
              <a:spcPct val="0"/>
            </a:spcBef>
            <a:spcAft>
              <a:spcPct val="35000"/>
            </a:spcAft>
            <a:buNone/>
          </a:pPr>
          <a:r>
            <a:rPr lang="en-US" sz="1900" kern="1200"/>
            <a:t>Project management – teaching from </a:t>
          </a:r>
          <a:r>
            <a:rPr lang="en-US" sz="1900" kern="1200">
              <a:latin typeface="Trebuchet MS" panose="020B0603020202020204"/>
            </a:rPr>
            <a:t>leads in the trust</a:t>
          </a:r>
          <a:endParaRPr lang="en-US" sz="1900" kern="1200"/>
        </a:p>
      </dsp:txBody>
      <dsp:txXfrm>
        <a:off x="957071" y="3890"/>
        <a:ext cx="5671732" cy="828633"/>
      </dsp:txXfrm>
    </dsp:sp>
    <dsp:sp modelId="{5E519FD6-009D-4144-BDCB-49E32D113C8E}">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69B11-90FD-41E2-8F13-C55FC71904CA}">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65C1BE-0B75-4E78-8A50-374EE799072A}">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Audit design and submission with support from clinical effectiveness team</a:t>
          </a:r>
        </a:p>
      </dsp:txBody>
      <dsp:txXfrm>
        <a:off x="957071" y="1039682"/>
        <a:ext cx="5671732" cy="828633"/>
      </dsp:txXfrm>
    </dsp:sp>
    <dsp:sp modelId="{DC9D1E20-B35A-40A7-BC84-21F9B4A0E318}">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CFADE-72E4-46AC-88EA-EECF2DE595B6}">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945252-E5F9-48F4-87CE-860FE489C16A}">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20 credits at level 7 from RCN leading sustainability in health and social care course</a:t>
          </a:r>
        </a:p>
      </dsp:txBody>
      <dsp:txXfrm>
        <a:off x="957071" y="2075473"/>
        <a:ext cx="5671732" cy="828633"/>
      </dsp:txXfrm>
    </dsp:sp>
    <dsp:sp modelId="{68E96604-CB7E-4F84-81E0-A0B5E4737E54}">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FA1E2-0AC6-4E06-95DD-94F82F317F8E}">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C78C5A-13A5-4F64-ADD0-FFBE8F74A299}">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Coaching from clinical fellows in chief nursing office at NHS England</a:t>
          </a:r>
        </a:p>
      </dsp:txBody>
      <dsp:txXfrm>
        <a:off x="957071" y="3111265"/>
        <a:ext cx="5671732" cy="828633"/>
      </dsp:txXfrm>
    </dsp:sp>
    <dsp:sp modelId="{E47EBFAC-C65A-4800-B98F-72B14C5662F1}">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3741F-72A1-47F4-9C6F-74D22F30ADC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1E3F0B-98B1-4698-A5FD-397D0C443854}">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err="1"/>
            <a:t>Opportunites</a:t>
          </a:r>
          <a:r>
            <a:rPr lang="en-US" sz="1900" kern="1200"/>
            <a:t> to shadow other teams such as procurement and sustainability lead</a:t>
          </a:r>
        </a:p>
      </dsp:txBody>
      <dsp:txXfrm>
        <a:off x="957071" y="4147057"/>
        <a:ext cx="5671732" cy="8286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8631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5441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9683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014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263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41142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236419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37787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11890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400814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0087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99583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8940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08699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0033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8348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2034215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04513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2623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6995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4082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395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85203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87977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3704768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816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39371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937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3024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983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79302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3822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755751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7/24/23</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760807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Rhea.conn@nhs.net" TargetMode="Externa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337" y="1265314"/>
            <a:ext cx="4299666" cy="3249131"/>
          </a:xfrm>
        </p:spPr>
        <p:txBody>
          <a:bodyPr>
            <a:normAutofit/>
          </a:bodyPr>
          <a:lstStyle/>
          <a:p>
            <a:pPr algn="l"/>
            <a:r>
              <a:rPr lang="en-US" sz="5000">
                <a:ea typeface="Calibri Light"/>
                <a:cs typeface="Calibri Light"/>
              </a:rPr>
              <a:t>Sustainability Hybrid Nursing Role</a:t>
            </a:r>
            <a:endParaRPr lang="en-US" sz="5000"/>
          </a:p>
        </p:txBody>
      </p:sp>
      <p:sp>
        <p:nvSpPr>
          <p:cNvPr id="3" name="Subtitle 2"/>
          <p:cNvSpPr>
            <a:spLocks noGrp="1"/>
          </p:cNvSpPr>
          <p:nvPr>
            <p:ph type="subTitle" idx="1"/>
          </p:nvPr>
        </p:nvSpPr>
        <p:spPr>
          <a:xfrm>
            <a:off x="4974336" y="4514446"/>
            <a:ext cx="4299666" cy="871042"/>
          </a:xfrm>
        </p:spPr>
        <p:txBody>
          <a:bodyPr vert="horz" lIns="91440" tIns="45720" rIns="91440" bIns="45720" rtlCol="0">
            <a:normAutofit/>
          </a:bodyPr>
          <a:lstStyle/>
          <a:p>
            <a:pPr algn="l"/>
            <a:r>
              <a:rPr lang="en-US">
                <a:ea typeface="Calibri"/>
                <a:cs typeface="Calibri"/>
              </a:rPr>
              <a:t>Rhea Conn</a:t>
            </a:r>
            <a:endParaRPr lang="en-US"/>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Medical">
            <a:extLst>
              <a:ext uri="{FF2B5EF4-FFF2-40B4-BE49-F238E27FC236}">
                <a16:creationId xmlns:a16="http://schemas.microsoft.com/office/drawing/2014/main" id="{BBBA2F5F-7583-1C58-1760-3D48AAE95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1A139-2FE3-6F20-0B34-4B2058E86E6A}"/>
              </a:ext>
            </a:extLst>
          </p:cNvPr>
          <p:cNvSpPr>
            <a:spLocks noGrp="1"/>
          </p:cNvSpPr>
          <p:nvPr>
            <p:ph type="title"/>
          </p:nvPr>
        </p:nvSpPr>
        <p:spPr>
          <a:xfrm>
            <a:off x="652481" y="1382486"/>
            <a:ext cx="3547581" cy="4093028"/>
          </a:xfrm>
        </p:spPr>
        <p:txBody>
          <a:bodyPr anchor="ctr">
            <a:normAutofit/>
          </a:bodyPr>
          <a:lstStyle/>
          <a:p>
            <a:r>
              <a:rPr lang="en-US" sz="4400"/>
              <a:t>Personal Development</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52EE91-8C4C-B133-9B4E-9D0B2A0FDCBC}"/>
              </a:ext>
            </a:extLst>
          </p:cNvPr>
          <p:cNvGraphicFramePr>
            <a:graphicFrameLocks noGrp="1"/>
          </p:cNvGraphicFramePr>
          <p:nvPr>
            <p:ph idx="1"/>
            <p:extLst>
              <p:ext uri="{D42A27DB-BD31-4B8C-83A1-F6EECF244321}">
                <p14:modId xmlns:p14="http://schemas.microsoft.com/office/powerpoint/2010/main" val="273581493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43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4560" y="476673"/>
            <a:ext cx="4536504" cy="1872207"/>
          </a:xfrm>
        </p:spPr>
        <p:txBody>
          <a:bodyPr/>
          <a:lstStyle/>
          <a:p>
            <a:pPr marL="0" indent="0" algn="ctr">
              <a:buNone/>
            </a:pPr>
            <a:r>
              <a:rPr lang="en-GB" sz="3200" u="sng"/>
              <a:t>Any Questions?</a:t>
            </a:r>
          </a:p>
          <a:p>
            <a:pPr marL="0" indent="0" algn="ctr">
              <a:buNone/>
            </a:pPr>
            <a:r>
              <a:rPr lang="en-GB" sz="2800">
                <a:hlinkClick r:id="rId2"/>
              </a:rPr>
              <a:t>Rhea.conn@nhs.net</a:t>
            </a:r>
            <a:endParaRPr lang="en-GB" sz="2800"/>
          </a:p>
          <a:p>
            <a:pPr marL="0" indent="0" algn="ctr">
              <a:buNone/>
            </a:pPr>
            <a:r>
              <a:rPr lang="en-GB" sz="2400"/>
              <a:t>Twitter: @</a:t>
            </a:r>
            <a:r>
              <a:rPr lang="en-GB" sz="2400" err="1"/>
              <a:t>greenicunurse</a:t>
            </a:r>
            <a:endParaRPr lang="en-GB" sz="240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365093"/>
            <a:ext cx="2859368" cy="381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585" y="2365092"/>
            <a:ext cx="2880320" cy="384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6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D021A-F1DF-3FD1-6F78-F453912249DD}"/>
              </a:ext>
            </a:extLst>
          </p:cNvPr>
          <p:cNvSpPr>
            <a:spLocks noGrp="1"/>
          </p:cNvSpPr>
          <p:nvPr>
            <p:ph type="title"/>
          </p:nvPr>
        </p:nvSpPr>
        <p:spPr>
          <a:xfrm>
            <a:off x="1043950" y="1179151"/>
            <a:ext cx="3300646" cy="4463889"/>
          </a:xfrm>
        </p:spPr>
        <p:txBody>
          <a:bodyPr anchor="ctr">
            <a:normAutofit/>
          </a:bodyPr>
          <a:lstStyle/>
          <a:p>
            <a:r>
              <a:rPr lang="en-US">
                <a:ea typeface="Calibri Light"/>
                <a:cs typeface="Calibri Light"/>
              </a:rPr>
              <a:t>What is the aim of a hybrid nurse?</a:t>
            </a: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0EACA3A7-4D74-FE43-6762-69450479ED96}"/>
              </a:ext>
            </a:extLst>
          </p:cNvPr>
          <p:cNvSpPr>
            <a:spLocks noGrp="1"/>
          </p:cNvSpPr>
          <p:nvPr>
            <p:ph idx="1"/>
          </p:nvPr>
        </p:nvSpPr>
        <p:spPr>
          <a:xfrm>
            <a:off x="4978918" y="1109145"/>
            <a:ext cx="6341016" cy="4603900"/>
          </a:xfrm>
        </p:spPr>
        <p:txBody>
          <a:bodyPr vert="horz" lIns="91440" tIns="45720" rIns="91440" bIns="45720" rtlCol="0" anchor="ctr">
            <a:normAutofit/>
          </a:bodyPr>
          <a:lstStyle/>
          <a:p>
            <a:pPr>
              <a:lnSpc>
                <a:spcPct val="90000"/>
              </a:lnSpc>
            </a:pPr>
            <a:r>
              <a:rPr lang="en-US">
                <a:ea typeface="+mn-lt"/>
                <a:cs typeface="+mn-lt"/>
              </a:rPr>
              <a:t>A nursing role that combines point of care clinical work alongside protected time to design and deliver quality improvement projects linked to the sustainability agenda and tailored to local needs and ambition. </a:t>
            </a:r>
          </a:p>
          <a:p>
            <a:pPr>
              <a:lnSpc>
                <a:spcPct val="90000"/>
              </a:lnSpc>
            </a:pPr>
            <a:r>
              <a:rPr lang="en-US">
                <a:ea typeface="+mn-lt"/>
                <a:cs typeface="+mn-lt"/>
              </a:rPr>
              <a:t>The projects will drive delivery of the NHS Net Zero ambitions. </a:t>
            </a:r>
          </a:p>
          <a:p>
            <a:pPr>
              <a:lnSpc>
                <a:spcPct val="90000"/>
              </a:lnSpc>
            </a:pPr>
            <a:r>
              <a:rPr lang="en-US">
                <a:ea typeface="+mn-lt"/>
                <a:cs typeface="+mn-lt"/>
              </a:rPr>
              <a:t>This new way of working will support wellbeing and retention of staff. </a:t>
            </a:r>
          </a:p>
          <a:p>
            <a:pPr>
              <a:lnSpc>
                <a:spcPct val="90000"/>
              </a:lnSpc>
            </a:pPr>
            <a:r>
              <a:rPr lang="en-US">
                <a:ea typeface="+mn-lt"/>
                <a:cs typeface="+mn-lt"/>
              </a:rPr>
              <a:t>This role </a:t>
            </a:r>
            <a:r>
              <a:rPr lang="en-US" err="1">
                <a:ea typeface="+mn-lt"/>
                <a:cs typeface="+mn-lt"/>
              </a:rPr>
              <a:t>recognises</a:t>
            </a:r>
            <a:r>
              <a:rPr lang="en-US">
                <a:ea typeface="+mn-lt"/>
                <a:cs typeface="+mn-lt"/>
              </a:rPr>
              <a:t> the contribution and expertise nurses bring to the sustainability and net zero agenda. </a:t>
            </a:r>
          </a:p>
          <a:p>
            <a:pPr>
              <a:lnSpc>
                <a:spcPct val="90000"/>
              </a:lnSpc>
            </a:pPr>
            <a:r>
              <a:rPr lang="en-US">
                <a:ea typeface="+mn-lt"/>
                <a:cs typeface="+mn-lt"/>
              </a:rPr>
              <a:t>Projects are intended to have positive environmental impacts, including quantifiable carbon reduction. Sustainable QI projects intend to deliver improvements on the ‘triple bottom line’ – environmental, financial and community benefits</a:t>
            </a:r>
            <a:endParaRPr lang="en-US">
              <a:cs typeface="Calibri"/>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1400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74F16-B520-A9D7-EB54-804C588265CA}"/>
              </a:ext>
            </a:extLst>
          </p:cNvPr>
          <p:cNvSpPr>
            <a:spLocks noGrp="1"/>
          </p:cNvSpPr>
          <p:nvPr>
            <p:ph type="title"/>
          </p:nvPr>
        </p:nvSpPr>
        <p:spPr>
          <a:xfrm>
            <a:off x="1043950" y="1179151"/>
            <a:ext cx="3300646" cy="4463889"/>
          </a:xfrm>
        </p:spPr>
        <p:txBody>
          <a:bodyPr anchor="ctr">
            <a:normAutofit/>
          </a:bodyPr>
          <a:lstStyle/>
          <a:p>
            <a:r>
              <a:rPr lang="en-US">
                <a:cs typeface="Calibri Light"/>
              </a:rPr>
              <a:t>Expected Benefits</a:t>
            </a: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C64D8-3E98-DF1E-7AF3-6431FBC87D93}"/>
              </a:ext>
            </a:extLst>
          </p:cNvPr>
          <p:cNvSpPr>
            <a:spLocks noGrp="1"/>
          </p:cNvSpPr>
          <p:nvPr>
            <p:ph idx="1"/>
          </p:nvPr>
        </p:nvSpPr>
        <p:spPr>
          <a:xfrm>
            <a:off x="4978918" y="1109145"/>
            <a:ext cx="6341016" cy="4603900"/>
          </a:xfrm>
        </p:spPr>
        <p:txBody>
          <a:bodyPr vert="horz" lIns="91440" tIns="45720" rIns="91440" bIns="45720" rtlCol="0" anchor="ctr">
            <a:normAutofit/>
          </a:bodyPr>
          <a:lstStyle/>
          <a:p>
            <a:pPr>
              <a:lnSpc>
                <a:spcPct val="90000"/>
              </a:lnSpc>
            </a:pPr>
            <a:r>
              <a:rPr lang="en-US">
                <a:ea typeface="+mn-lt"/>
                <a:cs typeface="+mn-lt"/>
              </a:rPr>
              <a:t>Improved wellbeing of staff involved, potential to include hybrid roles in retention and staff development plans. </a:t>
            </a:r>
          </a:p>
          <a:p>
            <a:pPr>
              <a:lnSpc>
                <a:spcPct val="90000"/>
              </a:lnSpc>
            </a:pPr>
            <a:r>
              <a:rPr lang="en-US">
                <a:ea typeface="+mn-lt"/>
                <a:cs typeface="+mn-lt"/>
              </a:rPr>
              <a:t>Sustainability projects often include cost savings, thus the role has potential for sizeable financial savings for the trust.</a:t>
            </a:r>
          </a:p>
          <a:p>
            <a:pPr>
              <a:lnSpc>
                <a:spcPct val="90000"/>
              </a:lnSpc>
            </a:pPr>
            <a:r>
              <a:rPr lang="en-US">
                <a:ea typeface="+mn-lt"/>
                <a:cs typeface="+mn-lt"/>
              </a:rPr>
              <a:t>Nurses in this role would actively support delivery of local Green Plans, the national net zero ambitions and could contribute to local staff engagement on these issues. can contribute to Greener NHS goals &amp; local staff engagement plans.</a:t>
            </a:r>
          </a:p>
          <a:p>
            <a:pPr>
              <a:lnSpc>
                <a:spcPct val="90000"/>
              </a:lnSpc>
            </a:pPr>
            <a:r>
              <a:rPr lang="en-US">
                <a:ea typeface="+mn-lt"/>
                <a:cs typeface="+mn-lt"/>
              </a:rPr>
              <a:t>Recognition and celebration of the contribution midwives bring to the sustainability agenda. Their projects and achievements would also be amplified on a national level bringing visibility of the Trusts work on clinical sustainability too.</a:t>
            </a:r>
            <a:endParaRPr lang="en-US">
              <a:cs typeface="Calibri"/>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257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F9F67-7D31-6257-9E60-AD282F0B6343}"/>
              </a:ext>
            </a:extLst>
          </p:cNvPr>
          <p:cNvSpPr>
            <a:spLocks noGrp="1"/>
          </p:cNvSpPr>
          <p:nvPr>
            <p:ph type="title"/>
          </p:nvPr>
        </p:nvSpPr>
        <p:spPr>
          <a:xfrm>
            <a:off x="1286933" y="609600"/>
            <a:ext cx="10197494" cy="1099457"/>
          </a:xfrm>
        </p:spPr>
        <p:txBody>
          <a:bodyPr>
            <a:normAutofit/>
          </a:bodyPr>
          <a:lstStyle/>
          <a:p>
            <a:r>
              <a:rPr lang="en-US">
                <a:cs typeface="Calibri Light"/>
              </a:rPr>
              <a:t>How does it work? </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96FDAA9-0DF0-15DF-392F-33B13E071648}"/>
              </a:ext>
            </a:extLst>
          </p:cNvPr>
          <p:cNvGraphicFramePr>
            <a:graphicFrameLocks noGrp="1"/>
          </p:cNvGraphicFramePr>
          <p:nvPr>
            <p:ph idx="1"/>
            <p:extLst>
              <p:ext uri="{D42A27DB-BD31-4B8C-83A1-F6EECF244321}">
                <p14:modId xmlns:p14="http://schemas.microsoft.com/office/powerpoint/2010/main" val="240520073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2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EAE9F-AE7C-6731-8D61-561DE02BE62C}"/>
              </a:ext>
            </a:extLst>
          </p:cNvPr>
          <p:cNvSpPr>
            <a:spLocks noGrp="1"/>
          </p:cNvSpPr>
          <p:nvPr>
            <p:ph type="title"/>
          </p:nvPr>
        </p:nvSpPr>
        <p:spPr>
          <a:xfrm>
            <a:off x="1043950" y="1179151"/>
            <a:ext cx="3300646" cy="4463889"/>
          </a:xfrm>
        </p:spPr>
        <p:txBody>
          <a:bodyPr anchor="ctr">
            <a:normAutofit/>
          </a:bodyPr>
          <a:lstStyle/>
          <a:p>
            <a:r>
              <a:rPr lang="en-US">
                <a:cs typeface="Calibri Light"/>
              </a:rPr>
              <a:t>The journey so far</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09B69E-043A-11CB-C01F-45F4B38CF49C}"/>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a:cs typeface="Calibri"/>
              </a:rPr>
              <a:t>Sustainability champion since 2010 – changed from polystyrene to reusable cups</a:t>
            </a:r>
          </a:p>
          <a:p>
            <a:r>
              <a:rPr lang="en-US">
                <a:cs typeface="Calibri"/>
              </a:rPr>
              <a:t>Established a sustainability project in Critical Care</a:t>
            </a:r>
          </a:p>
          <a:p>
            <a:r>
              <a:rPr lang="en-US">
                <a:cs typeface="Calibri"/>
              </a:rPr>
              <a:t>Started a Twitter account in 2021, @greenicunurse</a:t>
            </a:r>
          </a:p>
          <a:p>
            <a:r>
              <a:rPr lang="en-US">
                <a:cs typeface="Calibri"/>
              </a:rPr>
              <a:t>Completed courses in carbon </a:t>
            </a:r>
            <a:r>
              <a:rPr lang="en-US" err="1">
                <a:cs typeface="Calibri"/>
              </a:rPr>
              <a:t>footprinting</a:t>
            </a:r>
            <a:r>
              <a:rPr lang="en-US">
                <a:cs typeface="Calibri"/>
              </a:rPr>
              <a:t> for healthcare and Sustainable Quality Improvement</a:t>
            </a:r>
          </a:p>
          <a:p>
            <a:r>
              <a:rPr lang="en-US">
                <a:cs typeface="Calibri"/>
              </a:rPr>
              <a:t>2022 – Star Award for Sustainability and Critical Care Platinum Award for Green Impact</a:t>
            </a:r>
          </a:p>
          <a:p>
            <a:r>
              <a:rPr lang="en-US">
                <a:cs typeface="Calibri"/>
              </a:rPr>
              <a:t>January 2023 – became the first nurse in the UK to become a sustainability hybrid nurse</a:t>
            </a:r>
          </a:p>
          <a:p>
            <a:r>
              <a:rPr lang="en-US">
                <a:cs typeface="Calibri"/>
              </a:rPr>
              <a:t>January- April 2023 – completed the RCN Leading Sustainability in Health and Social Care course at Coventry University </a:t>
            </a:r>
          </a:p>
          <a:p>
            <a:endParaRPr lang="en-US">
              <a:cs typeface="Calibri"/>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6167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C9C4-4868-6420-558B-DD6F93641B6B}"/>
              </a:ext>
            </a:extLst>
          </p:cNvPr>
          <p:cNvSpPr>
            <a:spLocks noGrp="1"/>
          </p:cNvSpPr>
          <p:nvPr>
            <p:ph type="title"/>
          </p:nvPr>
        </p:nvSpPr>
        <p:spPr>
          <a:xfrm>
            <a:off x="1043950" y="1179151"/>
            <a:ext cx="3300646" cy="4463889"/>
          </a:xfrm>
        </p:spPr>
        <p:txBody>
          <a:bodyPr anchor="ctr">
            <a:normAutofit/>
          </a:bodyPr>
          <a:lstStyle/>
          <a:p>
            <a:r>
              <a:rPr lang="en-US">
                <a:cs typeface="Calibri Light"/>
              </a:rPr>
              <a:t>Projects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2CB6F8-D743-55B8-D3D5-B58DD038E7C7}"/>
              </a:ext>
            </a:extLst>
          </p:cNvPr>
          <p:cNvSpPr>
            <a:spLocks noGrp="1"/>
          </p:cNvSpPr>
          <p:nvPr>
            <p:ph idx="1"/>
          </p:nvPr>
        </p:nvSpPr>
        <p:spPr>
          <a:xfrm>
            <a:off x="4978918" y="1109145"/>
            <a:ext cx="6341016" cy="4603900"/>
          </a:xfrm>
        </p:spPr>
        <p:txBody>
          <a:bodyPr vert="horz" lIns="91440" tIns="45720" rIns="91440" bIns="45720" rtlCol="0" anchor="ctr">
            <a:normAutofit/>
          </a:bodyPr>
          <a:lstStyle/>
          <a:p>
            <a:pPr marL="0" indent="0">
              <a:buNone/>
            </a:pPr>
            <a:r>
              <a:rPr lang="en-US" u="sng">
                <a:cs typeface="Calibri"/>
              </a:rPr>
              <a:t>In Critical Care</a:t>
            </a:r>
            <a:endParaRPr lang="en-US" u="sng"/>
          </a:p>
          <a:p>
            <a:r>
              <a:rPr lang="en-US">
                <a:cs typeface="Calibri"/>
              </a:rPr>
              <a:t>Gloves off campaign and pilot of an audit</a:t>
            </a:r>
            <a:endParaRPr lang="en-US">
              <a:ea typeface="Calibri"/>
              <a:cs typeface="Calibri"/>
            </a:endParaRPr>
          </a:p>
          <a:p>
            <a:r>
              <a:rPr lang="en-US">
                <a:cs typeface="Calibri"/>
              </a:rPr>
              <a:t>Trial of a circular shower gel which costs half the price of shower gel sachets</a:t>
            </a:r>
            <a:endParaRPr lang="en-US">
              <a:ea typeface="Calibri"/>
              <a:cs typeface="Calibri"/>
            </a:endParaRPr>
          </a:p>
          <a:p>
            <a:r>
              <a:rPr lang="en-US">
                <a:ea typeface="Calibri"/>
                <a:cs typeface="Calibri"/>
              </a:rPr>
              <a:t>Critical Care Sustainability team with all members of the MDT</a:t>
            </a:r>
          </a:p>
          <a:p>
            <a:r>
              <a:rPr lang="en-US">
                <a:ea typeface="Calibri"/>
                <a:cs typeface="Calibri"/>
              </a:rPr>
              <a:t>Sustainable QI case study on central stock of tracheostomies with physiotherapy</a:t>
            </a:r>
          </a:p>
          <a:p>
            <a:r>
              <a:rPr lang="en-US">
                <a:ea typeface="Calibri"/>
                <a:cs typeface="Calibri"/>
              </a:rPr>
              <a:t>Carbon footprint of </a:t>
            </a:r>
            <a:r>
              <a:rPr lang="en-US" err="1">
                <a:ea typeface="Calibri"/>
                <a:cs typeface="Calibri"/>
              </a:rPr>
              <a:t>mapleson</a:t>
            </a:r>
            <a:r>
              <a:rPr lang="en-US">
                <a:ea typeface="Calibri"/>
                <a:cs typeface="Calibri"/>
              </a:rPr>
              <a:t> c circuit and change to practice</a:t>
            </a:r>
            <a:endParaRPr lang="en-US"/>
          </a:p>
          <a:p>
            <a:r>
              <a:rPr lang="en-US">
                <a:ea typeface="Calibri"/>
                <a:cs typeface="Calibri"/>
              </a:rPr>
              <a:t>Sustainability teaching session for new starters to critical care including nurses and medics</a:t>
            </a:r>
          </a:p>
          <a:p>
            <a:endParaRPr lang="en-US">
              <a:ea typeface="Calibri"/>
              <a:cs typeface="Calibri"/>
            </a:endParaRPr>
          </a:p>
          <a:p>
            <a:endParaRPr lang="en-US">
              <a:ea typeface="Calibri"/>
              <a:cs typeface="Calibri"/>
            </a:endParaRPr>
          </a:p>
          <a:p>
            <a:endParaRPr lang="en-US">
              <a:ea typeface="Calibri"/>
              <a:cs typeface="Calibri"/>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8600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D24FA-C78A-592E-8CAF-6D5B604CF210}"/>
              </a:ext>
            </a:extLst>
          </p:cNvPr>
          <p:cNvSpPr>
            <a:spLocks noGrp="1"/>
          </p:cNvSpPr>
          <p:nvPr>
            <p:ph type="title"/>
          </p:nvPr>
        </p:nvSpPr>
        <p:spPr>
          <a:xfrm>
            <a:off x="1043950" y="1179151"/>
            <a:ext cx="3300646" cy="4463889"/>
          </a:xfrm>
        </p:spPr>
        <p:txBody>
          <a:bodyPr anchor="ctr">
            <a:normAutofit/>
          </a:bodyPr>
          <a:lstStyle/>
          <a:p>
            <a:r>
              <a:rPr lang="en-US">
                <a:ea typeface="Calibri Light"/>
                <a:cs typeface="Calibri Light"/>
              </a:rPr>
              <a:t>Projects</a:t>
            </a: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6060C7-5726-5DB8-DE60-48629AD42C8E}"/>
              </a:ext>
            </a:extLst>
          </p:cNvPr>
          <p:cNvSpPr>
            <a:spLocks noGrp="1"/>
          </p:cNvSpPr>
          <p:nvPr>
            <p:ph idx="1"/>
          </p:nvPr>
        </p:nvSpPr>
        <p:spPr>
          <a:xfrm>
            <a:off x="4978918" y="1109145"/>
            <a:ext cx="6341016" cy="4603900"/>
          </a:xfrm>
        </p:spPr>
        <p:txBody>
          <a:bodyPr vert="horz" lIns="91440" tIns="45720" rIns="91440" bIns="45720" rtlCol="0" anchor="ctr">
            <a:normAutofit/>
          </a:bodyPr>
          <a:lstStyle/>
          <a:p>
            <a:pPr marL="0" indent="0">
              <a:buNone/>
            </a:pPr>
            <a:r>
              <a:rPr lang="en-US" u="sng">
                <a:ea typeface="Calibri"/>
                <a:cs typeface="Calibri"/>
              </a:rPr>
              <a:t>Trust wide</a:t>
            </a:r>
            <a:endParaRPr lang="en-US" u="sng"/>
          </a:p>
          <a:p>
            <a:r>
              <a:rPr lang="en-US">
                <a:ea typeface="Calibri"/>
                <a:cs typeface="Calibri"/>
              </a:rPr>
              <a:t>Endoscopy team have formed a sustainability board with nurses and medical team</a:t>
            </a:r>
          </a:p>
          <a:p>
            <a:r>
              <a:rPr lang="en-US">
                <a:ea typeface="Calibri"/>
                <a:cs typeface="Calibri"/>
              </a:rPr>
              <a:t>Cardiac catheter lab have a nurse leading sustainability with support</a:t>
            </a:r>
          </a:p>
          <a:p>
            <a:r>
              <a:rPr lang="en-US">
                <a:ea typeface="Calibri"/>
                <a:cs typeface="Calibri"/>
              </a:rPr>
              <a:t>CQC objectives for the </a:t>
            </a:r>
            <a:r>
              <a:rPr lang="en-US" err="1">
                <a:ea typeface="Calibri"/>
                <a:cs typeface="Calibri"/>
              </a:rPr>
              <a:t>weAssure</a:t>
            </a:r>
            <a:r>
              <a:rPr lang="en-US">
                <a:ea typeface="Calibri"/>
                <a:cs typeface="Calibri"/>
              </a:rPr>
              <a:t> </a:t>
            </a:r>
            <a:r>
              <a:rPr lang="en-US" err="1">
                <a:ea typeface="Calibri"/>
                <a:cs typeface="Calibri"/>
              </a:rPr>
              <a:t>programme</a:t>
            </a:r>
          </a:p>
          <a:p>
            <a:r>
              <a:rPr lang="en-US">
                <a:ea typeface="Calibri"/>
                <a:cs typeface="Calibri"/>
              </a:rPr>
              <a:t>Carbon footprint and reduction of couch roll trust wide</a:t>
            </a:r>
          </a:p>
          <a:p>
            <a:r>
              <a:rPr lang="en-US" err="1">
                <a:ea typeface="Calibri"/>
                <a:cs typeface="Calibri"/>
              </a:rPr>
              <a:t>Tendable</a:t>
            </a:r>
            <a:r>
              <a:rPr lang="en-US">
                <a:ea typeface="Calibri"/>
                <a:cs typeface="Calibri"/>
              </a:rPr>
              <a:t> questions to align with </a:t>
            </a:r>
            <a:r>
              <a:rPr lang="en-US" err="1">
                <a:ea typeface="Calibri"/>
                <a:cs typeface="Calibri"/>
              </a:rPr>
              <a:t>weAssure</a:t>
            </a:r>
            <a:r>
              <a:rPr lang="en-US">
                <a:ea typeface="Calibri"/>
                <a:cs typeface="Calibri"/>
              </a:rPr>
              <a:t> and CQC requirements</a:t>
            </a:r>
          </a:p>
          <a:p>
            <a:r>
              <a:rPr lang="en-US">
                <a:ea typeface="Calibri"/>
                <a:cs typeface="Calibri"/>
              </a:rPr>
              <a:t>Teaching session for Nurse Associates</a:t>
            </a:r>
          </a:p>
          <a:p>
            <a:r>
              <a:rPr lang="en-US">
                <a:ea typeface="Calibri"/>
                <a:cs typeface="Calibri"/>
              </a:rPr>
              <a:t>Visible leadership visiting </a:t>
            </a:r>
            <a:r>
              <a:rPr lang="en-US" err="1">
                <a:ea typeface="Calibri"/>
                <a:cs typeface="Calibri"/>
              </a:rPr>
              <a:t>cath</a:t>
            </a:r>
            <a:r>
              <a:rPr lang="en-US">
                <a:ea typeface="Calibri"/>
                <a:cs typeface="Calibri"/>
              </a:rPr>
              <a:t> lab, endoscopy, Rowley, catering and walkaround survey with Fran Silcocks</a:t>
            </a:r>
          </a:p>
          <a:p>
            <a:endParaRPr lang="en-US">
              <a:ea typeface="Calibri"/>
              <a:cs typeface="Calibri"/>
            </a:endParaRP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495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B3BACBE-39C7-9A3B-A389-B9556B473027}"/>
              </a:ext>
            </a:extLst>
          </p:cNvPr>
          <p:cNvSpPr>
            <a:spLocks noGrp="1"/>
          </p:cNvSpPr>
          <p:nvPr>
            <p:ph type="title"/>
          </p:nvPr>
        </p:nvSpPr>
        <p:spPr>
          <a:xfrm>
            <a:off x="6094409" y="835017"/>
            <a:ext cx="3179593" cy="3215820"/>
          </a:xfrm>
        </p:spPr>
        <p:txBody>
          <a:bodyPr vert="horz" lIns="91440" tIns="45720" rIns="91440" bIns="45720" rtlCol="0" anchor="b">
            <a:normAutofit/>
          </a:bodyPr>
          <a:lstStyle/>
          <a:p>
            <a:pPr algn="r">
              <a:lnSpc>
                <a:spcPct val="90000"/>
              </a:lnSpc>
            </a:pPr>
            <a:r>
              <a:rPr lang="en-US" sz="4600"/>
              <a:t>What do our clinical staff say?</a:t>
            </a:r>
          </a:p>
        </p:txBody>
      </p:sp>
      <p:pic>
        <p:nvPicPr>
          <p:cNvPr id="5" name="Picture 5" descr="A close-up of a graph&#10;&#10;Description automatically generated">
            <a:extLst>
              <a:ext uri="{FF2B5EF4-FFF2-40B4-BE49-F238E27FC236}">
                <a16:creationId xmlns:a16="http://schemas.microsoft.com/office/drawing/2014/main" id="{DE4642E4-2E00-9C50-70EB-793F90FA1DF3}"/>
              </a:ext>
            </a:extLst>
          </p:cNvPr>
          <p:cNvPicPr>
            <a:picLocks noChangeAspect="1"/>
          </p:cNvPicPr>
          <p:nvPr/>
        </p:nvPicPr>
        <p:blipFill>
          <a:blip r:embed="rId2"/>
          <a:stretch>
            <a:fillRect/>
          </a:stretch>
        </p:blipFill>
        <p:spPr>
          <a:xfrm>
            <a:off x="822557" y="880046"/>
            <a:ext cx="6153219" cy="1864940"/>
          </a:xfrm>
          <a:prstGeom prst="rect">
            <a:avLst/>
          </a:prstGeom>
        </p:spPr>
      </p:pic>
      <p:pic>
        <p:nvPicPr>
          <p:cNvPr id="4" name="Picture 4" descr="A graph of a graph with text&#10;&#10;Description automatically generated">
            <a:extLst>
              <a:ext uri="{FF2B5EF4-FFF2-40B4-BE49-F238E27FC236}">
                <a16:creationId xmlns:a16="http://schemas.microsoft.com/office/drawing/2014/main" id="{FE9E7356-2E26-CFAA-A37D-4E38E8A78706}"/>
              </a:ext>
            </a:extLst>
          </p:cNvPr>
          <p:cNvPicPr>
            <a:picLocks noGrp="1" noChangeAspect="1"/>
          </p:cNvPicPr>
          <p:nvPr>
            <p:ph idx="1"/>
          </p:nvPr>
        </p:nvPicPr>
        <p:blipFill>
          <a:blip r:embed="rId3"/>
          <a:stretch>
            <a:fillRect/>
          </a:stretch>
        </p:blipFill>
        <p:spPr>
          <a:xfrm>
            <a:off x="453175" y="3756076"/>
            <a:ext cx="5957276" cy="2407797"/>
          </a:xfrm>
          <a:prstGeom prst="rect">
            <a:avLst/>
          </a:prstGeom>
        </p:spPr>
      </p:pic>
    </p:spTree>
    <p:extLst>
      <p:ext uri="{BB962C8B-B14F-4D97-AF65-F5344CB8AC3E}">
        <p14:creationId xmlns:p14="http://schemas.microsoft.com/office/powerpoint/2010/main" val="292112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white background with black text&#10;&#10;Description automatically generated">
            <a:extLst>
              <a:ext uri="{FF2B5EF4-FFF2-40B4-BE49-F238E27FC236}">
                <a16:creationId xmlns:a16="http://schemas.microsoft.com/office/drawing/2014/main" id="{85D29126-7FDD-FBED-4196-F13FCCB328E9}"/>
              </a:ext>
            </a:extLst>
          </p:cNvPr>
          <p:cNvPicPr>
            <a:picLocks noGrp="1" noChangeAspect="1"/>
          </p:cNvPicPr>
          <p:nvPr>
            <p:ph idx="1"/>
          </p:nvPr>
        </p:nvPicPr>
        <p:blipFill>
          <a:blip r:embed="rId2"/>
          <a:stretch>
            <a:fillRect/>
          </a:stretch>
        </p:blipFill>
        <p:spPr>
          <a:xfrm>
            <a:off x="1126309" y="1314670"/>
            <a:ext cx="9941259" cy="4225034"/>
          </a:xfrm>
          <a:prstGeom prst="rect">
            <a:avLst/>
          </a:prstGeom>
        </p:spPr>
      </p:pic>
    </p:spTree>
    <p:extLst>
      <p:ext uri="{BB962C8B-B14F-4D97-AF65-F5344CB8AC3E}">
        <p14:creationId xmlns:p14="http://schemas.microsoft.com/office/powerpoint/2010/main" val="125029663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605</Words>
  <Application>Microsoft Macintosh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Trebuchet MS</vt:lpstr>
      <vt:lpstr>Wingdings 3</vt:lpstr>
      <vt:lpstr>Facet</vt:lpstr>
      <vt:lpstr>Facet</vt:lpstr>
      <vt:lpstr>Sustainability Hybrid Nursing Role</vt:lpstr>
      <vt:lpstr>What is the aim of a hybrid nurse?</vt:lpstr>
      <vt:lpstr>Expected Benefits</vt:lpstr>
      <vt:lpstr>How does it work? </vt:lpstr>
      <vt:lpstr>The journey so far</vt:lpstr>
      <vt:lpstr>Projects</vt:lpstr>
      <vt:lpstr>Projects</vt:lpstr>
      <vt:lpstr>What do our clinical staff say?</vt:lpstr>
      <vt:lpstr>PowerPoint Presentation</vt:lpstr>
      <vt:lpstr>Personal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Siobhan Parslow-Williams</cp:lastModifiedBy>
  <cp:revision>2</cp:revision>
  <dcterms:created xsi:type="dcterms:W3CDTF">2023-07-11T10:37:14Z</dcterms:created>
  <dcterms:modified xsi:type="dcterms:W3CDTF">2023-07-24T11:15:22Z</dcterms:modified>
</cp:coreProperties>
</file>